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84" r:id="rId19"/>
    <p:sldId id="274" r:id="rId20"/>
    <p:sldId id="275" r:id="rId21"/>
    <p:sldId id="276" r:id="rId22"/>
    <p:sldId id="277" r:id="rId23"/>
    <p:sldId id="278" r:id="rId24"/>
    <p:sldId id="285" r:id="rId25"/>
    <p:sldId id="280" r:id="rId26"/>
    <p:sldId id="281" r:id="rId27"/>
    <p:sldId id="282" r:id="rId28"/>
    <p:sldId id="283" r:id="rId29"/>
  </p:sldIdLst>
  <p:sldSz cx="18288000" cy="10287000"/>
  <p:notesSz cx="6858000" cy="9144000"/>
  <p:embeddedFontLst>
    <p:embeddedFont>
      <p:font typeface="Calibri (MS)" panose="020B0604020202020204" charset="0"/>
      <p:regular r:id="rId31"/>
    </p:embeddedFont>
    <p:embeddedFont>
      <p:font typeface="Calibri (MS) Bold" panose="020B0604020202020204" charset="0"/>
      <p:regular r:id="rId32"/>
    </p:embeddedFont>
    <p:embeddedFont>
      <p:font typeface="Canva Student Font" panose="020B0604020202020204" charset="0"/>
      <p:regular r:id="rId33"/>
    </p:embeddedFont>
    <p:embeddedFont>
      <p:font typeface="DM Sans" pitchFamily="2" charset="0"/>
      <p:regular r:id="rId34"/>
      <p:bold r:id="rId35"/>
      <p:italic r:id="rId36"/>
      <p:boldItalic r:id="rId37"/>
    </p:embeddedFont>
    <p:embeddedFont>
      <p:font typeface="DM Sans Bold" pitchFamily="2" charset="0"/>
      <p:regular r:id="rId38"/>
      <p:bold r:id="rId39"/>
    </p:embeddedFont>
    <p:embeddedFont>
      <p:font typeface="DM Sans Italics" panose="020B0604020202020204" charset="0"/>
      <p:regular r:id="rId40"/>
    </p:embeddedFont>
    <p:embeddedFont>
      <p:font typeface="Open Sans Condensed Bold" panose="020B0604020202020204" charset="0"/>
      <p:regular r:id="rId41"/>
    </p:embeddedFont>
    <p:embeddedFont>
      <p:font typeface="Permanent Marker" panose="020B0604020202020204" charset="0"/>
      <p:regular r:id="rId42"/>
    </p:embeddedFont>
    <p:embeddedFont>
      <p:font typeface="Roboto" panose="02000000000000000000" pitchFamily="2" charset="0"/>
      <p:regular r:id="rId43"/>
      <p:bold r:id="rId44"/>
      <p:italic r:id="rId45"/>
      <p:boldItalic r:id="rId46"/>
    </p:embeddedFont>
    <p:embeddedFont>
      <p:font typeface="Roboto Bold" panose="02000000000000000000" charset="0"/>
      <p:regular r:id="rId47"/>
      <p:bold r:id="rId48"/>
    </p:embeddedFont>
    <p:embeddedFont>
      <p:font typeface="Roboto Italics" panose="020B0604020202020204" charset="0"/>
      <p:regular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334EB96-7EF4-9C9A-C541-F673A10FC74A}" name="Andrew Rogers" initials="AR" userId="S::Rogersa@ICPAS.ORG::2464e019-dd22-4b52-9ef4-cf8c751c3a9b"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A5DAE"/>
    <a:srgbClr val="0000FF"/>
    <a:srgbClr val="E2FE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B386F3-265B-4C72-81B4-4725F2AC63FF}" v="3" dt="2026-09-03T13:38:38.9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89740" autoAdjust="0"/>
  </p:normalViewPr>
  <p:slideViewPr>
    <p:cSldViewPr>
      <p:cViewPr varScale="1">
        <p:scale>
          <a:sx n="70" d="100"/>
          <a:sy n="70" d="100"/>
        </p:scale>
        <p:origin x="152"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font" Target="fonts/font17.fntdata"/><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font" Target="fonts/font14.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font" Target="fonts/font18.fntdata"/><Relationship Id="rId56" Type="http://schemas.microsoft.com/office/2018/10/relationships/authors" Target="authors.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20" Type="http://schemas.openxmlformats.org/officeDocument/2006/relationships/slide" Target="slides/slide19.xml"/><Relationship Id="rId41" Type="http://schemas.openxmlformats.org/officeDocument/2006/relationships/font" Target="fonts/font11.fntdata"/><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49" Type="http://schemas.openxmlformats.org/officeDocument/2006/relationships/font" Target="fonts/font19.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 Hunter" userId="66d22abc-ecfa-48a2-8747-70eb536224c8" providerId="ADAL" clId="{2941C497-B3C9-43BF-A8D1-91EDC0CDC189}"/>
    <pc:docChg chg="undo custSel addSld delSld modSld modMainMaster">
      <pc:chgData name="Christin Hunter" userId="66d22abc-ecfa-48a2-8747-70eb536224c8" providerId="ADAL" clId="{2941C497-B3C9-43BF-A8D1-91EDC0CDC189}" dt="2026-08-31T21:13:20.909" v="1509"/>
      <pc:docMkLst>
        <pc:docMk/>
      </pc:docMkLst>
      <pc:sldChg chg="modSp mod modNotesTx">
        <pc:chgData name="Christin Hunter" userId="66d22abc-ecfa-48a2-8747-70eb536224c8" providerId="ADAL" clId="{2941C497-B3C9-43BF-A8D1-91EDC0CDC189}" dt="2026-08-31T12:46:55.443" v="1505" actId="114"/>
        <pc:sldMkLst>
          <pc:docMk/>
          <pc:sldMk cId="0" sldId="256"/>
        </pc:sldMkLst>
        <pc:spChg chg="mod">
          <ac:chgData name="Christin Hunter" userId="66d22abc-ecfa-48a2-8747-70eb536224c8" providerId="ADAL" clId="{2941C497-B3C9-43BF-A8D1-91EDC0CDC189}" dt="2026-08-31T12:46:55.443" v="1505" actId="114"/>
          <ac:spMkLst>
            <pc:docMk/>
            <pc:sldMk cId="0" sldId="256"/>
            <ac:spMk id="4" creationId="{00000000-0000-0000-0000-000000000000}"/>
          </ac:spMkLst>
        </pc:spChg>
      </pc:sldChg>
      <pc:sldChg chg="modNotesTx">
        <pc:chgData name="Christin Hunter" userId="66d22abc-ecfa-48a2-8747-70eb536224c8" providerId="ADAL" clId="{2941C497-B3C9-43BF-A8D1-91EDC0CDC189}" dt="2026-08-07T19:05:16.689" v="2" actId="6549"/>
        <pc:sldMkLst>
          <pc:docMk/>
          <pc:sldMk cId="0" sldId="257"/>
        </pc:sldMkLst>
      </pc:sldChg>
      <pc:sldChg chg="modSp mod modNotesTx">
        <pc:chgData name="Christin Hunter" userId="66d22abc-ecfa-48a2-8747-70eb536224c8" providerId="ADAL" clId="{2941C497-B3C9-43BF-A8D1-91EDC0CDC189}" dt="2026-08-07T19:21:38.162" v="560" actId="20577"/>
        <pc:sldMkLst>
          <pc:docMk/>
          <pc:sldMk cId="0" sldId="258"/>
        </pc:sldMkLst>
        <pc:spChg chg="mod">
          <ac:chgData name="Christin Hunter" userId="66d22abc-ecfa-48a2-8747-70eb536224c8" providerId="ADAL" clId="{2941C497-B3C9-43BF-A8D1-91EDC0CDC189}" dt="2026-08-07T19:04:33.783" v="0" actId="1076"/>
          <ac:spMkLst>
            <pc:docMk/>
            <pc:sldMk cId="0" sldId="258"/>
            <ac:spMk id="3" creationId="{00000000-0000-0000-0000-000000000000}"/>
          </ac:spMkLst>
        </pc:spChg>
        <pc:spChg chg="mod">
          <ac:chgData name="Christin Hunter" userId="66d22abc-ecfa-48a2-8747-70eb536224c8" providerId="ADAL" clId="{2941C497-B3C9-43BF-A8D1-91EDC0CDC189}" dt="2026-08-07T19:04:47.595" v="1" actId="1076"/>
          <ac:spMkLst>
            <pc:docMk/>
            <pc:sldMk cId="0" sldId="258"/>
            <ac:spMk id="4" creationId="{00000000-0000-0000-0000-000000000000}"/>
          </ac:spMkLst>
        </pc:spChg>
      </pc:sldChg>
      <pc:sldChg chg="addSp delSp modSp mod modNotes">
        <pc:chgData name="Christin Hunter" userId="66d22abc-ecfa-48a2-8747-70eb536224c8" providerId="ADAL" clId="{2941C497-B3C9-43BF-A8D1-91EDC0CDC189}" dt="2026-08-20T14:46:22.546" v="761" actId="1076"/>
        <pc:sldMkLst>
          <pc:docMk/>
          <pc:sldMk cId="0" sldId="259"/>
        </pc:sldMkLst>
        <pc:spChg chg="mod topLvl">
          <ac:chgData name="Christin Hunter" userId="66d22abc-ecfa-48a2-8747-70eb536224c8" providerId="ADAL" clId="{2941C497-B3C9-43BF-A8D1-91EDC0CDC189}" dt="2026-08-20T14:41:32.340" v="746" actId="165"/>
          <ac:spMkLst>
            <pc:docMk/>
            <pc:sldMk cId="0" sldId="259"/>
            <ac:spMk id="5" creationId="{00000000-0000-0000-0000-000000000000}"/>
          </ac:spMkLst>
        </pc:spChg>
        <pc:spChg chg="mod topLvl">
          <ac:chgData name="Christin Hunter" userId="66d22abc-ecfa-48a2-8747-70eb536224c8" providerId="ADAL" clId="{2941C497-B3C9-43BF-A8D1-91EDC0CDC189}" dt="2026-08-20T14:41:32.340" v="746" actId="165"/>
          <ac:spMkLst>
            <pc:docMk/>
            <pc:sldMk cId="0" sldId="259"/>
            <ac:spMk id="6" creationId="{00000000-0000-0000-0000-000000000000}"/>
          </ac:spMkLst>
        </pc:spChg>
        <pc:spChg chg="mod topLvl">
          <ac:chgData name="Christin Hunter" userId="66d22abc-ecfa-48a2-8747-70eb536224c8" providerId="ADAL" clId="{2941C497-B3C9-43BF-A8D1-91EDC0CDC189}" dt="2026-08-20T14:41:32.340" v="746" actId="165"/>
          <ac:spMkLst>
            <pc:docMk/>
            <pc:sldMk cId="0" sldId="259"/>
            <ac:spMk id="7" creationId="{00000000-0000-0000-0000-000000000000}"/>
          </ac:spMkLst>
        </pc:spChg>
        <pc:spChg chg="mod topLvl">
          <ac:chgData name="Christin Hunter" userId="66d22abc-ecfa-48a2-8747-70eb536224c8" providerId="ADAL" clId="{2941C497-B3C9-43BF-A8D1-91EDC0CDC189}" dt="2026-08-20T14:41:32.340" v="746" actId="165"/>
          <ac:spMkLst>
            <pc:docMk/>
            <pc:sldMk cId="0" sldId="259"/>
            <ac:spMk id="8" creationId="{00000000-0000-0000-0000-000000000000}"/>
          </ac:spMkLst>
        </pc:spChg>
        <pc:spChg chg="mod topLvl">
          <ac:chgData name="Christin Hunter" userId="66d22abc-ecfa-48a2-8747-70eb536224c8" providerId="ADAL" clId="{2941C497-B3C9-43BF-A8D1-91EDC0CDC189}" dt="2026-08-20T14:41:18.166" v="745" actId="165"/>
          <ac:spMkLst>
            <pc:docMk/>
            <pc:sldMk cId="0" sldId="259"/>
            <ac:spMk id="10" creationId="{00000000-0000-0000-0000-000000000000}"/>
          </ac:spMkLst>
        </pc:spChg>
        <pc:spChg chg="mod topLvl">
          <ac:chgData name="Christin Hunter" userId="66d22abc-ecfa-48a2-8747-70eb536224c8" providerId="ADAL" clId="{2941C497-B3C9-43BF-A8D1-91EDC0CDC189}" dt="2026-08-20T14:41:18.166" v="745" actId="165"/>
          <ac:spMkLst>
            <pc:docMk/>
            <pc:sldMk cId="0" sldId="259"/>
            <ac:spMk id="11" creationId="{00000000-0000-0000-0000-000000000000}"/>
          </ac:spMkLst>
        </pc:spChg>
        <pc:spChg chg="mod topLvl">
          <ac:chgData name="Christin Hunter" userId="66d22abc-ecfa-48a2-8747-70eb536224c8" providerId="ADAL" clId="{2941C497-B3C9-43BF-A8D1-91EDC0CDC189}" dt="2026-08-20T14:41:18.166" v="745" actId="165"/>
          <ac:spMkLst>
            <pc:docMk/>
            <pc:sldMk cId="0" sldId="259"/>
            <ac:spMk id="12" creationId="{00000000-0000-0000-0000-000000000000}"/>
          </ac:spMkLst>
        </pc:spChg>
        <pc:spChg chg="mod topLvl">
          <ac:chgData name="Christin Hunter" userId="66d22abc-ecfa-48a2-8747-70eb536224c8" providerId="ADAL" clId="{2941C497-B3C9-43BF-A8D1-91EDC0CDC189}" dt="2026-08-20T14:41:18.166" v="745" actId="165"/>
          <ac:spMkLst>
            <pc:docMk/>
            <pc:sldMk cId="0" sldId="259"/>
            <ac:spMk id="13" creationId="{00000000-0000-0000-0000-000000000000}"/>
          </ac:spMkLst>
        </pc:spChg>
        <pc:spChg chg="mod topLvl">
          <ac:chgData name="Christin Hunter" userId="66d22abc-ecfa-48a2-8747-70eb536224c8" providerId="ADAL" clId="{2941C497-B3C9-43BF-A8D1-91EDC0CDC189}" dt="2026-08-20T14:41:18.166" v="745" actId="165"/>
          <ac:spMkLst>
            <pc:docMk/>
            <pc:sldMk cId="0" sldId="259"/>
            <ac:spMk id="14" creationId="{00000000-0000-0000-0000-000000000000}"/>
          </ac:spMkLst>
        </pc:spChg>
        <pc:spChg chg="mod topLvl">
          <ac:chgData name="Christin Hunter" userId="66d22abc-ecfa-48a2-8747-70eb536224c8" providerId="ADAL" clId="{2941C497-B3C9-43BF-A8D1-91EDC0CDC189}" dt="2026-08-20T14:41:40.036" v="747" actId="165"/>
          <ac:spMkLst>
            <pc:docMk/>
            <pc:sldMk cId="0" sldId="259"/>
            <ac:spMk id="16" creationId="{00000000-0000-0000-0000-000000000000}"/>
          </ac:spMkLst>
        </pc:spChg>
        <pc:spChg chg="mod topLvl">
          <ac:chgData name="Christin Hunter" userId="66d22abc-ecfa-48a2-8747-70eb536224c8" providerId="ADAL" clId="{2941C497-B3C9-43BF-A8D1-91EDC0CDC189}" dt="2026-08-20T14:41:40.036" v="747" actId="165"/>
          <ac:spMkLst>
            <pc:docMk/>
            <pc:sldMk cId="0" sldId="259"/>
            <ac:spMk id="17" creationId="{00000000-0000-0000-0000-000000000000}"/>
          </ac:spMkLst>
        </pc:spChg>
        <pc:spChg chg="mod topLvl">
          <ac:chgData name="Christin Hunter" userId="66d22abc-ecfa-48a2-8747-70eb536224c8" providerId="ADAL" clId="{2941C497-B3C9-43BF-A8D1-91EDC0CDC189}" dt="2026-08-20T12:38:26.596" v="733" actId="165"/>
          <ac:spMkLst>
            <pc:docMk/>
            <pc:sldMk cId="0" sldId="259"/>
            <ac:spMk id="19" creationId="{00000000-0000-0000-0000-000000000000}"/>
          </ac:spMkLst>
        </pc:spChg>
        <pc:spChg chg="mod topLvl">
          <ac:chgData name="Christin Hunter" userId="66d22abc-ecfa-48a2-8747-70eb536224c8" providerId="ADAL" clId="{2941C497-B3C9-43BF-A8D1-91EDC0CDC189}" dt="2026-08-20T12:38:26.596" v="733" actId="165"/>
          <ac:spMkLst>
            <pc:docMk/>
            <pc:sldMk cId="0" sldId="259"/>
            <ac:spMk id="20" creationId="{00000000-0000-0000-0000-000000000000}"/>
          </ac:spMkLst>
        </pc:spChg>
        <pc:spChg chg="mod topLvl">
          <ac:chgData name="Christin Hunter" userId="66d22abc-ecfa-48a2-8747-70eb536224c8" providerId="ADAL" clId="{2941C497-B3C9-43BF-A8D1-91EDC0CDC189}" dt="2026-08-20T14:39:15.679" v="743" actId="14826"/>
          <ac:spMkLst>
            <pc:docMk/>
            <pc:sldMk cId="0" sldId="259"/>
            <ac:spMk id="21" creationId="{00000000-0000-0000-0000-000000000000}"/>
          </ac:spMkLst>
        </pc:spChg>
        <pc:spChg chg="mod topLvl">
          <ac:chgData name="Christin Hunter" userId="66d22abc-ecfa-48a2-8747-70eb536224c8" providerId="ADAL" clId="{2941C497-B3C9-43BF-A8D1-91EDC0CDC189}" dt="2026-08-20T12:38:26.596" v="733" actId="165"/>
          <ac:spMkLst>
            <pc:docMk/>
            <pc:sldMk cId="0" sldId="259"/>
            <ac:spMk id="22" creationId="{00000000-0000-0000-0000-000000000000}"/>
          </ac:spMkLst>
        </pc:spChg>
        <pc:spChg chg="mod topLvl">
          <ac:chgData name="Christin Hunter" userId="66d22abc-ecfa-48a2-8747-70eb536224c8" providerId="ADAL" clId="{2941C497-B3C9-43BF-A8D1-91EDC0CDC189}" dt="2026-08-20T14:46:02.824" v="755" actId="1076"/>
          <ac:spMkLst>
            <pc:docMk/>
            <pc:sldMk cId="0" sldId="259"/>
            <ac:spMk id="24" creationId="{00000000-0000-0000-0000-000000000000}"/>
          </ac:spMkLst>
        </pc:spChg>
        <pc:picChg chg="add mod">
          <ac:chgData name="Christin Hunter" userId="66d22abc-ecfa-48a2-8747-70eb536224c8" providerId="ADAL" clId="{2941C497-B3C9-43BF-A8D1-91EDC0CDC189}" dt="2026-08-20T14:46:22.546" v="761" actId="1076"/>
          <ac:picMkLst>
            <pc:docMk/>
            <pc:sldMk cId="0" sldId="259"/>
            <ac:picMk id="29" creationId="{D8DC8B14-610D-5ADE-BC09-6DF3EE91A71B}"/>
          </ac:picMkLst>
        </pc:picChg>
      </pc:sldChg>
      <pc:sldChg chg="modNotes">
        <pc:chgData name="Christin Hunter" userId="66d22abc-ecfa-48a2-8747-70eb536224c8" providerId="ADAL" clId="{2941C497-B3C9-43BF-A8D1-91EDC0CDC189}" dt="2026-08-20T12:43:04.496" v="735" actId="11529"/>
        <pc:sldMkLst>
          <pc:docMk/>
          <pc:sldMk cId="0" sldId="260"/>
        </pc:sldMkLst>
      </pc:sldChg>
      <pc:sldChg chg="addSp modSp mod modNotesTx">
        <pc:chgData name="Christin Hunter" userId="66d22abc-ecfa-48a2-8747-70eb536224c8" providerId="ADAL" clId="{2941C497-B3C9-43BF-A8D1-91EDC0CDC189}" dt="2026-08-31T21:13:20.909" v="1509"/>
        <pc:sldMkLst>
          <pc:docMk/>
          <pc:sldMk cId="0" sldId="261"/>
        </pc:sldMkLst>
      </pc:sldChg>
      <pc:sldChg chg="addSp delSp modSp mod modNotesTx">
        <pc:chgData name="Christin Hunter" userId="66d22abc-ecfa-48a2-8747-70eb536224c8" providerId="ADAL" clId="{2941C497-B3C9-43BF-A8D1-91EDC0CDC189}" dt="2026-08-24T14:27:48.572" v="921" actId="114"/>
        <pc:sldMkLst>
          <pc:docMk/>
          <pc:sldMk cId="0" sldId="262"/>
        </pc:sldMkLst>
        <pc:spChg chg="add del mod">
          <ac:chgData name="Christin Hunter" userId="66d22abc-ecfa-48a2-8747-70eb536224c8" providerId="ADAL" clId="{2941C497-B3C9-43BF-A8D1-91EDC0CDC189}" dt="2026-08-24T14:27:48.572" v="921" actId="114"/>
          <ac:spMkLst>
            <pc:docMk/>
            <pc:sldMk cId="0" sldId="262"/>
            <ac:spMk id="8" creationId="{00000000-0000-0000-0000-000000000000}"/>
          </ac:spMkLst>
        </pc:spChg>
      </pc:sldChg>
      <pc:sldChg chg="modNotesTx">
        <pc:chgData name="Christin Hunter" userId="66d22abc-ecfa-48a2-8747-70eb536224c8" providerId="ADAL" clId="{2941C497-B3C9-43BF-A8D1-91EDC0CDC189}" dt="2026-08-07T19:06:17.734" v="28" actId="20577"/>
        <pc:sldMkLst>
          <pc:docMk/>
          <pc:sldMk cId="0" sldId="263"/>
        </pc:sldMkLst>
      </pc:sldChg>
      <pc:sldChg chg="modSp mod">
        <pc:chgData name="Christin Hunter" userId="66d22abc-ecfa-48a2-8747-70eb536224c8" providerId="ADAL" clId="{2941C497-B3C9-43BF-A8D1-91EDC0CDC189}" dt="2026-08-07T19:06:40.926" v="33" actId="14100"/>
        <pc:sldMkLst>
          <pc:docMk/>
          <pc:sldMk cId="0" sldId="264"/>
        </pc:sldMkLst>
        <pc:spChg chg="mod">
          <ac:chgData name="Christin Hunter" userId="66d22abc-ecfa-48a2-8747-70eb536224c8" providerId="ADAL" clId="{2941C497-B3C9-43BF-A8D1-91EDC0CDC189}" dt="2026-08-07T19:06:30.025" v="29" actId="14100"/>
          <ac:spMkLst>
            <pc:docMk/>
            <pc:sldMk cId="0" sldId="264"/>
            <ac:spMk id="6" creationId="{00000000-0000-0000-0000-000000000000}"/>
          </ac:spMkLst>
        </pc:spChg>
        <pc:spChg chg="mod">
          <ac:chgData name="Christin Hunter" userId="66d22abc-ecfa-48a2-8747-70eb536224c8" providerId="ADAL" clId="{2941C497-B3C9-43BF-A8D1-91EDC0CDC189}" dt="2026-08-07T19:06:31.868" v="30" actId="14100"/>
          <ac:spMkLst>
            <pc:docMk/>
            <pc:sldMk cId="0" sldId="264"/>
            <ac:spMk id="7" creationId="{00000000-0000-0000-0000-000000000000}"/>
          </ac:spMkLst>
        </pc:spChg>
        <pc:spChg chg="mod">
          <ac:chgData name="Christin Hunter" userId="66d22abc-ecfa-48a2-8747-70eb536224c8" providerId="ADAL" clId="{2941C497-B3C9-43BF-A8D1-91EDC0CDC189}" dt="2026-08-07T19:06:33.800" v="31" actId="14100"/>
          <ac:spMkLst>
            <pc:docMk/>
            <pc:sldMk cId="0" sldId="264"/>
            <ac:spMk id="8" creationId="{00000000-0000-0000-0000-000000000000}"/>
          </ac:spMkLst>
        </pc:spChg>
        <pc:spChg chg="mod">
          <ac:chgData name="Christin Hunter" userId="66d22abc-ecfa-48a2-8747-70eb536224c8" providerId="ADAL" clId="{2941C497-B3C9-43BF-A8D1-91EDC0CDC189}" dt="2026-08-07T19:06:37.365" v="32" actId="14100"/>
          <ac:spMkLst>
            <pc:docMk/>
            <pc:sldMk cId="0" sldId="264"/>
            <ac:spMk id="9" creationId="{00000000-0000-0000-0000-000000000000}"/>
          </ac:spMkLst>
        </pc:spChg>
        <pc:spChg chg="mod">
          <ac:chgData name="Christin Hunter" userId="66d22abc-ecfa-48a2-8747-70eb536224c8" providerId="ADAL" clId="{2941C497-B3C9-43BF-A8D1-91EDC0CDC189}" dt="2026-08-07T19:06:40.926" v="33" actId="14100"/>
          <ac:spMkLst>
            <pc:docMk/>
            <pc:sldMk cId="0" sldId="264"/>
            <ac:spMk id="11" creationId="{00000000-0000-0000-0000-000000000000}"/>
          </ac:spMkLst>
        </pc:spChg>
      </pc:sldChg>
      <pc:sldChg chg="modSp mod">
        <pc:chgData name="Christin Hunter" userId="66d22abc-ecfa-48a2-8747-70eb536224c8" providerId="ADAL" clId="{2941C497-B3C9-43BF-A8D1-91EDC0CDC189}" dt="2026-08-07T19:07:21.673" v="40" actId="14100"/>
        <pc:sldMkLst>
          <pc:docMk/>
          <pc:sldMk cId="0" sldId="265"/>
        </pc:sldMkLst>
        <pc:spChg chg="mod">
          <ac:chgData name="Christin Hunter" userId="66d22abc-ecfa-48a2-8747-70eb536224c8" providerId="ADAL" clId="{2941C497-B3C9-43BF-A8D1-91EDC0CDC189}" dt="2026-08-07T19:06:54.775" v="34" actId="14100"/>
          <ac:spMkLst>
            <pc:docMk/>
            <pc:sldMk cId="0" sldId="265"/>
            <ac:spMk id="6" creationId="{00000000-0000-0000-0000-000000000000}"/>
          </ac:spMkLst>
        </pc:spChg>
        <pc:spChg chg="mod">
          <ac:chgData name="Christin Hunter" userId="66d22abc-ecfa-48a2-8747-70eb536224c8" providerId="ADAL" clId="{2941C497-B3C9-43BF-A8D1-91EDC0CDC189}" dt="2026-08-07T19:06:57.209" v="35" actId="14100"/>
          <ac:spMkLst>
            <pc:docMk/>
            <pc:sldMk cId="0" sldId="265"/>
            <ac:spMk id="7" creationId="{00000000-0000-0000-0000-000000000000}"/>
          </ac:spMkLst>
        </pc:spChg>
        <pc:spChg chg="mod">
          <ac:chgData name="Christin Hunter" userId="66d22abc-ecfa-48a2-8747-70eb536224c8" providerId="ADAL" clId="{2941C497-B3C9-43BF-A8D1-91EDC0CDC189}" dt="2026-08-07T19:07:17.592" v="38" actId="14100"/>
          <ac:spMkLst>
            <pc:docMk/>
            <pc:sldMk cId="0" sldId="265"/>
            <ac:spMk id="8" creationId="{00000000-0000-0000-0000-000000000000}"/>
          </ac:spMkLst>
        </pc:spChg>
        <pc:spChg chg="mod">
          <ac:chgData name="Christin Hunter" userId="66d22abc-ecfa-48a2-8747-70eb536224c8" providerId="ADAL" clId="{2941C497-B3C9-43BF-A8D1-91EDC0CDC189}" dt="2026-08-07T19:07:19.137" v="39" actId="14100"/>
          <ac:spMkLst>
            <pc:docMk/>
            <pc:sldMk cId="0" sldId="265"/>
            <ac:spMk id="9" creationId="{00000000-0000-0000-0000-000000000000}"/>
          </ac:spMkLst>
        </pc:spChg>
        <pc:spChg chg="mod">
          <ac:chgData name="Christin Hunter" userId="66d22abc-ecfa-48a2-8747-70eb536224c8" providerId="ADAL" clId="{2941C497-B3C9-43BF-A8D1-91EDC0CDC189}" dt="2026-08-07T19:07:14.935" v="37" actId="1076"/>
          <ac:spMkLst>
            <pc:docMk/>
            <pc:sldMk cId="0" sldId="265"/>
            <ac:spMk id="10" creationId="{00000000-0000-0000-0000-000000000000}"/>
          </ac:spMkLst>
        </pc:spChg>
        <pc:spChg chg="mod">
          <ac:chgData name="Christin Hunter" userId="66d22abc-ecfa-48a2-8747-70eb536224c8" providerId="ADAL" clId="{2941C497-B3C9-43BF-A8D1-91EDC0CDC189}" dt="2026-08-07T19:07:21.673" v="40" actId="14100"/>
          <ac:spMkLst>
            <pc:docMk/>
            <pc:sldMk cId="0" sldId="265"/>
            <ac:spMk id="11" creationId="{00000000-0000-0000-0000-000000000000}"/>
          </ac:spMkLst>
        </pc:spChg>
      </pc:sldChg>
      <pc:sldChg chg="modSp mod">
        <pc:chgData name="Christin Hunter" userId="66d22abc-ecfa-48a2-8747-70eb536224c8" providerId="ADAL" clId="{2941C497-B3C9-43BF-A8D1-91EDC0CDC189}" dt="2026-08-07T19:07:55.919" v="48" actId="14100"/>
        <pc:sldMkLst>
          <pc:docMk/>
          <pc:sldMk cId="0" sldId="266"/>
        </pc:sldMkLst>
        <pc:spChg chg="mod">
          <ac:chgData name="Christin Hunter" userId="66d22abc-ecfa-48a2-8747-70eb536224c8" providerId="ADAL" clId="{2941C497-B3C9-43BF-A8D1-91EDC0CDC189}" dt="2026-08-07T19:07:31.640" v="41" actId="14100"/>
          <ac:spMkLst>
            <pc:docMk/>
            <pc:sldMk cId="0" sldId="266"/>
            <ac:spMk id="6" creationId="{00000000-0000-0000-0000-000000000000}"/>
          </ac:spMkLst>
        </pc:spChg>
        <pc:spChg chg="mod">
          <ac:chgData name="Christin Hunter" userId="66d22abc-ecfa-48a2-8747-70eb536224c8" providerId="ADAL" clId="{2941C497-B3C9-43BF-A8D1-91EDC0CDC189}" dt="2026-08-07T19:07:44.432" v="44" actId="14100"/>
          <ac:spMkLst>
            <pc:docMk/>
            <pc:sldMk cId="0" sldId="266"/>
            <ac:spMk id="8" creationId="{00000000-0000-0000-0000-000000000000}"/>
          </ac:spMkLst>
        </pc:spChg>
        <pc:spChg chg="mod">
          <ac:chgData name="Christin Hunter" userId="66d22abc-ecfa-48a2-8747-70eb536224c8" providerId="ADAL" clId="{2941C497-B3C9-43BF-A8D1-91EDC0CDC189}" dt="2026-08-07T19:07:52.655" v="47" actId="14100"/>
          <ac:spMkLst>
            <pc:docMk/>
            <pc:sldMk cId="0" sldId="266"/>
            <ac:spMk id="9" creationId="{00000000-0000-0000-0000-000000000000}"/>
          </ac:spMkLst>
        </pc:spChg>
        <pc:spChg chg="mod">
          <ac:chgData name="Christin Hunter" userId="66d22abc-ecfa-48a2-8747-70eb536224c8" providerId="ADAL" clId="{2941C497-B3C9-43BF-A8D1-91EDC0CDC189}" dt="2026-08-07T19:07:42.295" v="43" actId="1076"/>
          <ac:spMkLst>
            <pc:docMk/>
            <pc:sldMk cId="0" sldId="266"/>
            <ac:spMk id="10" creationId="{00000000-0000-0000-0000-000000000000}"/>
          </ac:spMkLst>
        </pc:spChg>
        <pc:spChg chg="mod">
          <ac:chgData name="Christin Hunter" userId="66d22abc-ecfa-48a2-8747-70eb536224c8" providerId="ADAL" clId="{2941C497-B3C9-43BF-A8D1-91EDC0CDC189}" dt="2026-08-07T19:07:55.919" v="48" actId="14100"/>
          <ac:spMkLst>
            <pc:docMk/>
            <pc:sldMk cId="0" sldId="266"/>
            <ac:spMk id="11" creationId="{00000000-0000-0000-0000-000000000000}"/>
          </ac:spMkLst>
        </pc:spChg>
        <pc:grpChg chg="mod">
          <ac:chgData name="Christin Hunter" userId="66d22abc-ecfa-48a2-8747-70eb536224c8" providerId="ADAL" clId="{2941C497-B3C9-43BF-A8D1-91EDC0CDC189}" dt="2026-08-07T19:07:47.427" v="46" actId="1076"/>
          <ac:grpSpMkLst>
            <pc:docMk/>
            <pc:sldMk cId="0" sldId="266"/>
            <ac:grpSpMk id="7" creationId="{00000000-0000-0000-0000-000000000000}"/>
          </ac:grpSpMkLst>
        </pc:grpChg>
      </pc:sldChg>
      <pc:sldChg chg="modNotesTx">
        <pc:chgData name="Christin Hunter" userId="66d22abc-ecfa-48a2-8747-70eb536224c8" providerId="ADAL" clId="{2941C497-B3C9-43BF-A8D1-91EDC0CDC189}" dt="2026-08-07T19:19:48.540" v="457" actId="6549"/>
        <pc:sldMkLst>
          <pc:docMk/>
          <pc:sldMk cId="0" sldId="267"/>
        </pc:sldMkLst>
      </pc:sldChg>
      <pc:sldChg chg="addSp modSp mod modNotesTx">
        <pc:chgData name="Christin Hunter" userId="66d22abc-ecfa-48a2-8747-70eb536224c8" providerId="ADAL" clId="{2941C497-B3C9-43BF-A8D1-91EDC0CDC189}" dt="2026-08-20T12:34:38.758" v="589" actId="20577"/>
        <pc:sldMkLst>
          <pc:docMk/>
          <pc:sldMk cId="0" sldId="268"/>
        </pc:sldMkLst>
        <pc:spChg chg="mod">
          <ac:chgData name="Christin Hunter" userId="66d22abc-ecfa-48a2-8747-70eb536224c8" providerId="ADAL" clId="{2941C497-B3C9-43BF-A8D1-91EDC0CDC189}" dt="2026-08-07T19:08:22.979" v="49" actId="14100"/>
          <ac:spMkLst>
            <pc:docMk/>
            <pc:sldMk cId="0" sldId="268"/>
            <ac:spMk id="4" creationId="{00000000-0000-0000-0000-000000000000}"/>
          </ac:spMkLst>
        </pc:spChg>
        <pc:spChg chg="add mod ord">
          <ac:chgData name="Christin Hunter" userId="66d22abc-ecfa-48a2-8747-70eb536224c8" providerId="ADAL" clId="{2941C497-B3C9-43BF-A8D1-91EDC0CDC189}" dt="2026-08-07T19:08:59.607" v="53" actId="171"/>
          <ac:spMkLst>
            <pc:docMk/>
            <pc:sldMk cId="0" sldId="268"/>
            <ac:spMk id="5" creationId="{47F65181-1FBE-93F0-EA64-353A378087D5}"/>
          </ac:spMkLst>
        </pc:spChg>
      </pc:sldChg>
      <pc:sldChg chg="addSp modSp mod modNotesTx">
        <pc:chgData name="Christin Hunter" userId="66d22abc-ecfa-48a2-8747-70eb536224c8" providerId="ADAL" clId="{2941C497-B3C9-43BF-A8D1-91EDC0CDC189}" dt="2026-08-20T12:34:54.771" v="617" actId="20577"/>
        <pc:sldMkLst>
          <pc:docMk/>
          <pc:sldMk cId="0" sldId="269"/>
        </pc:sldMkLst>
        <pc:spChg chg="mod">
          <ac:chgData name="Christin Hunter" userId="66d22abc-ecfa-48a2-8747-70eb536224c8" providerId="ADAL" clId="{2941C497-B3C9-43BF-A8D1-91EDC0CDC189}" dt="2026-08-07T19:09:11.512" v="54" actId="14100"/>
          <ac:spMkLst>
            <pc:docMk/>
            <pc:sldMk cId="0" sldId="269"/>
            <ac:spMk id="8" creationId="{00000000-0000-0000-0000-000000000000}"/>
          </ac:spMkLst>
        </pc:spChg>
        <pc:spChg chg="add mod ord">
          <ac:chgData name="Christin Hunter" userId="66d22abc-ecfa-48a2-8747-70eb536224c8" providerId="ADAL" clId="{2941C497-B3C9-43BF-A8D1-91EDC0CDC189}" dt="2026-08-07T19:09:37.161" v="58" actId="171"/>
          <ac:spMkLst>
            <pc:docMk/>
            <pc:sldMk cId="0" sldId="269"/>
            <ac:spMk id="9" creationId="{4231AEFC-9A66-BF62-4434-E85F021320F1}"/>
          </ac:spMkLst>
        </pc:spChg>
      </pc:sldChg>
      <pc:sldChg chg="addSp modSp mod modNotesTx">
        <pc:chgData name="Christin Hunter" userId="66d22abc-ecfa-48a2-8747-70eb536224c8" providerId="ADAL" clId="{2941C497-B3C9-43BF-A8D1-91EDC0CDC189}" dt="2026-08-20T12:35:06.051" v="645" actId="20577"/>
        <pc:sldMkLst>
          <pc:docMk/>
          <pc:sldMk cId="0" sldId="270"/>
        </pc:sldMkLst>
        <pc:spChg chg="add mod ord">
          <ac:chgData name="Christin Hunter" userId="66d22abc-ecfa-48a2-8747-70eb536224c8" providerId="ADAL" clId="{2941C497-B3C9-43BF-A8D1-91EDC0CDC189}" dt="2026-08-07T19:10:12.663" v="63" actId="1076"/>
          <ac:spMkLst>
            <pc:docMk/>
            <pc:sldMk cId="0" sldId="270"/>
            <ac:spMk id="4" creationId="{AC481782-3E39-31AC-B5F0-B8DA4460EFF7}"/>
          </ac:spMkLst>
        </pc:spChg>
      </pc:sldChg>
      <pc:sldChg chg="addSp modSp mod modNotesTx">
        <pc:chgData name="Christin Hunter" userId="66d22abc-ecfa-48a2-8747-70eb536224c8" providerId="ADAL" clId="{2941C497-B3C9-43BF-A8D1-91EDC0CDC189}" dt="2026-08-20T12:35:17.158" v="673" actId="20577"/>
        <pc:sldMkLst>
          <pc:docMk/>
          <pc:sldMk cId="0" sldId="271"/>
        </pc:sldMkLst>
        <pc:spChg chg="mod ord">
          <ac:chgData name="Christin Hunter" userId="66d22abc-ecfa-48a2-8747-70eb536224c8" providerId="ADAL" clId="{2941C497-B3C9-43BF-A8D1-91EDC0CDC189}" dt="2026-08-07T19:11:48.209" v="77" actId="1076"/>
          <ac:spMkLst>
            <pc:docMk/>
            <pc:sldMk cId="0" sldId="271"/>
            <ac:spMk id="4" creationId="{00000000-0000-0000-0000-000000000000}"/>
          </ac:spMkLst>
        </pc:spChg>
        <pc:spChg chg="add mod ord">
          <ac:chgData name="Christin Hunter" userId="66d22abc-ecfa-48a2-8747-70eb536224c8" providerId="ADAL" clId="{2941C497-B3C9-43BF-A8D1-91EDC0CDC189}" dt="2026-08-07T19:11:40.352" v="75" actId="171"/>
          <ac:spMkLst>
            <pc:docMk/>
            <pc:sldMk cId="0" sldId="271"/>
            <ac:spMk id="5" creationId="{FC54F67E-4CE6-782D-7AE8-27D0F098D8FF}"/>
          </ac:spMkLst>
        </pc:spChg>
        <pc:spChg chg="add mod ord">
          <ac:chgData name="Christin Hunter" userId="66d22abc-ecfa-48a2-8747-70eb536224c8" providerId="ADAL" clId="{2941C497-B3C9-43BF-A8D1-91EDC0CDC189}" dt="2026-08-07T19:11:42.935" v="76" actId="171"/>
          <ac:spMkLst>
            <pc:docMk/>
            <pc:sldMk cId="0" sldId="271"/>
            <ac:spMk id="7" creationId="{063BECCF-B62E-D98F-EF1E-FF4BF56C0515}"/>
          </ac:spMkLst>
        </pc:spChg>
      </pc:sldChg>
      <pc:sldChg chg="addSp modSp mod modNotesTx">
        <pc:chgData name="Christin Hunter" userId="66d22abc-ecfa-48a2-8747-70eb536224c8" providerId="ADAL" clId="{2941C497-B3C9-43BF-A8D1-91EDC0CDC189}" dt="2026-08-20T12:35:28.317" v="701" actId="20577"/>
        <pc:sldMkLst>
          <pc:docMk/>
          <pc:sldMk cId="0" sldId="272"/>
        </pc:sldMkLst>
        <pc:spChg chg="add mod ord">
          <ac:chgData name="Christin Hunter" userId="66d22abc-ecfa-48a2-8747-70eb536224c8" providerId="ADAL" clId="{2941C497-B3C9-43BF-A8D1-91EDC0CDC189}" dt="2026-08-07T19:12:17.412" v="82" actId="14100"/>
          <ac:spMkLst>
            <pc:docMk/>
            <pc:sldMk cId="0" sldId="272"/>
            <ac:spMk id="5" creationId="{B8DF10AC-4BBB-B911-A18B-4AC318B7A6C9}"/>
          </ac:spMkLst>
        </pc:spChg>
      </pc:sldChg>
      <pc:sldChg chg="modSp mod modNotesTx">
        <pc:chgData name="Christin Hunter" userId="66d22abc-ecfa-48a2-8747-70eb536224c8" providerId="ADAL" clId="{2941C497-B3C9-43BF-A8D1-91EDC0CDC189}" dt="2026-08-24T16:21:02.964" v="976" actId="20577"/>
        <pc:sldMkLst>
          <pc:docMk/>
          <pc:sldMk cId="0" sldId="274"/>
        </pc:sldMkLst>
        <pc:graphicFrameChg chg="modGraphic">
          <ac:chgData name="Christin Hunter" userId="66d22abc-ecfa-48a2-8747-70eb536224c8" providerId="ADAL" clId="{2941C497-B3C9-43BF-A8D1-91EDC0CDC189}" dt="2026-08-24T16:21:02.964" v="976" actId="20577"/>
          <ac:graphicFrameMkLst>
            <pc:docMk/>
            <pc:sldMk cId="0" sldId="274"/>
            <ac:graphicFrameMk id="3" creationId="{00000000-0000-0000-0000-000000000000}"/>
          </ac:graphicFrameMkLst>
        </pc:graphicFrameChg>
      </pc:sldChg>
      <pc:sldChg chg="modSp mod modNotesTx">
        <pc:chgData name="Christin Hunter" userId="66d22abc-ecfa-48a2-8747-70eb536224c8" providerId="ADAL" clId="{2941C497-B3C9-43BF-A8D1-91EDC0CDC189}" dt="2026-08-26T15:06:20.324" v="1039" actId="255"/>
        <pc:sldMkLst>
          <pc:docMk/>
          <pc:sldMk cId="0" sldId="275"/>
        </pc:sldMkLst>
        <pc:spChg chg="mod">
          <ac:chgData name="Christin Hunter" userId="66d22abc-ecfa-48a2-8747-70eb536224c8" providerId="ADAL" clId="{2941C497-B3C9-43BF-A8D1-91EDC0CDC189}" dt="2026-08-26T15:06:20.324" v="1039" actId="255"/>
          <ac:spMkLst>
            <pc:docMk/>
            <pc:sldMk cId="0" sldId="275"/>
            <ac:spMk id="2" creationId="{00000000-0000-0000-0000-000000000000}"/>
          </ac:spMkLst>
        </pc:spChg>
      </pc:sldChg>
      <pc:sldChg chg="modNotes">
        <pc:chgData name="Christin Hunter" userId="66d22abc-ecfa-48a2-8747-70eb536224c8" providerId="ADAL" clId="{2941C497-B3C9-43BF-A8D1-91EDC0CDC189}" dt="2026-08-20T12:43:04.496" v="735" actId="11529"/>
        <pc:sldMkLst>
          <pc:docMk/>
          <pc:sldMk cId="0" sldId="276"/>
        </pc:sldMkLst>
      </pc:sldChg>
      <pc:sldChg chg="modNotesTx">
        <pc:chgData name="Christin Hunter" userId="66d22abc-ecfa-48a2-8747-70eb536224c8" providerId="ADAL" clId="{2941C497-B3C9-43BF-A8D1-91EDC0CDC189}" dt="2026-08-07T19:19:16.356" v="454" actId="20577"/>
        <pc:sldMkLst>
          <pc:docMk/>
          <pc:sldMk cId="0" sldId="277"/>
        </pc:sldMkLst>
      </pc:sldChg>
      <pc:sldChg chg="modSp mod">
        <pc:chgData name="Christin Hunter" userId="66d22abc-ecfa-48a2-8747-70eb536224c8" providerId="ADAL" clId="{2941C497-B3C9-43BF-A8D1-91EDC0CDC189}" dt="2026-08-24T14:49:24.942" v="934" actId="948"/>
        <pc:sldMkLst>
          <pc:docMk/>
          <pc:sldMk cId="0" sldId="278"/>
        </pc:sldMkLst>
        <pc:spChg chg="mod">
          <ac:chgData name="Christin Hunter" userId="66d22abc-ecfa-48a2-8747-70eb536224c8" providerId="ADAL" clId="{2941C497-B3C9-43BF-A8D1-91EDC0CDC189}" dt="2026-08-24T14:49:14.192" v="933" actId="948"/>
          <ac:spMkLst>
            <pc:docMk/>
            <pc:sldMk cId="0" sldId="278"/>
            <ac:spMk id="6" creationId="{00000000-0000-0000-0000-000000000000}"/>
          </ac:spMkLst>
        </pc:spChg>
        <pc:spChg chg="mod">
          <ac:chgData name="Christin Hunter" userId="66d22abc-ecfa-48a2-8747-70eb536224c8" providerId="ADAL" clId="{2941C497-B3C9-43BF-A8D1-91EDC0CDC189}" dt="2026-08-24T14:49:24.942" v="934" actId="948"/>
          <ac:spMkLst>
            <pc:docMk/>
            <pc:sldMk cId="0" sldId="278"/>
            <ac:spMk id="12" creationId="{00000000-0000-0000-0000-000000000000}"/>
          </ac:spMkLst>
        </pc:spChg>
        <pc:spChg chg="mod">
          <ac:chgData name="Christin Hunter" userId="66d22abc-ecfa-48a2-8747-70eb536224c8" providerId="ADAL" clId="{2941C497-B3C9-43BF-A8D1-91EDC0CDC189}" dt="2026-08-07T19:13:12.771" v="89" actId="1076"/>
          <ac:spMkLst>
            <pc:docMk/>
            <pc:sldMk cId="0" sldId="278"/>
            <ac:spMk id="13" creationId="{00000000-0000-0000-0000-000000000000}"/>
          </ac:spMkLst>
        </pc:spChg>
      </pc:sldChg>
      <pc:sldChg chg="modNotesTx">
        <pc:chgData name="Christin Hunter" userId="66d22abc-ecfa-48a2-8747-70eb536224c8" providerId="ADAL" clId="{2941C497-B3C9-43BF-A8D1-91EDC0CDC189}" dt="2026-08-07T19:18:46.859" v="450" actId="20577"/>
        <pc:sldMkLst>
          <pc:docMk/>
          <pc:sldMk cId="0" sldId="280"/>
        </pc:sldMkLst>
      </pc:sldChg>
      <pc:sldChg chg="addSp delSp modSp mod modNotesTx">
        <pc:chgData name="Christin Hunter" userId="66d22abc-ecfa-48a2-8747-70eb536224c8" providerId="ADAL" clId="{2941C497-B3C9-43BF-A8D1-91EDC0CDC189}" dt="2026-08-07T19:16:25.685" v="112" actId="21"/>
        <pc:sldMkLst>
          <pc:docMk/>
          <pc:sldMk cId="0" sldId="281"/>
        </pc:sldMkLst>
      </pc:sldChg>
      <pc:sldChg chg="addSp delSp modSp mod modNotesTx">
        <pc:chgData name="Christin Hunter" userId="66d22abc-ecfa-48a2-8747-70eb536224c8" providerId="ADAL" clId="{2941C497-B3C9-43BF-A8D1-91EDC0CDC189}" dt="2026-08-26T15:14:03.288" v="1332" actId="20577"/>
        <pc:sldMkLst>
          <pc:docMk/>
          <pc:sldMk cId="0" sldId="282"/>
        </pc:sldMkLst>
        <pc:spChg chg="mod">
          <ac:chgData name="Christin Hunter" userId="66d22abc-ecfa-48a2-8747-70eb536224c8" providerId="ADAL" clId="{2941C497-B3C9-43BF-A8D1-91EDC0CDC189}" dt="2026-08-07T19:15:12.488" v="107" actId="207"/>
          <ac:spMkLst>
            <pc:docMk/>
            <pc:sldMk cId="0" sldId="282"/>
            <ac:spMk id="8" creationId="{00000000-0000-0000-0000-000000000000}"/>
          </ac:spMkLst>
        </pc:spChg>
        <pc:spChg chg="add mod ord">
          <ac:chgData name="Christin Hunter" userId="66d22abc-ecfa-48a2-8747-70eb536224c8" providerId="ADAL" clId="{2941C497-B3C9-43BF-A8D1-91EDC0CDC189}" dt="2026-08-07T19:16:38.641" v="118" actId="171"/>
          <ac:spMkLst>
            <pc:docMk/>
            <pc:sldMk cId="0" sldId="282"/>
            <ac:spMk id="12" creationId="{10F1DA1E-45D7-FA10-6F8F-2FD8DDDD765E}"/>
          </ac:spMkLst>
        </pc:spChg>
      </pc:sldChg>
      <pc:sldChg chg="modNotesTx">
        <pc:chgData name="Christin Hunter" userId="66d22abc-ecfa-48a2-8747-70eb536224c8" providerId="ADAL" clId="{2941C497-B3C9-43BF-A8D1-91EDC0CDC189}" dt="2026-08-07T19:16:11.207" v="110" actId="6549"/>
        <pc:sldMkLst>
          <pc:docMk/>
          <pc:sldMk cId="0" sldId="283"/>
        </pc:sldMkLst>
      </pc:sldChg>
      <pc:sldChg chg="add del">
        <pc:chgData name="Christin Hunter" userId="66d22abc-ecfa-48a2-8747-70eb536224c8" providerId="ADAL" clId="{2941C497-B3C9-43BF-A8D1-91EDC0CDC189}" dt="2026-08-24T16:20:16.693" v="947"/>
        <pc:sldMkLst>
          <pc:docMk/>
          <pc:sldMk cId="0" sldId="284"/>
        </pc:sldMkLst>
      </pc:sldChg>
      <pc:sldChg chg="add">
        <pc:chgData name="Christin Hunter" userId="66d22abc-ecfa-48a2-8747-70eb536224c8" providerId="ADAL" clId="{2941C497-B3C9-43BF-A8D1-91EDC0CDC189}" dt="2026-08-24T16:31:01.742" v="977"/>
        <pc:sldMkLst>
          <pc:docMk/>
          <pc:sldMk cId="0" sldId="285"/>
        </pc:sldMkLst>
      </pc:sldChg>
      <pc:sldMasterChg chg="modSldLayout">
        <pc:chgData name="Christin Hunter" userId="66d22abc-ecfa-48a2-8747-70eb536224c8" providerId="ADAL" clId="{2941C497-B3C9-43BF-A8D1-91EDC0CDC189}" dt="2026-08-20T14:37:10.336" v="741" actId="11529"/>
        <pc:sldMasterMkLst>
          <pc:docMk/>
          <pc:sldMasterMk cId="0" sldId="2147483648"/>
        </pc:sldMasterMkLst>
        <pc:sldLayoutChg chg="addSp delSp modSp">
          <pc:chgData name="Christin Hunter" userId="66d22abc-ecfa-48a2-8747-70eb536224c8" providerId="ADAL" clId="{2941C497-B3C9-43BF-A8D1-91EDC0CDC189}" dt="2026-08-20T12:45:17.762" v="737" actId="11529"/>
          <pc:sldLayoutMkLst>
            <pc:docMk/>
            <pc:sldMasterMk cId="0" sldId="2147483648"/>
            <pc:sldLayoutMk cId="0" sldId="2147483651"/>
          </pc:sldLayoutMkLst>
        </pc:sldLayoutChg>
        <pc:sldLayoutChg chg="addSp delSp modSp">
          <pc:chgData name="Christin Hunter" userId="66d22abc-ecfa-48a2-8747-70eb536224c8" providerId="ADAL" clId="{2941C497-B3C9-43BF-A8D1-91EDC0CDC189}" dt="2026-08-20T14:37:10.336" v="741" actId="11529"/>
          <pc:sldLayoutMkLst>
            <pc:docMk/>
            <pc:sldMasterMk cId="0" sldId="2147483648"/>
            <pc:sldLayoutMk cId="0" sldId="2147483655"/>
          </pc:sldLayoutMkLst>
        </pc:sldLayoutChg>
      </pc:sldMasterChg>
    </pc:docChg>
  </pc:docChgLst>
  <pc:docChgLst>
    <pc:chgData name="Alexandria Romero" userId="cded71e6-8153-47b9-8628-47a87f8aa7d4" providerId="ADAL" clId="{77BEAF38-DAF9-4B7F-81EA-ACC44BBAE906}"/>
    <pc:docChg chg="modSld">
      <pc:chgData name="Alexandria Romero" userId="cded71e6-8153-47b9-8628-47a87f8aa7d4" providerId="ADAL" clId="{77BEAF38-DAF9-4B7F-81EA-ACC44BBAE906}" dt="2026-08-27T18:07:01.053" v="1" actId="14826"/>
      <pc:docMkLst>
        <pc:docMk/>
      </pc:docMkLst>
      <pc:sldChg chg="modSp">
        <pc:chgData name="Alexandria Romero" userId="cded71e6-8153-47b9-8628-47a87f8aa7d4" providerId="ADAL" clId="{77BEAF38-DAF9-4B7F-81EA-ACC44BBAE906}" dt="2026-08-27T18:07:01.053" v="1" actId="14826"/>
        <pc:sldMkLst>
          <pc:docMk/>
          <pc:sldMk cId="0" sldId="259"/>
        </pc:sldMkLst>
        <pc:spChg chg="mod">
          <ac:chgData name="Alexandria Romero" userId="cded71e6-8153-47b9-8628-47a87f8aa7d4" providerId="ADAL" clId="{77BEAF38-DAF9-4B7F-81EA-ACC44BBAE906}" dt="2026-08-27T18:07:01.053" v="1" actId="14826"/>
          <ac:spMkLst>
            <pc:docMk/>
            <pc:sldMk cId="0" sldId="259"/>
            <ac:spMk id="2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03.09.2026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I’m an accountant and I’m here today to talk about accounting. The Oxford Dictionary defines an accountant as: a person whose job is to keep, inspect, and analyze financial accounts. I’ll talk more about what that looks like for me in a minute, but first a little bit about me.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Personalize this slide with pictures of yourself with friends and family, doing things you enjoy. </a:t>
            </a:r>
          </a:p>
          <a:p>
            <a:endParaRPr lang="en-US" dirty="0"/>
          </a:p>
          <a:p>
            <a:r>
              <a:rPr lang="en-US" dirty="0"/>
              <a:t>Share things you’re involved in that you’re passionate about. Include logos of the companies you're involved with (maybe even the AICPA and your state CPA society).</a:t>
            </a:r>
          </a:p>
          <a:p>
            <a:endParaRPr lang="en-US" dirty="0"/>
          </a:p>
          <a:p>
            <a:r>
              <a:rPr lang="en-US" dirty="0"/>
              <a:t>Share things that being a CPA has afforded you the ability to do.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Replace the person icon with a fun picture of yourself!</a:t>
            </a:r>
          </a:p>
          <a:p>
            <a:endParaRPr lang="en-US" dirty="0"/>
          </a:p>
          <a:p>
            <a:r>
              <a:rPr lang="en-US" dirty="0"/>
              <a:t>Say something like: Now that you know a little bit about me personally, I'll share what my job in accounting is and what that means.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Update this slide with photos of yourself when you were younger. </a:t>
            </a:r>
          </a:p>
          <a:p>
            <a:endParaRPr lang="en-US" dirty="0"/>
          </a:p>
          <a:p>
            <a:r>
              <a:rPr lang="en-US" dirty="0"/>
              <a:t>Then say: Before I got to where I am today, I was in your shoes. Want to know what I did?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492DA8"/>
                </a:solidFill>
                <a:latin typeface="DM Sans"/>
                <a:ea typeface="DM Sans"/>
                <a:cs typeface="DM Sans"/>
                <a:sym typeface="DM Sans"/>
              </a:rPr>
              <a:t>Everyone’s journey is unique. Maybe your path wasn’t so straight. Share</a:t>
            </a:r>
            <a:r>
              <a:rPr lang="en-US" sz="1200" i="1" dirty="0">
                <a:solidFill>
                  <a:srgbClr val="492DA8"/>
                </a:solidFill>
                <a:latin typeface="DM Sans Italics"/>
                <a:ea typeface="DM Sans Italics"/>
                <a:cs typeface="DM Sans Italics"/>
                <a:sym typeface="DM Sans Italics"/>
              </a:rPr>
              <a:t> your</a:t>
            </a:r>
            <a:r>
              <a:rPr lang="en-US" sz="1200" dirty="0">
                <a:solidFill>
                  <a:srgbClr val="492DA8"/>
                </a:solidFill>
                <a:latin typeface="DM Sans"/>
                <a:ea typeface="DM Sans"/>
                <a:cs typeface="DM Sans"/>
                <a:sym typeface="DM Sans"/>
              </a:rPr>
              <a:t> journey.</a:t>
            </a:r>
            <a:r>
              <a:rPr lang="en-US" i="0" dirty="0"/>
              <a:t> </a:t>
            </a:r>
            <a:r>
              <a:rPr lang="en-US" dirty="0"/>
              <a:t>Talk about classes you took in high school, organizations you were a part of, jobs you had, volunteering you did, etc.</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Now that we know what an accountant is… what do accountants do?</a:t>
            </a:r>
          </a:p>
          <a:p>
            <a:endParaRPr lang="en-US" dirty="0"/>
          </a:p>
          <a:p>
            <a:r>
              <a:rPr lang="en-US" dirty="0"/>
              <a:t>Accountants are Money Organizers. Just like you might use a calendar to keep track of homework, or a locker to organize your stuff, accountants organize financial information. They know how much money a person or business makes and spends to ultimately determine whether a business is making or losing money.</a:t>
            </a:r>
          </a:p>
          <a:p>
            <a:r>
              <a:rPr lang="en-US" dirty="0"/>
              <a:t>Accountants are Problem Solvers. They are like detectives who use numbers to find and fix money-related issues! Like in the event money is missing, they can detect suspicious transactions and look for irregularities. And they help individuals and businesses make big financial decisions, like saving for college or buying a new store.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9</a:t>
            </a:fld>
            <a:endParaRPr lang="cs-CZ"/>
          </a:p>
        </p:txBody>
      </p:sp>
    </p:spTree>
    <p:extLst>
      <p:ext uri="{BB962C8B-B14F-4D97-AF65-F5344CB8AC3E}">
        <p14:creationId xmlns:p14="http://schemas.microsoft.com/office/powerpoint/2010/main" val="34224518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Where accounting shows up: </a:t>
            </a:r>
            <a:r>
              <a:rPr lang="en-US" sz="1200" dirty="0">
                <a:solidFill>
                  <a:srgbClr val="000000"/>
                </a:solidFill>
                <a:latin typeface="DM Sans"/>
                <a:ea typeface="DM Sans"/>
                <a:cs typeface="DM Sans"/>
                <a:sym typeface="DM Sans"/>
              </a:rPr>
              <a:t>Tour budgeting, ticket revenue, merchandise sales, payroll</a:t>
            </a:r>
            <a:endParaRPr lang="en-US" sz="900" dirty="0"/>
          </a:p>
        </p:txBody>
      </p:sp>
      <p:sp>
        <p:nvSpPr>
          <p:cNvPr id="4" name="Slide Number Placeholder 3"/>
          <p:cNvSpPr>
            <a:spLocks noGrp="1"/>
          </p:cNvSpPr>
          <p:nvPr>
            <p:ph type="sldNum" sz="quarter" idx="5"/>
          </p:nvPr>
        </p:nvSpPr>
        <p:spPr/>
        <p:txBody>
          <a:bodyPr/>
          <a:lstStyle/>
          <a:p>
            <a:fld id="{871B2431-D351-4C6E-A3CF-9DFAC0E3E050}" type="slidenum">
              <a:rPr lang="cs-CZ" smtClean="0"/>
              <a:t>13</a:t>
            </a:fld>
            <a:endParaRPr lang="cs-CZ"/>
          </a:p>
        </p:txBody>
      </p:sp>
    </p:spTree>
    <p:extLst>
      <p:ext uri="{BB962C8B-B14F-4D97-AF65-F5344CB8AC3E}">
        <p14:creationId xmlns:p14="http://schemas.microsoft.com/office/powerpoint/2010/main" val="41680919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Where accounting shows up: </a:t>
            </a:r>
            <a:r>
              <a:rPr lang="en-US" sz="1200" dirty="0">
                <a:solidFill>
                  <a:srgbClr val="000000"/>
                </a:solidFill>
                <a:latin typeface="DM Sans"/>
                <a:ea typeface="DM Sans"/>
                <a:cs typeface="DM Sans"/>
                <a:sym typeface="DM Sans"/>
              </a:rPr>
              <a:t>Product costing, pricing, inventory management, financial planning</a:t>
            </a:r>
            <a:endParaRPr lang="en-US" sz="900" dirty="0"/>
          </a:p>
        </p:txBody>
      </p:sp>
      <p:sp>
        <p:nvSpPr>
          <p:cNvPr id="4" name="Slide Number Placeholder 3"/>
          <p:cNvSpPr>
            <a:spLocks noGrp="1"/>
          </p:cNvSpPr>
          <p:nvPr>
            <p:ph type="sldNum" sz="quarter" idx="5"/>
          </p:nvPr>
        </p:nvSpPr>
        <p:spPr/>
        <p:txBody>
          <a:bodyPr/>
          <a:lstStyle/>
          <a:p>
            <a:fld id="{871B2431-D351-4C6E-A3CF-9DFAC0E3E050}" type="slidenum">
              <a:rPr lang="cs-CZ" smtClean="0"/>
              <a:t>14</a:t>
            </a:fld>
            <a:endParaRPr lang="cs-CZ"/>
          </a:p>
        </p:txBody>
      </p:sp>
    </p:spTree>
    <p:extLst>
      <p:ext uri="{BB962C8B-B14F-4D97-AF65-F5344CB8AC3E}">
        <p14:creationId xmlns:p14="http://schemas.microsoft.com/office/powerpoint/2010/main" val="13250512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Where accounting shows up: </a:t>
            </a:r>
            <a:r>
              <a:rPr lang="en-US" sz="1200" dirty="0">
                <a:solidFill>
                  <a:srgbClr val="000000"/>
                </a:solidFill>
                <a:latin typeface="DM Sans"/>
                <a:ea typeface="DM Sans"/>
                <a:cs typeface="DM Sans"/>
                <a:sym typeface="DM Sans"/>
              </a:rPr>
              <a:t>Player contracts, salary cap planning, team budgets, sponsorship revenue</a:t>
            </a:r>
            <a:endParaRPr lang="en-US" sz="900" dirty="0"/>
          </a:p>
        </p:txBody>
      </p:sp>
      <p:sp>
        <p:nvSpPr>
          <p:cNvPr id="4" name="Slide Number Placeholder 3"/>
          <p:cNvSpPr>
            <a:spLocks noGrp="1"/>
          </p:cNvSpPr>
          <p:nvPr>
            <p:ph type="sldNum" sz="quarter" idx="5"/>
          </p:nvPr>
        </p:nvSpPr>
        <p:spPr/>
        <p:txBody>
          <a:bodyPr/>
          <a:lstStyle/>
          <a:p>
            <a:fld id="{871B2431-D351-4C6E-A3CF-9DFAC0E3E050}" type="slidenum">
              <a:rPr lang="cs-CZ" smtClean="0"/>
              <a:t>15</a:t>
            </a:fld>
            <a:endParaRPr lang="cs-CZ"/>
          </a:p>
        </p:txBody>
      </p:sp>
    </p:spTree>
    <p:extLst>
      <p:ext uri="{BB962C8B-B14F-4D97-AF65-F5344CB8AC3E}">
        <p14:creationId xmlns:p14="http://schemas.microsoft.com/office/powerpoint/2010/main" val="20097770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Where accounting shows up: </a:t>
            </a:r>
            <a:r>
              <a:rPr lang="en-US" sz="1200" dirty="0">
                <a:solidFill>
                  <a:srgbClr val="000000"/>
                </a:solidFill>
                <a:latin typeface="DM Sans"/>
                <a:ea typeface="DM Sans"/>
                <a:cs typeface="DM Sans"/>
                <a:sym typeface="DM Sans"/>
              </a:rPr>
              <a:t>Movie budgets, park operations, streaming finances, business decisions</a:t>
            </a:r>
            <a:endParaRPr lang="en-US" sz="900" dirty="0"/>
          </a:p>
        </p:txBody>
      </p:sp>
      <p:sp>
        <p:nvSpPr>
          <p:cNvPr id="4" name="Slide Number Placeholder 3"/>
          <p:cNvSpPr>
            <a:spLocks noGrp="1"/>
          </p:cNvSpPr>
          <p:nvPr>
            <p:ph type="sldNum" sz="quarter" idx="5"/>
          </p:nvPr>
        </p:nvSpPr>
        <p:spPr/>
        <p:txBody>
          <a:bodyPr/>
          <a:lstStyle/>
          <a:p>
            <a:fld id="{871B2431-D351-4C6E-A3CF-9DFAC0E3E050}" type="slidenum">
              <a:rPr lang="cs-CZ" smtClean="0"/>
              <a:t>16</a:t>
            </a:fld>
            <a:endParaRPr lang="cs-CZ"/>
          </a:p>
        </p:txBody>
      </p:sp>
    </p:spTree>
    <p:extLst>
      <p:ext uri="{BB962C8B-B14F-4D97-AF65-F5344CB8AC3E}">
        <p14:creationId xmlns:p14="http://schemas.microsoft.com/office/powerpoint/2010/main" val="24806185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Where accounting shows up: </a:t>
            </a:r>
            <a:r>
              <a:rPr lang="en-US" sz="1200" dirty="0">
                <a:solidFill>
                  <a:srgbClr val="000000"/>
                </a:solidFill>
                <a:latin typeface="DM Sans"/>
                <a:ea typeface="DM Sans"/>
                <a:cs typeface="DM Sans"/>
                <a:sym typeface="DM Sans"/>
              </a:rPr>
              <a:t>Product pricing, cost analysis, profit tracking, expansion decisions</a:t>
            </a:r>
            <a:endParaRPr lang="en-US" sz="900" dirty="0"/>
          </a:p>
        </p:txBody>
      </p:sp>
      <p:sp>
        <p:nvSpPr>
          <p:cNvPr id="4" name="Slide Number Placeholder 3"/>
          <p:cNvSpPr>
            <a:spLocks noGrp="1"/>
          </p:cNvSpPr>
          <p:nvPr>
            <p:ph type="sldNum" sz="quarter" idx="5"/>
          </p:nvPr>
        </p:nvSpPr>
        <p:spPr/>
        <p:txBody>
          <a:bodyPr/>
          <a:lstStyle/>
          <a:p>
            <a:fld id="{871B2431-D351-4C6E-A3CF-9DFAC0E3E050}" type="slidenum">
              <a:rPr lang="cs-CZ" smtClean="0"/>
              <a:t>17</a:t>
            </a:fld>
            <a:endParaRPr lang="cs-CZ"/>
          </a:p>
        </p:txBody>
      </p:sp>
    </p:spTree>
    <p:extLst>
      <p:ext uri="{BB962C8B-B14F-4D97-AF65-F5344CB8AC3E}">
        <p14:creationId xmlns:p14="http://schemas.microsoft.com/office/powerpoint/2010/main" val="533241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Where accounting shows up: </a:t>
            </a:r>
            <a:r>
              <a:rPr lang="en-US" sz="1200" dirty="0">
                <a:solidFill>
                  <a:srgbClr val="000000"/>
                </a:solidFill>
                <a:latin typeface="DM Sans"/>
                <a:ea typeface="DM Sans"/>
                <a:cs typeface="DM Sans"/>
                <a:sym typeface="DM Sans"/>
              </a:rPr>
              <a:t>Budgeting, sponsorship income, expense tracking, taxes</a:t>
            </a:r>
            <a:endParaRPr lang="en-US" sz="900" dirty="0"/>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18</a:t>
            </a:fld>
            <a:endParaRPr lang="cs-CZ"/>
          </a:p>
        </p:txBody>
      </p:sp>
    </p:spTree>
    <p:extLst>
      <p:ext uri="{BB962C8B-B14F-4D97-AF65-F5344CB8AC3E}">
        <p14:creationId xmlns:p14="http://schemas.microsoft.com/office/powerpoint/2010/main" val="15213886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Optional follow-up if time allows: </a:t>
            </a:r>
          </a:p>
          <a:p>
            <a:endParaRPr lang="en-US" dirty="0"/>
          </a:p>
          <a:p>
            <a:r>
              <a:rPr lang="en-US" dirty="0"/>
              <a:t>Ask students if they can name a business that DOESN'T need accounting. </a:t>
            </a:r>
          </a:p>
          <a:p>
            <a:endParaRPr lang="en-US" dirty="0"/>
          </a:p>
          <a:p>
            <a:r>
              <a:rPr lang="en-US" dirty="0"/>
              <a:t>After a few guesses, reveal that... there really isn't one! All businesses rely on accountants to make smart decisions.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No matter your preference, in accounting there is something for everyone!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 great way to get started is to join the AICPA as a free student member. The AICPA &amp; CIMA is the most influential global network of management and public accountants, with nearly 600,000 members worldwide. As a member association, they are here to support you throughout your entire journey, providing membership for high school students, college students, CPA exam candidates and licensed CPAs. </a:t>
            </a:r>
          </a:p>
          <a:p>
            <a:endParaRPr lang="en-US"/>
          </a:p>
          <a:p>
            <a:r>
              <a:rPr lang="en-US"/>
              <a:t>As a student member, you receive access to monthly webinars where you can hear from CPAs in other industries; you can apply for scholarships to help you pay for college - the AICPA Foundation awards over $1M in scholarship funds each year to accounting majors; you receive templates and professional advice to build a LinkedIn profile that will have you standing out; and get help landing your first job with guidance and tips from professionals.</a:t>
            </a:r>
          </a:p>
          <a:p>
            <a:r>
              <a:rPr lang="en-US"/>
              <a:t>17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Personalize this page with information about your state CPA society. Include the logo, website and QR codes and information about high school specific programs and resources.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Be sure to follow @aicpastudent on social media for information on upcoming webinars, scholarship deadlines, and even a little accounting humor.</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Please first ask the teacher if students are permitted to use their cell phones before asking students to scan the QR code. If not, students can be directed to the URL: ThisWayToCPA.com/feedback – if laptops are not available, consider asking the class for a show of hands to some of the following questions. Alternatively, the URL can be emailed to the teacher following the presentation.</a:t>
            </a:r>
          </a:p>
          <a:p>
            <a:endParaRPr lang="en-US" dirty="0"/>
          </a:p>
          <a:p>
            <a:r>
              <a:rPr lang="en-US" dirty="0"/>
              <a:t>We’d like to gauge your thoughts on accounting following the presentation and ask that you complete a short survey. The survey is voluntary, only 8 or 9 questions long and will take 1-2 minutes to complete. You just point the camera on your phone to the QR code on the screen and follow the link that comes up. </a:t>
            </a:r>
          </a:p>
          <a:p>
            <a:endParaRPr lang="en-US" dirty="0"/>
          </a:p>
          <a:p>
            <a:r>
              <a:rPr lang="en-US" dirty="0"/>
              <a:t>The following questions are asked:</a:t>
            </a:r>
          </a:p>
          <a:p>
            <a:r>
              <a:rPr lang="en-US" dirty="0"/>
              <a:t>How did this presentation affect your interest in accounting as a career?</a:t>
            </a:r>
          </a:p>
          <a:p>
            <a:r>
              <a:rPr lang="en-US" dirty="0"/>
              <a:t>Where do you learn about possible careers?</a:t>
            </a:r>
          </a:p>
          <a:p>
            <a:r>
              <a:rPr lang="en-US" dirty="0"/>
              <a:t>What is the likelihood that you will pursue accounting as a major?</a:t>
            </a:r>
          </a:p>
          <a:p>
            <a:r>
              <a:rPr lang="en-US" dirty="0"/>
              <a:t>What is your high school graduation date?</a:t>
            </a:r>
          </a:p>
          <a:p>
            <a:r>
              <a:rPr lang="en-US" dirty="0"/>
              <a:t>What is the name of the school you are currently attending?</a:t>
            </a:r>
          </a:p>
          <a:p>
            <a:r>
              <a:rPr lang="en-US" dirty="0"/>
              <a:t>In what City and State is your school located?</a:t>
            </a:r>
          </a:p>
          <a:p>
            <a:r>
              <a:rPr lang="en-US" dirty="0"/>
              <a:t>What are your plans following high school graduation?</a:t>
            </a:r>
          </a:p>
          <a:p>
            <a:r>
              <a:rPr lang="en-US" dirty="0"/>
              <a:t>*Optional* If you would like to receive email updates from the AICPA on opportunities in accounting, scholarships, and free student membership, please provide your name and email address.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svg"/><Relationship Id="rId7"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svg"/><Relationship Id="rId4" Type="http://schemas.openxmlformats.org/officeDocument/2006/relationships/image" Target="../media/image2.svg"/><Relationship Id="rId9"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eg"/><Relationship Id="rId3" Type="http://schemas.openxmlformats.org/officeDocument/2006/relationships/image" Target="../media/image9.svg"/><Relationship Id="rId7" Type="http://schemas.openxmlformats.org/officeDocument/2006/relationships/image" Target="../media/image13.jpeg"/><Relationship Id="rId12"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jpeg"/><Relationship Id="rId11" Type="http://schemas.openxmlformats.org/officeDocument/2006/relationships/image" Target="../media/image17.png"/><Relationship Id="rId5" Type="http://schemas.openxmlformats.org/officeDocument/2006/relationships/image" Target="../media/image11.jpeg"/><Relationship Id="rId15" Type="http://schemas.openxmlformats.org/officeDocument/2006/relationships/image" Target="../media/image21.svg"/><Relationship Id="rId10" Type="http://schemas.openxmlformats.org/officeDocument/2006/relationships/image" Target="../media/image16.jpeg"/><Relationship Id="rId4" Type="http://schemas.openxmlformats.org/officeDocument/2006/relationships/image" Target="../media/image10.svg"/><Relationship Id="rId9" Type="http://schemas.openxmlformats.org/officeDocument/2006/relationships/image" Target="../media/image15.jpeg"/><Relationship Id="rId1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slides/_rels/slide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1.svg"/></Relationships>
</file>

<file path=ppt/slides/_rels/slide8.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1.svg"/><Relationship Id="rId7" Type="http://schemas.openxmlformats.org/officeDocument/2006/relationships/image" Target="../media/image38.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7.svg"/><Relationship Id="rId4" Type="http://schemas.openxmlformats.org/officeDocument/2006/relationships/image" Target="../media/image36.svg"/></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1.svg"/><Relationship Id="rId7" Type="http://schemas.openxmlformats.org/officeDocument/2006/relationships/image" Target="../media/image45.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4.svg"/><Relationship Id="rId5" Type="http://schemas.openxmlformats.org/officeDocument/2006/relationships/image" Target="../media/image43.svg"/><Relationship Id="rId4" Type="http://schemas.openxmlformats.org/officeDocument/2006/relationships/image" Target="../media/image42.svg"/></Relationships>
</file>

<file path=ppt/slides/_rels/slide1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48.svg"/></Relationships>
</file>

<file path=ppt/slides/_rels/slide17.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55.svg"/><Relationship Id="rId4" Type="http://schemas.openxmlformats.org/officeDocument/2006/relationships/image" Target="../media/image54.svg"/></Relationships>
</file>

<file path=ppt/slides/_rels/slide22.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53.svg"/></Relationships>
</file>

<file path=ppt/slides/_rels/slide2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svg"/></Relationships>
</file>

<file path=ppt/slides/_rels/slide25.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53.svg"/></Relationships>
</file>

<file path=ppt/slides/_rels/slide26.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1.png"/><Relationship Id="rId7" Type="http://schemas.openxmlformats.org/officeDocument/2006/relationships/image" Target="../media/image65.sv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64.svg"/><Relationship Id="rId11" Type="http://schemas.openxmlformats.org/officeDocument/2006/relationships/image" Target="../media/image69.png"/><Relationship Id="rId5" Type="http://schemas.openxmlformats.org/officeDocument/2006/relationships/image" Target="../media/image63.svg"/><Relationship Id="rId10" Type="http://schemas.openxmlformats.org/officeDocument/2006/relationships/image" Target="../media/image68.png"/><Relationship Id="rId4" Type="http://schemas.openxmlformats.org/officeDocument/2006/relationships/image" Target="../media/image62.svg"/><Relationship Id="rId9" Type="http://schemas.openxmlformats.org/officeDocument/2006/relationships/image" Target="../media/image67.png"/></Relationships>
</file>

<file path=ppt/slides/_rels/slide27.xml.rels><?xml version="1.0" encoding="UTF-8" standalone="yes"?>
<Relationships xmlns="http://schemas.openxmlformats.org/package/2006/relationships"><Relationship Id="rId3" Type="http://schemas.openxmlformats.org/officeDocument/2006/relationships/image" Target="../media/image70.svg"/><Relationship Id="rId7" Type="http://schemas.openxmlformats.org/officeDocument/2006/relationships/hyperlink" Target="https://survey.aicpa-cima.com/jfe/form/SV_5hF3sDCtd8GLjT0"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53.svg"/><Relationship Id="rId5" Type="http://schemas.openxmlformats.org/officeDocument/2006/relationships/image" Target="../media/image72.svg"/><Relationship Id="rId4" Type="http://schemas.openxmlformats.org/officeDocument/2006/relationships/image" Target="../media/image71.png"/></Relationships>
</file>

<file path=ppt/slides/_rels/slide28.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image" Target="../media/image70.svg"/><Relationship Id="rId7" Type="http://schemas.openxmlformats.org/officeDocument/2006/relationships/image" Target="../media/image76.sv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75.svg"/><Relationship Id="rId5" Type="http://schemas.openxmlformats.org/officeDocument/2006/relationships/image" Target="../media/image74.svg"/><Relationship Id="rId4" Type="http://schemas.openxmlformats.org/officeDocument/2006/relationships/image" Target="../media/image7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595959"/>
            </a:solidFill>
          </p:spPr>
          <p:txBody>
            <a:bodyPr/>
            <a:lstStyle/>
            <a:p>
              <a:endParaRPr lang="en-US"/>
            </a:p>
          </p:txBody>
        </p:sp>
      </p:grpSp>
      <p:sp>
        <p:nvSpPr>
          <p:cNvPr id="4" name="TextBox 4"/>
          <p:cNvSpPr txBox="1"/>
          <p:nvPr/>
        </p:nvSpPr>
        <p:spPr>
          <a:xfrm>
            <a:off x="777239" y="-11430"/>
            <a:ext cx="16657321" cy="10220747"/>
          </a:xfrm>
          <a:prstGeom prst="rect">
            <a:avLst/>
          </a:prstGeom>
        </p:spPr>
        <p:txBody>
          <a:bodyPr lIns="0" tIns="0" rIns="0" bIns="0" rtlCol="0" anchor="t">
            <a:spAutoFit/>
          </a:bodyPr>
          <a:lstStyle/>
          <a:p>
            <a:pPr algn="l">
              <a:lnSpc>
                <a:spcPts val="3840"/>
              </a:lnSpc>
            </a:pPr>
            <a:endParaRPr dirty="0"/>
          </a:p>
          <a:p>
            <a:pPr algn="l">
              <a:lnSpc>
                <a:spcPts val="9840"/>
              </a:lnSpc>
            </a:pPr>
            <a:r>
              <a:rPr lang="en-US" sz="8200" b="1" dirty="0">
                <a:solidFill>
                  <a:srgbClr val="FFFFFF"/>
                </a:solidFill>
                <a:latin typeface="Calibri (MS) Bold"/>
                <a:ea typeface="Calibri (MS) Bold"/>
                <a:cs typeface="Calibri (MS) Bold"/>
                <a:sym typeface="Calibri (MS) Bold"/>
              </a:rPr>
              <a:t>Note for presenters:</a:t>
            </a:r>
          </a:p>
          <a:p>
            <a:pPr algn="l">
              <a:lnSpc>
                <a:spcPts val="3840"/>
              </a:lnSpc>
            </a:pPr>
            <a:endParaRPr lang="en-US" sz="8200" b="1" dirty="0">
              <a:solidFill>
                <a:srgbClr val="FFFFFF"/>
              </a:solidFill>
              <a:latin typeface="Calibri (MS) Bold"/>
              <a:ea typeface="Calibri (MS) Bold"/>
              <a:cs typeface="Calibri (MS) Bold"/>
              <a:sym typeface="Calibri (MS) Bold"/>
            </a:endParaRPr>
          </a:p>
          <a:p>
            <a:pPr algn="l">
              <a:lnSpc>
                <a:spcPts val="3840"/>
              </a:lnSpc>
            </a:pPr>
            <a:r>
              <a:rPr lang="en-US" sz="3200" dirty="0">
                <a:solidFill>
                  <a:srgbClr val="FFFFFF"/>
                </a:solidFill>
                <a:latin typeface="Calibri (MS)"/>
                <a:ea typeface="Calibri (MS)"/>
                <a:cs typeface="Calibri (MS)"/>
                <a:sym typeface="Calibri (MS)"/>
              </a:rPr>
              <a:t>This presentation is designed as an aid to help you share your career journey with students. </a:t>
            </a:r>
          </a:p>
          <a:p>
            <a:pPr algn="l">
              <a:lnSpc>
                <a:spcPts val="3840"/>
              </a:lnSpc>
            </a:pPr>
            <a:r>
              <a:rPr lang="en-US" sz="3200" dirty="0">
                <a:solidFill>
                  <a:srgbClr val="FFFFFF"/>
                </a:solidFill>
                <a:latin typeface="Calibri (MS)"/>
                <a:ea typeface="Calibri (MS)"/>
                <a:cs typeface="Calibri (MS)"/>
                <a:sym typeface="Calibri (MS)"/>
              </a:rPr>
              <a:t>Please remember to keep the presentation conversational and get to know your audience!</a:t>
            </a:r>
          </a:p>
          <a:p>
            <a:pPr algn="l">
              <a:lnSpc>
                <a:spcPts val="3840"/>
              </a:lnSpc>
            </a:pPr>
            <a:endParaRPr lang="en-US" sz="3200" dirty="0">
              <a:solidFill>
                <a:srgbClr val="FFFFFF"/>
              </a:solidFill>
              <a:latin typeface="Calibri (MS)"/>
              <a:ea typeface="Calibri (MS)"/>
              <a:cs typeface="Calibri (MS)"/>
              <a:sym typeface="Calibri (MS)"/>
            </a:endParaRPr>
          </a:p>
          <a:p>
            <a:pPr algn="l">
              <a:lnSpc>
                <a:spcPts val="5280"/>
              </a:lnSpc>
            </a:pPr>
            <a:r>
              <a:rPr lang="en-US" sz="4400" b="1" dirty="0">
                <a:solidFill>
                  <a:srgbClr val="FFFFFF"/>
                </a:solidFill>
                <a:latin typeface="Calibri (MS) Bold"/>
                <a:ea typeface="Calibri (MS) Bold"/>
                <a:cs typeface="Calibri (MS) Bold"/>
                <a:sym typeface="Calibri (MS) Bold"/>
              </a:rPr>
              <a:t>Personalize your presentation by:</a:t>
            </a:r>
          </a:p>
          <a:p>
            <a:pPr algn="l">
              <a:lnSpc>
                <a:spcPts val="3840"/>
              </a:lnSpc>
            </a:pPr>
            <a:endParaRPr lang="en-US" sz="4400" b="1" dirty="0">
              <a:solidFill>
                <a:srgbClr val="FFFFFF"/>
              </a:solidFill>
              <a:latin typeface="Calibri (MS) Bold"/>
              <a:ea typeface="Calibri (MS) Bold"/>
              <a:cs typeface="Calibri (MS) Bold"/>
              <a:sym typeface="Calibri (MS) Bold"/>
            </a:endParaRPr>
          </a:p>
          <a:p>
            <a:pPr marL="707390" lvl="1" indent="-514350" algn="l">
              <a:lnSpc>
                <a:spcPts val="3840"/>
              </a:lnSpc>
              <a:buFont typeface="+mj-lt"/>
              <a:buAutoNum type="arabicPeriod"/>
            </a:pPr>
            <a:r>
              <a:rPr lang="en-US" sz="3200" b="1" dirty="0">
                <a:solidFill>
                  <a:srgbClr val="FFFFFF"/>
                </a:solidFill>
                <a:latin typeface="Calibri (MS) Bold"/>
                <a:ea typeface="Calibri (MS) Bold"/>
                <a:cs typeface="Calibri (MS) Bold"/>
                <a:sym typeface="Calibri (MS) Bold"/>
              </a:rPr>
              <a:t>Updating slides 4-7 </a:t>
            </a:r>
            <a:r>
              <a:rPr lang="en-US" sz="3200" dirty="0">
                <a:solidFill>
                  <a:srgbClr val="FFFFFF"/>
                </a:solidFill>
                <a:latin typeface="Calibri (MS)"/>
                <a:ea typeface="Calibri (MS)"/>
                <a:cs typeface="Calibri (MS)"/>
                <a:sym typeface="Calibri (MS)"/>
              </a:rPr>
              <a:t>with your information and fun pictures prior to the presentation. </a:t>
            </a:r>
            <a:br>
              <a:rPr lang="en-US" sz="3200" dirty="0">
                <a:solidFill>
                  <a:srgbClr val="FFFFFF"/>
                </a:solidFill>
                <a:latin typeface="Calibri (MS)"/>
                <a:ea typeface="Calibri (MS)"/>
                <a:cs typeface="Calibri (MS)"/>
                <a:sym typeface="Calibri (MS)"/>
              </a:rPr>
            </a:br>
            <a:r>
              <a:rPr lang="en-US" sz="3200" i="1" dirty="0">
                <a:solidFill>
                  <a:srgbClr val="FFFFFF"/>
                </a:solidFill>
                <a:latin typeface="Calibri (MS)"/>
                <a:ea typeface="Calibri (MS)"/>
                <a:cs typeface="Calibri (MS)"/>
                <a:sym typeface="Calibri (MS)"/>
              </a:rPr>
              <a:t>NOTE: To change a picture, click on the picture placeholder, then select ‘Picture Format’ at the top. In the ‘Adjust’ section, select ‘Change Picture’.</a:t>
            </a:r>
          </a:p>
          <a:p>
            <a:pPr marL="707390" lvl="1" indent="-514350" algn="l">
              <a:lnSpc>
                <a:spcPts val="3840"/>
              </a:lnSpc>
              <a:buFont typeface="+mj-lt"/>
              <a:buAutoNum type="arabicPeriod"/>
            </a:pPr>
            <a:endParaRPr lang="en-US" sz="3200" dirty="0">
              <a:solidFill>
                <a:srgbClr val="FFFFFF"/>
              </a:solidFill>
              <a:latin typeface="Calibri (MS)"/>
              <a:ea typeface="Calibri (MS)"/>
              <a:cs typeface="Calibri (MS)"/>
              <a:sym typeface="Calibri (MS)"/>
            </a:endParaRPr>
          </a:p>
          <a:p>
            <a:pPr marL="707390" lvl="1" indent="-514350" algn="l">
              <a:lnSpc>
                <a:spcPts val="3840"/>
              </a:lnSpc>
              <a:buFont typeface="+mj-lt"/>
              <a:buAutoNum type="arabicPeriod"/>
            </a:pPr>
            <a:r>
              <a:rPr lang="en-US" sz="3200" dirty="0">
                <a:solidFill>
                  <a:srgbClr val="FFFFFF"/>
                </a:solidFill>
                <a:latin typeface="Calibri (MS)"/>
                <a:ea typeface="Calibri (MS)"/>
                <a:cs typeface="Calibri (MS)"/>
                <a:sym typeface="Calibri (MS)"/>
              </a:rPr>
              <a:t>Connecting with your state CPA society to </a:t>
            </a:r>
            <a:r>
              <a:rPr lang="en-US" sz="3200" b="1" dirty="0">
                <a:solidFill>
                  <a:srgbClr val="FFFFFF"/>
                </a:solidFill>
                <a:latin typeface="Calibri (MS) Bold"/>
                <a:ea typeface="Calibri (MS) Bold"/>
                <a:cs typeface="Calibri (MS) Bold"/>
                <a:sym typeface="Calibri (MS) Bold"/>
              </a:rPr>
              <a:t>update slides 23 and 25</a:t>
            </a:r>
            <a:r>
              <a:rPr lang="en-US" sz="3200" dirty="0">
                <a:solidFill>
                  <a:srgbClr val="FFFFFF"/>
                </a:solidFill>
                <a:latin typeface="Calibri (MS)"/>
                <a:ea typeface="Calibri (MS)"/>
                <a:cs typeface="Calibri (MS)"/>
                <a:sym typeface="Calibri (MS)"/>
              </a:rPr>
              <a:t>.</a:t>
            </a:r>
          </a:p>
          <a:p>
            <a:pPr marL="707390" lvl="1" indent="-514350" algn="l">
              <a:lnSpc>
                <a:spcPts val="3840"/>
              </a:lnSpc>
              <a:buFont typeface="+mj-lt"/>
              <a:buAutoNum type="arabicPeriod"/>
            </a:pPr>
            <a:endParaRPr lang="en-US" sz="3200" dirty="0">
              <a:solidFill>
                <a:srgbClr val="FFFFFF"/>
              </a:solidFill>
              <a:latin typeface="Calibri (MS)"/>
              <a:ea typeface="Calibri (MS)"/>
              <a:cs typeface="Calibri (MS)"/>
              <a:sym typeface="Calibri (MS)"/>
            </a:endParaRPr>
          </a:p>
          <a:p>
            <a:pPr marL="707390" lvl="1" indent="-514350" algn="l">
              <a:lnSpc>
                <a:spcPts val="3840"/>
              </a:lnSpc>
              <a:buFont typeface="+mj-lt"/>
              <a:buAutoNum type="arabicPeriod"/>
            </a:pPr>
            <a:r>
              <a:rPr lang="en-US" sz="3200" dirty="0">
                <a:solidFill>
                  <a:srgbClr val="FFFFFF"/>
                </a:solidFill>
                <a:latin typeface="Calibri (MS)"/>
                <a:ea typeface="Calibri (MS)"/>
                <a:cs typeface="Calibri (MS)"/>
                <a:sym typeface="Calibri (MS)"/>
              </a:rPr>
              <a:t>Making your time with the students fun by sharing your journey in a way they can understand. Remember these students have little to no experience in accounting. </a:t>
            </a:r>
          </a:p>
          <a:p>
            <a:pPr marL="707390" lvl="1" indent="-514350" algn="l">
              <a:lnSpc>
                <a:spcPts val="3840"/>
              </a:lnSpc>
              <a:buFont typeface="+mj-lt"/>
              <a:buAutoNum type="arabicPeriod"/>
            </a:pPr>
            <a:endParaRPr lang="en-US" sz="3200" dirty="0">
              <a:solidFill>
                <a:srgbClr val="FFFFFF"/>
              </a:solidFill>
              <a:latin typeface="Calibri (MS)"/>
              <a:ea typeface="Calibri (MS)"/>
              <a:cs typeface="Calibri (MS)"/>
              <a:sym typeface="Calibri (MS)"/>
            </a:endParaRPr>
          </a:p>
          <a:p>
            <a:pPr marL="707390" lvl="1" indent="-514350" algn="l">
              <a:lnSpc>
                <a:spcPts val="3840"/>
              </a:lnSpc>
              <a:buFont typeface="+mj-lt"/>
              <a:buAutoNum type="arabicPeriod"/>
            </a:pPr>
            <a:r>
              <a:rPr lang="en-US" sz="3200" dirty="0">
                <a:solidFill>
                  <a:srgbClr val="FFFFFF"/>
                </a:solidFill>
                <a:latin typeface="Calibri (MS)"/>
                <a:ea typeface="Calibri (MS)"/>
                <a:cs typeface="Calibri (MS)"/>
                <a:sym typeface="Calibri (MS)"/>
              </a:rPr>
              <a:t>Reviewing the Notes section of the slides for presenter tips and opportunities to engage the students.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2FE35"/>
        </a:solidFill>
        <a:effectLst/>
      </p:bgPr>
    </p:bg>
    <p:spTree>
      <p:nvGrpSpPr>
        <p:cNvPr id="1" name=""/>
        <p:cNvGrpSpPr/>
        <p:nvPr/>
      </p:nvGrpSpPr>
      <p:grpSpPr>
        <a:xfrm>
          <a:off x="0" y="0"/>
          <a:ext cx="0" cy="0"/>
          <a:chOff x="0" y="0"/>
          <a:chExt cx="0" cy="0"/>
        </a:xfrm>
      </p:grpSpPr>
      <p:sp>
        <p:nvSpPr>
          <p:cNvPr id="2" name="Freeform 2"/>
          <p:cNvSpPr/>
          <p:nvPr/>
        </p:nvSpPr>
        <p:spPr>
          <a:xfrm>
            <a:off x="641560" y="-5508760"/>
            <a:ext cx="17004881" cy="21304520"/>
          </a:xfrm>
          <a:custGeom>
            <a:avLst/>
            <a:gdLst/>
            <a:ahLst/>
            <a:cxnLst/>
            <a:rect l="l" t="t" r="r" b="b"/>
            <a:pathLst>
              <a:path w="17004881" h="21304520">
                <a:moveTo>
                  <a:pt x="0" y="0"/>
                </a:moveTo>
                <a:lnTo>
                  <a:pt x="17004881" y="0"/>
                </a:lnTo>
                <a:lnTo>
                  <a:pt x="17004881" y="21304520"/>
                </a:lnTo>
                <a:lnTo>
                  <a:pt x="0" y="21304520"/>
                </a:lnTo>
                <a:lnTo>
                  <a:pt x="0" y="0"/>
                </a:lnTo>
                <a:close/>
              </a:path>
            </a:pathLst>
          </a:custGeom>
          <a:blipFill>
            <a:blip>
              <a:extLst>
                <a:ext uri="{96DAC541-7B7A-43D3-8B79-37D633B846F1}">
                  <asvg:svgBlip xmlns:asvg="http://schemas.microsoft.com/office/drawing/2016/SVG/main" r:embed="rId3"/>
                </a:ext>
              </a:extLst>
            </a:blip>
            <a:stretch>
              <a:fillRect t="-9" b="-9"/>
            </a:stretch>
          </a:blipFill>
        </p:spPr>
        <p:txBody>
          <a:bodyPr/>
          <a:lstStyle/>
          <a:p>
            <a:endParaRPr lang="en-US"/>
          </a:p>
        </p:txBody>
      </p:sp>
      <p:sp>
        <p:nvSpPr>
          <p:cNvPr id="3" name="Freeform 3"/>
          <p:cNvSpPr/>
          <p:nvPr/>
        </p:nvSpPr>
        <p:spPr>
          <a:xfrm rot="-579470">
            <a:off x="1023365" y="4332477"/>
            <a:ext cx="2237027" cy="2265865"/>
          </a:xfrm>
          <a:custGeom>
            <a:avLst/>
            <a:gdLst/>
            <a:ahLst/>
            <a:cxnLst/>
            <a:rect l="l" t="t" r="r" b="b"/>
            <a:pathLst>
              <a:path w="2237027" h="2265865">
                <a:moveTo>
                  <a:pt x="0" y="0"/>
                </a:moveTo>
                <a:lnTo>
                  <a:pt x="2237027" y="0"/>
                </a:lnTo>
                <a:lnTo>
                  <a:pt x="2237027" y="2265865"/>
                </a:lnTo>
                <a:lnTo>
                  <a:pt x="0" y="2265865"/>
                </a:lnTo>
                <a:lnTo>
                  <a:pt x="0" y="0"/>
                </a:lnTo>
                <a:close/>
              </a:path>
            </a:pathLst>
          </a:custGeom>
          <a:blipFill>
            <a:blip>
              <a:extLst>
                <a:ext uri="{96DAC541-7B7A-43D3-8B79-37D633B846F1}">
                  <asvg:svgBlip xmlns:asvg="http://schemas.microsoft.com/office/drawing/2016/SVG/main" r:embed="rId4"/>
                </a:ext>
              </a:extLst>
            </a:blip>
            <a:stretch>
              <a:fillRect l="-6" r="-6"/>
            </a:stretch>
          </a:blipFill>
        </p:spPr>
        <p:txBody>
          <a:bodyPr/>
          <a:lstStyle/>
          <a:p>
            <a:endParaRPr lang="en-US"/>
          </a:p>
        </p:txBody>
      </p:sp>
      <p:sp>
        <p:nvSpPr>
          <p:cNvPr id="4" name="Freeform 4"/>
          <p:cNvSpPr/>
          <p:nvPr/>
        </p:nvSpPr>
        <p:spPr>
          <a:xfrm>
            <a:off x="13187122" y="-3133588"/>
            <a:ext cx="5318829" cy="6373325"/>
          </a:xfrm>
          <a:custGeom>
            <a:avLst/>
            <a:gdLst/>
            <a:ahLst/>
            <a:cxnLst/>
            <a:rect l="l" t="t" r="r" b="b"/>
            <a:pathLst>
              <a:path w="5318829" h="6373325">
                <a:moveTo>
                  <a:pt x="0" y="0"/>
                </a:moveTo>
                <a:lnTo>
                  <a:pt x="5318829" y="0"/>
                </a:lnTo>
                <a:lnTo>
                  <a:pt x="5318829" y="6373325"/>
                </a:lnTo>
                <a:lnTo>
                  <a:pt x="0" y="6373325"/>
                </a:lnTo>
                <a:lnTo>
                  <a:pt x="0" y="0"/>
                </a:lnTo>
                <a:close/>
              </a:path>
            </a:pathLst>
          </a:custGeom>
          <a:blipFill>
            <a:blip>
              <a:extLst>
                <a:ext uri="{96DAC541-7B7A-43D3-8B79-37D633B846F1}">
                  <asvg:svgBlip xmlns:asvg="http://schemas.microsoft.com/office/drawing/2016/SVG/main" r:embed="rId5"/>
                </a:ext>
              </a:extLst>
            </a:blip>
            <a:stretch>
              <a:fillRect l="-76" r="-76"/>
            </a:stretch>
          </a:blipFill>
        </p:spPr>
        <p:txBody>
          <a:bodyPr/>
          <a:lstStyle/>
          <a:p>
            <a:endParaRPr lang="en-US"/>
          </a:p>
        </p:txBody>
      </p:sp>
      <p:sp>
        <p:nvSpPr>
          <p:cNvPr id="5" name="Freeform 5"/>
          <p:cNvSpPr/>
          <p:nvPr/>
        </p:nvSpPr>
        <p:spPr>
          <a:xfrm>
            <a:off x="-941572" y="8330426"/>
            <a:ext cx="5957100" cy="2761928"/>
          </a:xfrm>
          <a:custGeom>
            <a:avLst/>
            <a:gdLst/>
            <a:ahLst/>
            <a:cxnLst/>
            <a:rect l="l" t="t" r="r" b="b"/>
            <a:pathLst>
              <a:path w="5957100" h="2761928">
                <a:moveTo>
                  <a:pt x="0" y="0"/>
                </a:moveTo>
                <a:lnTo>
                  <a:pt x="5957100" y="0"/>
                </a:lnTo>
                <a:lnTo>
                  <a:pt x="5957100" y="2761928"/>
                </a:lnTo>
                <a:lnTo>
                  <a:pt x="0" y="2761928"/>
                </a:lnTo>
                <a:lnTo>
                  <a:pt x="0" y="0"/>
                </a:lnTo>
                <a:close/>
              </a:path>
            </a:pathLst>
          </a:custGeom>
          <a:blipFill>
            <a:blip>
              <a:extLst>
                <a:ext uri="{96DAC541-7B7A-43D3-8B79-37D633B846F1}">
                  <asvg:svgBlip xmlns:asvg="http://schemas.microsoft.com/office/drawing/2016/SVG/main" r:embed="rId6"/>
                </a:ext>
              </a:extLst>
            </a:blip>
            <a:stretch>
              <a:fillRect t="-131" b="-131"/>
            </a:stretch>
          </a:blipFill>
        </p:spPr>
        <p:txBody>
          <a:bodyPr/>
          <a:lstStyle/>
          <a:p>
            <a:endParaRPr lang="en-US"/>
          </a:p>
        </p:txBody>
      </p:sp>
      <p:sp>
        <p:nvSpPr>
          <p:cNvPr id="6" name="Freeform 6"/>
          <p:cNvSpPr/>
          <p:nvPr/>
        </p:nvSpPr>
        <p:spPr>
          <a:xfrm>
            <a:off x="14452297" y="6545756"/>
            <a:ext cx="3513280" cy="4546598"/>
          </a:xfrm>
          <a:custGeom>
            <a:avLst/>
            <a:gdLst/>
            <a:ahLst/>
            <a:cxnLst/>
            <a:rect l="l" t="t" r="r" b="b"/>
            <a:pathLst>
              <a:path w="3513280" h="4546598">
                <a:moveTo>
                  <a:pt x="0" y="0"/>
                </a:moveTo>
                <a:lnTo>
                  <a:pt x="3513280" y="0"/>
                </a:lnTo>
                <a:lnTo>
                  <a:pt x="3513280" y="4546598"/>
                </a:lnTo>
                <a:lnTo>
                  <a:pt x="0" y="4546598"/>
                </a:lnTo>
                <a:lnTo>
                  <a:pt x="0" y="0"/>
                </a:lnTo>
                <a:close/>
              </a:path>
            </a:pathLst>
          </a:custGeom>
          <a:blipFill>
            <a:blip>
              <a:extLst>
                <a:ext uri="{96DAC541-7B7A-43D3-8B79-37D633B846F1}">
                  <asvg:svgBlip xmlns:asvg="http://schemas.microsoft.com/office/drawing/2016/SVG/main" r:embed="rId7"/>
                </a:ext>
              </a:extLst>
            </a:blip>
            <a:stretch>
              <a:fillRect l="-86" r="-86"/>
            </a:stretch>
          </a:blipFill>
        </p:spPr>
        <p:txBody>
          <a:bodyPr/>
          <a:lstStyle/>
          <a:p>
            <a:endParaRPr lang="en-US"/>
          </a:p>
        </p:txBody>
      </p:sp>
      <p:sp>
        <p:nvSpPr>
          <p:cNvPr id="7" name="TextBox 7"/>
          <p:cNvSpPr txBox="1"/>
          <p:nvPr/>
        </p:nvSpPr>
        <p:spPr>
          <a:xfrm>
            <a:off x="3434604" y="3788823"/>
            <a:ext cx="11765158" cy="3333758"/>
          </a:xfrm>
          <a:prstGeom prst="rect">
            <a:avLst/>
          </a:prstGeom>
        </p:spPr>
        <p:txBody>
          <a:bodyPr lIns="0" tIns="0" rIns="0" bIns="0" rtlCol="0" anchor="t">
            <a:spAutoFit/>
          </a:bodyPr>
          <a:lstStyle/>
          <a:p>
            <a:pPr algn="ctr">
              <a:lnSpc>
                <a:spcPts val="13500"/>
              </a:lnSpc>
            </a:pPr>
            <a:r>
              <a:rPr lang="en-US" sz="15000">
                <a:solidFill>
                  <a:srgbClr val="672D89"/>
                </a:solidFill>
                <a:latin typeface="Permanent Marker"/>
                <a:ea typeface="Permanent Marker"/>
                <a:cs typeface="Permanent Marker"/>
                <a:sym typeface="Permanent Marker"/>
              </a:rPr>
              <a:t>discover your future</a:t>
            </a:r>
          </a:p>
        </p:txBody>
      </p:sp>
      <p:sp>
        <p:nvSpPr>
          <p:cNvPr id="8" name="TextBox 8"/>
          <p:cNvSpPr txBox="1"/>
          <p:nvPr/>
        </p:nvSpPr>
        <p:spPr>
          <a:xfrm>
            <a:off x="3434604" y="7234864"/>
            <a:ext cx="11765158" cy="573881"/>
          </a:xfrm>
          <a:prstGeom prst="rect">
            <a:avLst/>
          </a:prstGeom>
        </p:spPr>
        <p:txBody>
          <a:bodyPr lIns="0" tIns="0" rIns="0" bIns="0" rtlCol="0" anchor="t">
            <a:spAutoFit/>
          </a:bodyPr>
          <a:lstStyle/>
          <a:p>
            <a:pPr algn="ctr">
              <a:lnSpc>
                <a:spcPts val="4200"/>
              </a:lnSpc>
            </a:pPr>
            <a:r>
              <a:rPr lang="en-US" sz="3000" b="1">
                <a:solidFill>
                  <a:srgbClr val="000000"/>
                </a:solidFill>
                <a:latin typeface="DM Sans Bold"/>
                <a:ea typeface="DM Sans Bold"/>
                <a:cs typeface="DM Sans Bold"/>
                <a:sym typeface="DM Sans Bold"/>
              </a:rPr>
              <a:t>Discover a Career with Endless Possibilities</a:t>
            </a:r>
          </a:p>
        </p:txBody>
      </p:sp>
      <p:sp>
        <p:nvSpPr>
          <p:cNvPr id="9" name="Freeform 9"/>
          <p:cNvSpPr/>
          <p:nvPr/>
        </p:nvSpPr>
        <p:spPr>
          <a:xfrm rot="-1647203">
            <a:off x="-941035" y="-1634269"/>
            <a:ext cx="7454424" cy="3889854"/>
          </a:xfrm>
          <a:custGeom>
            <a:avLst/>
            <a:gdLst/>
            <a:ahLst/>
            <a:cxnLst/>
            <a:rect l="l" t="t" r="r" b="b"/>
            <a:pathLst>
              <a:path w="7454424" h="3889854">
                <a:moveTo>
                  <a:pt x="0" y="0"/>
                </a:moveTo>
                <a:lnTo>
                  <a:pt x="7454424" y="0"/>
                </a:lnTo>
                <a:lnTo>
                  <a:pt x="7454424" y="3889854"/>
                </a:lnTo>
                <a:lnTo>
                  <a:pt x="0" y="3889854"/>
                </a:lnTo>
                <a:lnTo>
                  <a:pt x="0" y="0"/>
                </a:lnTo>
                <a:close/>
              </a:path>
            </a:pathLst>
          </a:custGeom>
          <a:blipFill>
            <a:blip>
              <a:extLst>
                <a:ext uri="{96DAC541-7B7A-43D3-8B79-37D633B846F1}">
                  <asvg:svgBlip xmlns:asvg="http://schemas.microsoft.com/office/drawing/2016/SVG/main" r:embed="rId8"/>
                </a:ext>
              </a:extLst>
            </a:blip>
            <a:stretch>
              <a:fillRect t="-50" b="-50"/>
            </a:stretch>
          </a:blipFill>
        </p:spPr>
        <p:txBody>
          <a:bodyPr/>
          <a:lstStyle/>
          <a:p>
            <a:endParaRPr lang="en-US" dirty="0"/>
          </a:p>
        </p:txBody>
      </p:sp>
      <p:grpSp>
        <p:nvGrpSpPr>
          <p:cNvPr id="10" name="Group 10"/>
          <p:cNvGrpSpPr>
            <a:grpSpLocks noChangeAspect="1"/>
          </p:cNvGrpSpPr>
          <p:nvPr/>
        </p:nvGrpSpPr>
        <p:grpSpPr>
          <a:xfrm>
            <a:off x="7236977" y="8191500"/>
            <a:ext cx="3814046" cy="1766074"/>
            <a:chOff x="0" y="0"/>
            <a:chExt cx="5085395" cy="2354765"/>
          </a:xfrm>
        </p:grpSpPr>
        <p:sp>
          <p:nvSpPr>
            <p:cNvPr id="11" name="Freeform 11"/>
            <p:cNvSpPr/>
            <p:nvPr/>
          </p:nvSpPr>
          <p:spPr>
            <a:xfrm>
              <a:off x="0" y="0"/>
              <a:ext cx="5085334" cy="2354707"/>
            </a:xfrm>
            <a:custGeom>
              <a:avLst/>
              <a:gdLst/>
              <a:ahLst/>
              <a:cxnLst/>
              <a:rect l="l" t="t" r="r" b="b"/>
              <a:pathLst>
                <a:path w="5085334" h="2354707">
                  <a:moveTo>
                    <a:pt x="0" y="0"/>
                  </a:moveTo>
                  <a:lnTo>
                    <a:pt x="5085334" y="0"/>
                  </a:lnTo>
                  <a:lnTo>
                    <a:pt x="5085334" y="2354707"/>
                  </a:lnTo>
                  <a:lnTo>
                    <a:pt x="0" y="2354707"/>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US"/>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sp>
        <p:nvSpPr>
          <p:cNvPr id="2" name="TextBox 2"/>
          <p:cNvSpPr txBox="1"/>
          <p:nvPr/>
        </p:nvSpPr>
        <p:spPr>
          <a:xfrm>
            <a:off x="1144402" y="2818053"/>
            <a:ext cx="5765750" cy="1141732"/>
          </a:xfrm>
          <a:prstGeom prst="rect">
            <a:avLst/>
          </a:prstGeom>
        </p:spPr>
        <p:txBody>
          <a:bodyPr lIns="0" tIns="0" rIns="0" bIns="0" rtlCol="0" anchor="t">
            <a:spAutoFit/>
          </a:bodyPr>
          <a:lstStyle/>
          <a:p>
            <a:pPr algn="ctr">
              <a:lnSpc>
                <a:spcPts val="8469"/>
              </a:lnSpc>
            </a:pPr>
            <a:r>
              <a:rPr lang="en-US" sz="6049">
                <a:solidFill>
                  <a:srgbClr val="FFFFFF"/>
                </a:solidFill>
                <a:latin typeface="DM Sans"/>
                <a:ea typeface="DM Sans"/>
                <a:cs typeface="DM Sans"/>
                <a:sym typeface="DM Sans"/>
              </a:rPr>
              <a:t>ac  count  ant  </a:t>
            </a:r>
          </a:p>
        </p:txBody>
      </p:sp>
      <p:sp>
        <p:nvSpPr>
          <p:cNvPr id="3" name="Freeform 3"/>
          <p:cNvSpPr/>
          <p:nvPr/>
        </p:nvSpPr>
        <p:spPr>
          <a:xfrm>
            <a:off x="2514600" y="3348143"/>
            <a:ext cx="195852" cy="195852"/>
          </a:xfrm>
          <a:custGeom>
            <a:avLst/>
            <a:gdLst/>
            <a:ahLst/>
            <a:cxnLst/>
            <a:rect l="l" t="t" r="r" b="b"/>
            <a:pathLst>
              <a:path w="195852" h="195852">
                <a:moveTo>
                  <a:pt x="0" y="0"/>
                </a:moveTo>
                <a:lnTo>
                  <a:pt x="195852" y="0"/>
                </a:lnTo>
                <a:lnTo>
                  <a:pt x="195852" y="195852"/>
                </a:lnTo>
                <a:lnTo>
                  <a:pt x="0" y="19585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5029200" y="3348143"/>
            <a:ext cx="195852" cy="195852"/>
          </a:xfrm>
          <a:custGeom>
            <a:avLst/>
            <a:gdLst/>
            <a:ahLst/>
            <a:cxnLst/>
            <a:rect l="l" t="t" r="r" b="b"/>
            <a:pathLst>
              <a:path w="195852" h="195852">
                <a:moveTo>
                  <a:pt x="0" y="0"/>
                </a:moveTo>
                <a:lnTo>
                  <a:pt x="195852" y="0"/>
                </a:lnTo>
                <a:lnTo>
                  <a:pt x="195852" y="195852"/>
                </a:lnTo>
                <a:lnTo>
                  <a:pt x="0" y="19585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TextBox 5"/>
          <p:cNvSpPr txBox="1"/>
          <p:nvPr/>
        </p:nvSpPr>
        <p:spPr>
          <a:xfrm>
            <a:off x="1381271" y="4443433"/>
            <a:ext cx="924967" cy="605790"/>
          </a:xfrm>
          <a:prstGeom prst="rect">
            <a:avLst/>
          </a:prstGeom>
        </p:spPr>
        <p:txBody>
          <a:bodyPr lIns="0" tIns="0" rIns="0" bIns="0" rtlCol="0" anchor="t">
            <a:spAutoFit/>
          </a:bodyPr>
          <a:lstStyle/>
          <a:p>
            <a:pPr algn="ctr">
              <a:lnSpc>
                <a:spcPts val="4408"/>
              </a:lnSpc>
            </a:pPr>
            <a:r>
              <a:rPr lang="en-US" sz="3150" i="1">
                <a:solidFill>
                  <a:srgbClr val="FFFFFF"/>
                </a:solidFill>
                <a:latin typeface="DM Sans Italics"/>
                <a:ea typeface="DM Sans Italics"/>
                <a:cs typeface="DM Sans Italics"/>
                <a:sym typeface="DM Sans Italics"/>
              </a:rPr>
              <a:t>noun</a:t>
            </a:r>
          </a:p>
        </p:txBody>
      </p:sp>
      <p:sp>
        <p:nvSpPr>
          <p:cNvPr id="6" name="TextBox 6"/>
          <p:cNvSpPr txBox="1"/>
          <p:nvPr/>
        </p:nvSpPr>
        <p:spPr>
          <a:xfrm>
            <a:off x="2015642" y="5661404"/>
            <a:ext cx="13526542" cy="605790"/>
          </a:xfrm>
          <a:prstGeom prst="rect">
            <a:avLst/>
          </a:prstGeom>
        </p:spPr>
        <p:txBody>
          <a:bodyPr lIns="0" tIns="0" rIns="0" bIns="0" rtlCol="0" anchor="t">
            <a:spAutoFit/>
          </a:bodyPr>
          <a:lstStyle/>
          <a:p>
            <a:pPr algn="ctr">
              <a:lnSpc>
                <a:spcPts val="4408"/>
              </a:lnSpc>
            </a:pPr>
            <a:r>
              <a:rPr lang="en-US" sz="3150" b="1">
                <a:solidFill>
                  <a:srgbClr val="FFFFFF"/>
                </a:solidFill>
                <a:latin typeface="DM Sans Bold"/>
                <a:ea typeface="DM Sans Bold"/>
                <a:cs typeface="DM Sans Bold"/>
                <a:sym typeface="DM Sans Bold"/>
              </a:rPr>
              <a:t>a person whose job is to keep, inspect, and analyze financial accounts</a:t>
            </a:r>
          </a:p>
        </p:txBody>
      </p:sp>
      <p:sp>
        <p:nvSpPr>
          <p:cNvPr id="7" name="TextBox 7"/>
          <p:cNvSpPr txBox="1"/>
          <p:nvPr/>
        </p:nvSpPr>
        <p:spPr>
          <a:xfrm>
            <a:off x="2015642" y="6879376"/>
            <a:ext cx="15968884" cy="605790"/>
          </a:xfrm>
          <a:prstGeom prst="rect">
            <a:avLst/>
          </a:prstGeom>
        </p:spPr>
        <p:txBody>
          <a:bodyPr lIns="0" tIns="0" rIns="0" bIns="0" rtlCol="0" anchor="t">
            <a:spAutoFit/>
          </a:bodyPr>
          <a:lstStyle/>
          <a:p>
            <a:pPr algn="l">
              <a:lnSpc>
                <a:spcPts val="4408"/>
              </a:lnSpc>
            </a:pPr>
            <a:r>
              <a:rPr lang="en-US" sz="3150">
                <a:solidFill>
                  <a:srgbClr val="FFFFFF"/>
                </a:solidFill>
                <a:latin typeface="DM Sans"/>
                <a:ea typeface="DM Sans"/>
                <a:cs typeface="DM Sans"/>
                <a:sym typeface="DM Sans"/>
              </a:rPr>
              <a:t>“accountants are responsible for their client’s personal and professional information”</a:t>
            </a:r>
          </a:p>
        </p:txBody>
      </p:sp>
      <p:sp>
        <p:nvSpPr>
          <p:cNvPr id="8" name="TextBox 8"/>
          <p:cNvSpPr txBox="1"/>
          <p:nvPr/>
        </p:nvSpPr>
        <p:spPr>
          <a:xfrm>
            <a:off x="15109911" y="9633528"/>
            <a:ext cx="2953792" cy="344805"/>
          </a:xfrm>
          <a:prstGeom prst="rect">
            <a:avLst/>
          </a:prstGeom>
        </p:spPr>
        <p:txBody>
          <a:bodyPr lIns="0" tIns="0" rIns="0" bIns="0" rtlCol="0" anchor="t">
            <a:spAutoFit/>
          </a:bodyPr>
          <a:lstStyle/>
          <a:p>
            <a:pPr algn="ctr">
              <a:lnSpc>
                <a:spcPts val="2520"/>
              </a:lnSpc>
            </a:pPr>
            <a:r>
              <a:rPr lang="en-US" sz="1800">
                <a:solidFill>
                  <a:srgbClr val="FFFFFF"/>
                </a:solidFill>
                <a:latin typeface="DM Sans"/>
                <a:ea typeface="DM Sans"/>
                <a:cs typeface="DM Sans"/>
                <a:sym typeface="DM Sans"/>
              </a:rPr>
              <a:t>Oxford Dictionary Definition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a:off x="8422187" y="2057400"/>
            <a:ext cx="9569302" cy="8229600"/>
          </a:xfrm>
          <a:custGeom>
            <a:avLst/>
            <a:gdLst/>
            <a:ahLst/>
            <a:cxnLst/>
            <a:rect l="l" t="t" r="r" b="b"/>
            <a:pathLst>
              <a:path w="9569302" h="8229600">
                <a:moveTo>
                  <a:pt x="0" y="0"/>
                </a:moveTo>
                <a:lnTo>
                  <a:pt x="9569302" y="0"/>
                </a:lnTo>
                <a:lnTo>
                  <a:pt x="9569302" y="8229600"/>
                </a:lnTo>
                <a:lnTo>
                  <a:pt x="0" y="8229600"/>
                </a:lnTo>
                <a:lnTo>
                  <a:pt x="0" y="0"/>
                </a:lnTo>
                <a:close/>
              </a:path>
            </a:pathLst>
          </a:custGeom>
          <a:blipFill>
            <a:blip>
              <a:extLst>
                <a:ext uri="{96DAC541-7B7A-43D3-8B79-37D633B846F1}">
                  <asvg:svgBlip xmlns:asvg="http://schemas.microsoft.com/office/drawing/2016/SVG/main" r:embed="rId3"/>
                </a:ext>
              </a:extLst>
            </a:blip>
            <a:stretch>
              <a:fillRect t="-98" b="-98"/>
            </a:stretch>
          </a:blipFill>
        </p:spPr>
        <p:txBody>
          <a:bodyPr/>
          <a:lstStyle/>
          <a:p>
            <a:endParaRPr lang="en-US"/>
          </a:p>
        </p:txBody>
      </p:sp>
      <p:sp>
        <p:nvSpPr>
          <p:cNvPr id="3" name="Freeform 3"/>
          <p:cNvSpPr/>
          <p:nvPr/>
        </p:nvSpPr>
        <p:spPr>
          <a:xfrm>
            <a:off x="755253" y="2190049"/>
            <a:ext cx="5686344" cy="3856375"/>
          </a:xfrm>
          <a:custGeom>
            <a:avLst/>
            <a:gdLst/>
            <a:ahLst/>
            <a:cxnLst/>
            <a:rect l="l" t="t" r="r" b="b"/>
            <a:pathLst>
              <a:path w="5686344" h="3856375">
                <a:moveTo>
                  <a:pt x="0" y="0"/>
                </a:moveTo>
                <a:lnTo>
                  <a:pt x="5686345" y="0"/>
                </a:lnTo>
                <a:lnTo>
                  <a:pt x="5686345" y="3856375"/>
                </a:lnTo>
                <a:lnTo>
                  <a:pt x="0" y="3856375"/>
                </a:lnTo>
                <a:lnTo>
                  <a:pt x="0" y="0"/>
                </a:lnTo>
                <a:close/>
              </a:path>
            </a:pathLst>
          </a:custGeom>
          <a:blipFill>
            <a:blip>
              <a:extLst>
                <a:ext uri="{96DAC541-7B7A-43D3-8B79-37D633B846F1}">
                  <asvg:svgBlip xmlns:asvg="http://schemas.microsoft.com/office/drawing/2016/SVG/main" r:embed="rId4"/>
                </a:ext>
              </a:extLst>
            </a:blip>
            <a:stretch>
              <a:fillRect t="-138" b="-138"/>
            </a:stretch>
          </a:blipFill>
        </p:spPr>
        <p:txBody>
          <a:bodyPr/>
          <a:lstStyle/>
          <a:p>
            <a:endParaRPr lang="en-US"/>
          </a:p>
        </p:txBody>
      </p:sp>
      <p:sp>
        <p:nvSpPr>
          <p:cNvPr id="5" name="Freeform 5"/>
          <p:cNvSpPr/>
          <p:nvPr/>
        </p:nvSpPr>
        <p:spPr>
          <a:xfrm rot="987406">
            <a:off x="11886220" y="709743"/>
            <a:ext cx="5113992" cy="5970172"/>
          </a:xfrm>
          <a:custGeom>
            <a:avLst/>
            <a:gdLst/>
            <a:ahLst/>
            <a:cxnLst/>
            <a:rect l="l" t="t" r="r" b="b"/>
            <a:pathLst>
              <a:path w="5438261" h="634873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p:spPr>
        <p:txBody>
          <a:bodyPr/>
          <a:lstStyle/>
          <a:p>
            <a:endParaRPr lang="en-US"/>
          </a:p>
        </p:txBody>
      </p:sp>
      <p:sp>
        <p:nvSpPr>
          <p:cNvPr id="6" name="Freeform 6"/>
          <p:cNvSpPr/>
          <p:nvPr/>
        </p:nvSpPr>
        <p:spPr>
          <a:xfrm rot="987406">
            <a:off x="12262062" y="1000217"/>
            <a:ext cx="4597952" cy="4414034"/>
          </a:xfrm>
          <a:custGeom>
            <a:avLst/>
            <a:gdLst/>
            <a:ahLst/>
            <a:cxnLst/>
            <a:rect l="l" t="t" r="r" b="b"/>
            <a:pathLst>
              <a:path w="4889500" h="469392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a:p>
        </p:txBody>
      </p:sp>
      <p:sp>
        <p:nvSpPr>
          <p:cNvPr id="7" name="Freeform 7"/>
          <p:cNvSpPr/>
          <p:nvPr/>
        </p:nvSpPr>
        <p:spPr>
          <a:xfrm rot="987406">
            <a:off x="11886155" y="718452"/>
            <a:ext cx="5131792" cy="5964200"/>
          </a:xfrm>
          <a:custGeom>
            <a:avLst/>
            <a:gdLst/>
            <a:ahLst/>
            <a:cxnLst/>
            <a:rect l="l" t="t" r="r" b="b"/>
            <a:pathLst>
              <a:path w="5457190" h="634238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p:spPr>
        <p:txBody>
          <a:bodyPr/>
          <a:lstStyle/>
          <a:p>
            <a:endParaRPr lang="en-US"/>
          </a:p>
        </p:txBody>
      </p:sp>
      <p:sp>
        <p:nvSpPr>
          <p:cNvPr id="8" name="Freeform 8"/>
          <p:cNvSpPr/>
          <p:nvPr/>
        </p:nvSpPr>
        <p:spPr>
          <a:xfrm rot="987406">
            <a:off x="11893211" y="714537"/>
            <a:ext cx="5132986" cy="5966589"/>
          </a:xfrm>
          <a:custGeom>
            <a:avLst/>
            <a:gdLst/>
            <a:ahLst/>
            <a:cxnLst/>
            <a:rect l="l" t="t" r="r" b="b"/>
            <a:pathLst>
              <a:path w="5458460" h="634492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p:spPr>
        <p:txBody>
          <a:bodyPr/>
          <a:lstStyle/>
          <a:p>
            <a:endParaRPr lang="en-US"/>
          </a:p>
        </p:txBody>
      </p:sp>
      <p:sp>
        <p:nvSpPr>
          <p:cNvPr id="10" name="Freeform 10"/>
          <p:cNvSpPr/>
          <p:nvPr/>
        </p:nvSpPr>
        <p:spPr>
          <a:xfrm>
            <a:off x="8208894" y="496478"/>
            <a:ext cx="1870212" cy="9417266"/>
          </a:xfrm>
          <a:custGeom>
            <a:avLst/>
            <a:gdLst/>
            <a:ahLst/>
            <a:cxnLst/>
            <a:rect l="l" t="t" r="r" b="b"/>
            <a:pathLst>
              <a:path w="6350000" h="31974789">
                <a:moveTo>
                  <a:pt x="6350000" y="31918911"/>
                </a:moveTo>
                <a:cubicBezTo>
                  <a:pt x="6350000" y="31949389"/>
                  <a:pt x="6324600" y="31974789"/>
                  <a:pt x="6294120" y="31974789"/>
                </a:cubicBezTo>
                <a:lnTo>
                  <a:pt x="55880" y="31974789"/>
                </a:lnTo>
                <a:cubicBezTo>
                  <a:pt x="25400" y="31974789"/>
                  <a:pt x="0" y="31949389"/>
                  <a:pt x="0" y="31918911"/>
                </a:cubicBezTo>
                <a:lnTo>
                  <a:pt x="0" y="55880"/>
                </a:lnTo>
                <a:cubicBezTo>
                  <a:pt x="0" y="25400"/>
                  <a:pt x="25400" y="0"/>
                  <a:pt x="55880" y="0"/>
                </a:cubicBezTo>
                <a:lnTo>
                  <a:pt x="6292850" y="0"/>
                </a:lnTo>
                <a:cubicBezTo>
                  <a:pt x="6323330" y="0"/>
                  <a:pt x="6348730" y="25400"/>
                  <a:pt x="6348730" y="55880"/>
                </a:cubicBezTo>
                <a:lnTo>
                  <a:pt x="6350000" y="31918908"/>
                </a:lnTo>
                <a:close/>
              </a:path>
            </a:pathLst>
          </a:custGeom>
          <a:solidFill>
            <a:srgbClr val="FF52A2"/>
          </a:solidFill>
        </p:spPr>
        <p:txBody>
          <a:bodyPr/>
          <a:lstStyle/>
          <a:p>
            <a:endParaRPr lang="en-US"/>
          </a:p>
        </p:txBody>
      </p:sp>
      <p:sp>
        <p:nvSpPr>
          <p:cNvPr id="11" name="Freeform 11"/>
          <p:cNvSpPr/>
          <p:nvPr/>
        </p:nvSpPr>
        <p:spPr>
          <a:xfrm>
            <a:off x="8349534" y="7580094"/>
            <a:ext cx="1588932" cy="2151492"/>
          </a:xfrm>
          <a:custGeom>
            <a:avLst/>
            <a:gdLst/>
            <a:ahLst/>
            <a:cxnLst/>
            <a:rect l="l" t="t" r="r" b="b"/>
            <a:pathLst>
              <a:path w="5394960" h="7305039">
                <a:moveTo>
                  <a:pt x="5394960" y="7249160"/>
                </a:moveTo>
                <a:cubicBezTo>
                  <a:pt x="5394960" y="7279639"/>
                  <a:pt x="5369560" y="7305039"/>
                  <a:pt x="5339080" y="7305039"/>
                </a:cubicBezTo>
                <a:lnTo>
                  <a:pt x="55880" y="7305039"/>
                </a:lnTo>
                <a:cubicBezTo>
                  <a:pt x="25400" y="7305039"/>
                  <a:pt x="0" y="7279639"/>
                  <a:pt x="0" y="7249160"/>
                </a:cubicBezTo>
                <a:lnTo>
                  <a:pt x="0" y="55880"/>
                </a:lnTo>
                <a:cubicBezTo>
                  <a:pt x="0" y="25400"/>
                  <a:pt x="25400" y="0"/>
                  <a:pt x="55880" y="0"/>
                </a:cubicBezTo>
                <a:lnTo>
                  <a:pt x="5339080" y="0"/>
                </a:lnTo>
                <a:cubicBezTo>
                  <a:pt x="5369560" y="0"/>
                  <a:pt x="5394960" y="25400"/>
                  <a:pt x="5394960" y="55880"/>
                </a:cubicBezTo>
                <a:lnTo>
                  <a:pt x="5394960" y="724916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2" name="Freeform 12"/>
          <p:cNvSpPr/>
          <p:nvPr/>
        </p:nvSpPr>
        <p:spPr>
          <a:xfrm>
            <a:off x="8349534" y="5279732"/>
            <a:ext cx="1588932" cy="2151492"/>
          </a:xfrm>
          <a:custGeom>
            <a:avLst/>
            <a:gdLst/>
            <a:ahLst/>
            <a:cxnLst/>
            <a:rect l="l" t="t" r="r" b="b"/>
            <a:pathLst>
              <a:path w="5394960" h="7305041">
                <a:moveTo>
                  <a:pt x="5394960" y="7249161"/>
                </a:moveTo>
                <a:cubicBezTo>
                  <a:pt x="5394960" y="7279641"/>
                  <a:pt x="5369560" y="7305041"/>
                  <a:pt x="5339080" y="7305041"/>
                </a:cubicBezTo>
                <a:lnTo>
                  <a:pt x="55880" y="7305041"/>
                </a:lnTo>
                <a:cubicBezTo>
                  <a:pt x="25400" y="7305041"/>
                  <a:pt x="0" y="7279641"/>
                  <a:pt x="0" y="7249161"/>
                </a:cubicBezTo>
                <a:lnTo>
                  <a:pt x="0" y="55880"/>
                </a:lnTo>
                <a:cubicBezTo>
                  <a:pt x="0" y="25400"/>
                  <a:pt x="25400" y="0"/>
                  <a:pt x="55880" y="0"/>
                </a:cubicBezTo>
                <a:lnTo>
                  <a:pt x="5339080" y="0"/>
                </a:lnTo>
                <a:cubicBezTo>
                  <a:pt x="5369560" y="0"/>
                  <a:pt x="5394960" y="25400"/>
                  <a:pt x="5394960" y="55880"/>
                </a:cubicBezTo>
                <a:lnTo>
                  <a:pt x="5394960" y="7249161"/>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3" name="Freeform 13"/>
          <p:cNvSpPr/>
          <p:nvPr/>
        </p:nvSpPr>
        <p:spPr>
          <a:xfrm>
            <a:off x="8349534" y="678637"/>
            <a:ext cx="1588932" cy="2151492"/>
          </a:xfrm>
          <a:custGeom>
            <a:avLst/>
            <a:gdLst/>
            <a:ahLst/>
            <a:cxnLst/>
            <a:rect l="l" t="t" r="r" b="b"/>
            <a:pathLst>
              <a:path w="5394960" h="7305040">
                <a:moveTo>
                  <a:pt x="5394960" y="7249160"/>
                </a:moveTo>
                <a:cubicBezTo>
                  <a:pt x="5394960" y="7279640"/>
                  <a:pt x="5369560" y="7305040"/>
                  <a:pt x="5339080" y="7305040"/>
                </a:cubicBezTo>
                <a:lnTo>
                  <a:pt x="55880" y="7305040"/>
                </a:lnTo>
                <a:cubicBezTo>
                  <a:pt x="25400" y="7305040"/>
                  <a:pt x="0" y="7279640"/>
                  <a:pt x="0" y="7249160"/>
                </a:cubicBezTo>
                <a:lnTo>
                  <a:pt x="0" y="55880"/>
                </a:lnTo>
                <a:cubicBezTo>
                  <a:pt x="0" y="25400"/>
                  <a:pt x="25400" y="0"/>
                  <a:pt x="55880" y="0"/>
                </a:cubicBezTo>
                <a:lnTo>
                  <a:pt x="5339080" y="0"/>
                </a:lnTo>
                <a:cubicBezTo>
                  <a:pt x="5369560" y="0"/>
                  <a:pt x="5394960" y="25400"/>
                  <a:pt x="5394960" y="55880"/>
                </a:cubicBezTo>
                <a:lnTo>
                  <a:pt x="5394960" y="724916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4" name="Freeform 14"/>
          <p:cNvSpPr/>
          <p:nvPr/>
        </p:nvSpPr>
        <p:spPr>
          <a:xfrm>
            <a:off x="8349534" y="2978997"/>
            <a:ext cx="1588932" cy="2151492"/>
          </a:xfrm>
          <a:custGeom>
            <a:avLst/>
            <a:gdLst/>
            <a:ahLst/>
            <a:cxnLst/>
            <a:rect l="l" t="t" r="r" b="b"/>
            <a:pathLst>
              <a:path w="5394960" h="7305041">
                <a:moveTo>
                  <a:pt x="5394960" y="7249161"/>
                </a:moveTo>
                <a:cubicBezTo>
                  <a:pt x="5394960" y="7279641"/>
                  <a:pt x="5369560" y="7305041"/>
                  <a:pt x="5339080" y="7305041"/>
                </a:cubicBezTo>
                <a:lnTo>
                  <a:pt x="55880" y="7305041"/>
                </a:lnTo>
                <a:cubicBezTo>
                  <a:pt x="25400" y="7305041"/>
                  <a:pt x="0" y="7279641"/>
                  <a:pt x="0" y="7249161"/>
                </a:cubicBezTo>
                <a:lnTo>
                  <a:pt x="0" y="55881"/>
                </a:lnTo>
                <a:cubicBezTo>
                  <a:pt x="0" y="25400"/>
                  <a:pt x="25400" y="0"/>
                  <a:pt x="55880" y="0"/>
                </a:cubicBezTo>
                <a:lnTo>
                  <a:pt x="5339080" y="0"/>
                </a:lnTo>
                <a:cubicBezTo>
                  <a:pt x="5369560" y="0"/>
                  <a:pt x="5394960" y="25400"/>
                  <a:pt x="5394960" y="55881"/>
                </a:cubicBezTo>
                <a:lnTo>
                  <a:pt x="5394960" y="7249161"/>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6" name="Freeform 16"/>
          <p:cNvSpPr/>
          <p:nvPr/>
        </p:nvSpPr>
        <p:spPr>
          <a:xfrm>
            <a:off x="10469256" y="6980447"/>
            <a:ext cx="6268585" cy="2933297"/>
          </a:xfrm>
          <a:custGeom>
            <a:avLst/>
            <a:gdLst/>
            <a:ahLst/>
            <a:cxnLst/>
            <a:rect l="l" t="t" r="r" b="b"/>
            <a:pathLst>
              <a:path w="6650228" h="3111881">
                <a:moveTo>
                  <a:pt x="0" y="0"/>
                </a:moveTo>
                <a:lnTo>
                  <a:pt x="6650228" y="0"/>
                </a:lnTo>
                <a:lnTo>
                  <a:pt x="6650228" y="3111881"/>
                </a:lnTo>
                <a:lnTo>
                  <a:pt x="0" y="3111881"/>
                </a:lnTo>
                <a:lnTo>
                  <a:pt x="0" y="0"/>
                </a:lnTo>
                <a:close/>
              </a:path>
            </a:pathLst>
          </a:custGeom>
          <a:blipFill>
            <a:blip r:embed="rId10"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7" name="Freeform 17"/>
          <p:cNvSpPr/>
          <p:nvPr/>
        </p:nvSpPr>
        <p:spPr>
          <a:xfrm>
            <a:off x="10469256" y="6387635"/>
            <a:ext cx="6268585" cy="3526109"/>
          </a:xfrm>
          <a:custGeom>
            <a:avLst/>
            <a:gdLst/>
            <a:ahLst/>
            <a:cxnLst/>
            <a:rect l="l" t="t" r="r" b="b"/>
            <a:pathLst>
              <a:path w="6650228" h="3740785">
                <a:moveTo>
                  <a:pt x="6650228" y="3740785"/>
                </a:moveTo>
                <a:lnTo>
                  <a:pt x="0" y="3740785"/>
                </a:lnTo>
                <a:lnTo>
                  <a:pt x="0" y="0"/>
                </a:lnTo>
                <a:lnTo>
                  <a:pt x="6650228" y="0"/>
                </a:lnTo>
                <a:lnTo>
                  <a:pt x="6650228" y="3740785"/>
                </a:lnTo>
                <a:close/>
              </a:path>
            </a:pathLst>
          </a:custGeom>
          <a:blipFill>
            <a:blip r:embed="rId11"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9" name="Freeform 19"/>
          <p:cNvSpPr/>
          <p:nvPr/>
        </p:nvSpPr>
        <p:spPr>
          <a:xfrm>
            <a:off x="507363" y="4668422"/>
            <a:ext cx="2715448" cy="5245322"/>
          </a:xfrm>
          <a:custGeom>
            <a:avLst/>
            <a:gdLst/>
            <a:ahLst/>
            <a:cxnLst/>
            <a:rect l="l" t="t" r="r" b="b"/>
            <a:pathLst>
              <a:path w="3289300" h="6353810">
                <a:moveTo>
                  <a:pt x="3289300" y="6353810"/>
                </a:moveTo>
                <a:lnTo>
                  <a:pt x="0" y="6353810"/>
                </a:lnTo>
                <a:lnTo>
                  <a:pt x="0" y="0"/>
                </a:lnTo>
                <a:lnTo>
                  <a:pt x="3289300" y="0"/>
                </a:lnTo>
                <a:lnTo>
                  <a:pt x="3289300" y="6353810"/>
                </a:lnTo>
                <a:close/>
              </a:path>
            </a:pathLst>
          </a:custGeom>
          <a:solidFill>
            <a:srgbClr val="FF52A2"/>
          </a:solidFill>
        </p:spPr>
        <p:txBody>
          <a:bodyPr/>
          <a:lstStyle/>
          <a:p>
            <a:endParaRPr lang="en-US"/>
          </a:p>
        </p:txBody>
      </p:sp>
      <p:sp>
        <p:nvSpPr>
          <p:cNvPr id="20" name="Freeform 20"/>
          <p:cNvSpPr/>
          <p:nvPr/>
        </p:nvSpPr>
        <p:spPr>
          <a:xfrm>
            <a:off x="655192" y="7336690"/>
            <a:ext cx="2417692" cy="2427128"/>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12" cstate="email">
              <a:extLst>
                <a:ext uri="{28A0092B-C50C-407E-A947-70E740481C1C}">
                  <a14:useLocalDpi xmlns:a14="http://schemas.microsoft.com/office/drawing/2010/main"/>
                </a:ext>
              </a:extLst>
            </a:blip>
            <a:stretch>
              <a:fillRect/>
            </a:stretch>
          </a:blipFill>
        </p:spPr>
        <p:txBody>
          <a:bodyPr/>
          <a:lstStyle/>
          <a:p>
            <a:endParaRPr lang="en-US"/>
          </a:p>
        </p:txBody>
      </p:sp>
      <p:sp>
        <p:nvSpPr>
          <p:cNvPr id="21" name="Freeform 21"/>
          <p:cNvSpPr/>
          <p:nvPr/>
        </p:nvSpPr>
        <p:spPr>
          <a:xfrm>
            <a:off x="657289" y="4816252"/>
            <a:ext cx="2417692" cy="2427128"/>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13" cstate="email">
              <a:extLst>
                <a:ext uri="{28A0092B-C50C-407E-A947-70E740481C1C}">
                  <a14:useLocalDpi xmlns:a14="http://schemas.microsoft.com/office/drawing/2010/main"/>
                </a:ext>
              </a:extLst>
            </a:blip>
            <a:stretch>
              <a:fillRect/>
            </a:stretch>
          </a:blipFill>
        </p:spPr>
        <p:txBody>
          <a:bodyPr/>
          <a:lstStyle/>
          <a:p>
            <a:endParaRPr lang="en-US" dirty="0"/>
          </a:p>
        </p:txBody>
      </p:sp>
      <p:sp>
        <p:nvSpPr>
          <p:cNvPr id="22" name="Freeform 22"/>
          <p:cNvSpPr/>
          <p:nvPr/>
        </p:nvSpPr>
        <p:spPr>
          <a:xfrm>
            <a:off x="552446" y="5030133"/>
            <a:ext cx="2620040" cy="4482061"/>
          </a:xfrm>
          <a:custGeom>
            <a:avLst/>
            <a:gdLst/>
            <a:ahLst/>
            <a:cxnLst/>
            <a:rect l="l" t="t" r="r" b="b"/>
            <a:pathLst>
              <a:path w="3173730" h="5429250">
                <a:moveTo>
                  <a:pt x="3117850" y="751840"/>
                </a:moveTo>
                <a:lnTo>
                  <a:pt x="3117850" y="716280"/>
                </a:lnTo>
                <a:lnTo>
                  <a:pt x="3129280" y="716280"/>
                </a:lnTo>
                <a:lnTo>
                  <a:pt x="3129280" y="740410"/>
                </a:lnTo>
                <a:lnTo>
                  <a:pt x="3140710" y="740410"/>
                </a:lnTo>
                <a:lnTo>
                  <a:pt x="3140710" y="717550"/>
                </a:lnTo>
                <a:lnTo>
                  <a:pt x="3152140" y="717550"/>
                </a:lnTo>
                <a:lnTo>
                  <a:pt x="3152140" y="740410"/>
                </a:lnTo>
                <a:lnTo>
                  <a:pt x="3173730" y="740410"/>
                </a:lnTo>
                <a:lnTo>
                  <a:pt x="3173730" y="751840"/>
                </a:lnTo>
                <a:lnTo>
                  <a:pt x="3117850" y="751840"/>
                </a:lnTo>
                <a:close/>
                <a:moveTo>
                  <a:pt x="3117850" y="702310"/>
                </a:moveTo>
                <a:lnTo>
                  <a:pt x="3117850" y="690880"/>
                </a:lnTo>
                <a:lnTo>
                  <a:pt x="3171190" y="690880"/>
                </a:lnTo>
                <a:lnTo>
                  <a:pt x="3171190" y="702310"/>
                </a:lnTo>
                <a:lnTo>
                  <a:pt x="3117850" y="702310"/>
                </a:lnTo>
                <a:close/>
                <a:moveTo>
                  <a:pt x="3117850" y="674370"/>
                </a:moveTo>
                <a:lnTo>
                  <a:pt x="3117850" y="662940"/>
                </a:lnTo>
                <a:lnTo>
                  <a:pt x="3161030" y="662940"/>
                </a:lnTo>
                <a:lnTo>
                  <a:pt x="3161030" y="640080"/>
                </a:lnTo>
                <a:lnTo>
                  <a:pt x="3172460" y="640080"/>
                </a:lnTo>
                <a:lnTo>
                  <a:pt x="3172460" y="674370"/>
                </a:lnTo>
                <a:lnTo>
                  <a:pt x="3117850" y="674370"/>
                </a:lnTo>
                <a:close/>
                <a:moveTo>
                  <a:pt x="3117850" y="628650"/>
                </a:moveTo>
                <a:lnTo>
                  <a:pt x="3117850" y="610870"/>
                </a:lnTo>
                <a:lnTo>
                  <a:pt x="3153410" y="598170"/>
                </a:lnTo>
                <a:lnTo>
                  <a:pt x="3153410" y="598170"/>
                </a:lnTo>
                <a:lnTo>
                  <a:pt x="3117850" y="585470"/>
                </a:lnTo>
                <a:lnTo>
                  <a:pt x="3117850" y="567690"/>
                </a:lnTo>
                <a:lnTo>
                  <a:pt x="3171190" y="567690"/>
                </a:lnTo>
                <a:lnTo>
                  <a:pt x="3171190" y="579120"/>
                </a:lnTo>
                <a:lnTo>
                  <a:pt x="3129280" y="579120"/>
                </a:lnTo>
                <a:lnTo>
                  <a:pt x="3129280" y="579120"/>
                </a:lnTo>
                <a:lnTo>
                  <a:pt x="3171190" y="593090"/>
                </a:lnTo>
                <a:lnTo>
                  <a:pt x="3171190" y="601980"/>
                </a:lnTo>
                <a:lnTo>
                  <a:pt x="3129280" y="615950"/>
                </a:lnTo>
                <a:lnTo>
                  <a:pt x="3129280" y="615950"/>
                </a:lnTo>
                <a:lnTo>
                  <a:pt x="3171190" y="615950"/>
                </a:lnTo>
                <a:lnTo>
                  <a:pt x="3171190" y="627380"/>
                </a:lnTo>
                <a:lnTo>
                  <a:pt x="3117850" y="628650"/>
                </a:lnTo>
                <a:lnTo>
                  <a:pt x="3117850" y="628650"/>
                </a:lnTo>
                <a:close/>
                <a:moveTo>
                  <a:pt x="3117850" y="523240"/>
                </a:moveTo>
                <a:lnTo>
                  <a:pt x="3117850" y="506730"/>
                </a:lnTo>
                <a:lnTo>
                  <a:pt x="3155950" y="483870"/>
                </a:lnTo>
                <a:lnTo>
                  <a:pt x="3155950" y="483870"/>
                </a:lnTo>
                <a:lnTo>
                  <a:pt x="3117850" y="483870"/>
                </a:lnTo>
                <a:lnTo>
                  <a:pt x="3117850" y="472440"/>
                </a:lnTo>
                <a:lnTo>
                  <a:pt x="3171190" y="472440"/>
                </a:lnTo>
                <a:lnTo>
                  <a:pt x="3171190" y="487680"/>
                </a:lnTo>
                <a:lnTo>
                  <a:pt x="3133090" y="511810"/>
                </a:lnTo>
                <a:lnTo>
                  <a:pt x="3133090" y="511810"/>
                </a:lnTo>
                <a:lnTo>
                  <a:pt x="3171190" y="511810"/>
                </a:lnTo>
                <a:lnTo>
                  <a:pt x="3171190" y="523240"/>
                </a:lnTo>
                <a:lnTo>
                  <a:pt x="3117850" y="523240"/>
                </a:lnTo>
                <a:close/>
                <a:moveTo>
                  <a:pt x="3117850" y="454660"/>
                </a:moveTo>
                <a:lnTo>
                  <a:pt x="3117850" y="417830"/>
                </a:lnTo>
                <a:lnTo>
                  <a:pt x="3129280" y="417830"/>
                </a:lnTo>
                <a:lnTo>
                  <a:pt x="3129280" y="443230"/>
                </a:lnTo>
                <a:lnTo>
                  <a:pt x="3139440" y="443230"/>
                </a:lnTo>
                <a:lnTo>
                  <a:pt x="3139440" y="420370"/>
                </a:lnTo>
                <a:lnTo>
                  <a:pt x="3150870" y="420370"/>
                </a:lnTo>
                <a:lnTo>
                  <a:pt x="3150870" y="443230"/>
                </a:lnTo>
                <a:lnTo>
                  <a:pt x="3162300" y="443230"/>
                </a:lnTo>
                <a:lnTo>
                  <a:pt x="3162300" y="416560"/>
                </a:lnTo>
                <a:lnTo>
                  <a:pt x="3173730" y="416560"/>
                </a:lnTo>
                <a:lnTo>
                  <a:pt x="3173730" y="454660"/>
                </a:lnTo>
                <a:lnTo>
                  <a:pt x="3117850" y="454660"/>
                </a:lnTo>
                <a:close/>
                <a:moveTo>
                  <a:pt x="3167380" y="353060"/>
                </a:moveTo>
                <a:cubicBezTo>
                  <a:pt x="3168650" y="356870"/>
                  <a:pt x="3169920" y="360680"/>
                  <a:pt x="3171190" y="364490"/>
                </a:cubicBezTo>
                <a:cubicBezTo>
                  <a:pt x="3172460" y="368300"/>
                  <a:pt x="3172460" y="372110"/>
                  <a:pt x="3172460" y="375920"/>
                </a:cubicBezTo>
                <a:cubicBezTo>
                  <a:pt x="3172460" y="379730"/>
                  <a:pt x="3171190" y="383540"/>
                  <a:pt x="3169920" y="387350"/>
                </a:cubicBezTo>
                <a:cubicBezTo>
                  <a:pt x="3168650" y="391160"/>
                  <a:pt x="3166110" y="393700"/>
                  <a:pt x="3164840" y="396240"/>
                </a:cubicBezTo>
                <a:cubicBezTo>
                  <a:pt x="3163570" y="398780"/>
                  <a:pt x="3159760" y="401320"/>
                  <a:pt x="3155950" y="402590"/>
                </a:cubicBezTo>
                <a:cubicBezTo>
                  <a:pt x="3152140" y="403860"/>
                  <a:pt x="3148330" y="405130"/>
                  <a:pt x="3144520" y="405130"/>
                </a:cubicBezTo>
                <a:cubicBezTo>
                  <a:pt x="3140710" y="405130"/>
                  <a:pt x="3136900" y="403860"/>
                  <a:pt x="3133090" y="402590"/>
                </a:cubicBezTo>
                <a:cubicBezTo>
                  <a:pt x="3129280" y="401320"/>
                  <a:pt x="3126740" y="398780"/>
                  <a:pt x="3124200" y="396240"/>
                </a:cubicBezTo>
                <a:cubicBezTo>
                  <a:pt x="3121660" y="393700"/>
                  <a:pt x="3120390" y="391160"/>
                  <a:pt x="3119121" y="387350"/>
                </a:cubicBezTo>
                <a:cubicBezTo>
                  <a:pt x="3117850" y="383540"/>
                  <a:pt x="3116581" y="379730"/>
                  <a:pt x="3116581" y="375920"/>
                </a:cubicBezTo>
                <a:cubicBezTo>
                  <a:pt x="3116581" y="372110"/>
                  <a:pt x="3116581" y="367030"/>
                  <a:pt x="3117851" y="364490"/>
                </a:cubicBezTo>
                <a:cubicBezTo>
                  <a:pt x="3119121" y="360680"/>
                  <a:pt x="3120391" y="358140"/>
                  <a:pt x="3122931" y="354330"/>
                </a:cubicBezTo>
                <a:lnTo>
                  <a:pt x="3131821" y="363220"/>
                </a:lnTo>
                <a:cubicBezTo>
                  <a:pt x="3130550" y="364490"/>
                  <a:pt x="3129281" y="367030"/>
                  <a:pt x="3128010" y="368300"/>
                </a:cubicBezTo>
                <a:cubicBezTo>
                  <a:pt x="3126740" y="370840"/>
                  <a:pt x="3126740" y="373380"/>
                  <a:pt x="3126740" y="375920"/>
                </a:cubicBezTo>
                <a:cubicBezTo>
                  <a:pt x="3126740" y="378460"/>
                  <a:pt x="3126740" y="381000"/>
                  <a:pt x="3128010" y="382270"/>
                </a:cubicBezTo>
                <a:cubicBezTo>
                  <a:pt x="3129281" y="384810"/>
                  <a:pt x="3130550" y="386080"/>
                  <a:pt x="3131821" y="387350"/>
                </a:cubicBezTo>
                <a:cubicBezTo>
                  <a:pt x="3133091" y="388620"/>
                  <a:pt x="3135631" y="389890"/>
                  <a:pt x="3136900" y="391160"/>
                </a:cubicBezTo>
                <a:cubicBezTo>
                  <a:pt x="3138170" y="392430"/>
                  <a:pt x="3140710" y="392430"/>
                  <a:pt x="3143250" y="392430"/>
                </a:cubicBezTo>
                <a:cubicBezTo>
                  <a:pt x="3145790" y="392430"/>
                  <a:pt x="3148330" y="392430"/>
                  <a:pt x="3149600" y="391160"/>
                </a:cubicBezTo>
                <a:cubicBezTo>
                  <a:pt x="3150871" y="389890"/>
                  <a:pt x="3153410" y="388620"/>
                  <a:pt x="3154680" y="387350"/>
                </a:cubicBezTo>
                <a:cubicBezTo>
                  <a:pt x="3155950" y="386080"/>
                  <a:pt x="3157220" y="383540"/>
                  <a:pt x="3158490" y="382270"/>
                </a:cubicBezTo>
                <a:cubicBezTo>
                  <a:pt x="3159760" y="379730"/>
                  <a:pt x="3159760" y="378460"/>
                  <a:pt x="3159760" y="375920"/>
                </a:cubicBezTo>
                <a:cubicBezTo>
                  <a:pt x="3159760" y="373380"/>
                  <a:pt x="3159760" y="370840"/>
                  <a:pt x="3158490" y="369570"/>
                </a:cubicBezTo>
                <a:cubicBezTo>
                  <a:pt x="3157220" y="368300"/>
                  <a:pt x="3157220" y="365760"/>
                  <a:pt x="3157220" y="364490"/>
                </a:cubicBezTo>
                <a:lnTo>
                  <a:pt x="3148330" y="364490"/>
                </a:lnTo>
                <a:lnTo>
                  <a:pt x="3148330" y="374650"/>
                </a:lnTo>
                <a:lnTo>
                  <a:pt x="3136900" y="374650"/>
                </a:lnTo>
                <a:lnTo>
                  <a:pt x="3136900" y="353060"/>
                </a:lnTo>
                <a:cubicBezTo>
                  <a:pt x="3136900" y="353060"/>
                  <a:pt x="3167380" y="353060"/>
                  <a:pt x="3167380" y="353060"/>
                </a:cubicBezTo>
                <a:close/>
                <a:moveTo>
                  <a:pt x="3117850" y="325120"/>
                </a:moveTo>
                <a:lnTo>
                  <a:pt x="3117850" y="314960"/>
                </a:lnTo>
                <a:lnTo>
                  <a:pt x="3171190" y="292100"/>
                </a:lnTo>
                <a:lnTo>
                  <a:pt x="3171190" y="306070"/>
                </a:lnTo>
                <a:lnTo>
                  <a:pt x="3159760" y="311150"/>
                </a:lnTo>
                <a:lnTo>
                  <a:pt x="3159760" y="331470"/>
                </a:lnTo>
                <a:lnTo>
                  <a:pt x="3171190" y="335280"/>
                </a:lnTo>
                <a:lnTo>
                  <a:pt x="3171190" y="347980"/>
                </a:lnTo>
                <a:lnTo>
                  <a:pt x="3117850" y="325120"/>
                </a:lnTo>
                <a:close/>
                <a:moveTo>
                  <a:pt x="3133090" y="320040"/>
                </a:moveTo>
                <a:lnTo>
                  <a:pt x="3149600" y="326390"/>
                </a:lnTo>
                <a:lnTo>
                  <a:pt x="3149600" y="313690"/>
                </a:lnTo>
                <a:lnTo>
                  <a:pt x="3133090" y="320040"/>
                </a:lnTo>
                <a:close/>
                <a:moveTo>
                  <a:pt x="3128010" y="278130"/>
                </a:moveTo>
                <a:lnTo>
                  <a:pt x="3128010" y="293370"/>
                </a:lnTo>
                <a:lnTo>
                  <a:pt x="3117850" y="293370"/>
                </a:lnTo>
                <a:lnTo>
                  <a:pt x="3117850" y="250190"/>
                </a:lnTo>
                <a:lnTo>
                  <a:pt x="3128010" y="250190"/>
                </a:lnTo>
                <a:lnTo>
                  <a:pt x="3128010" y="265430"/>
                </a:lnTo>
                <a:lnTo>
                  <a:pt x="3171190" y="265430"/>
                </a:lnTo>
                <a:lnTo>
                  <a:pt x="3171190" y="276860"/>
                </a:lnTo>
                <a:lnTo>
                  <a:pt x="3128010" y="278130"/>
                </a:lnTo>
                <a:lnTo>
                  <a:pt x="3128010" y="278130"/>
                </a:lnTo>
                <a:close/>
                <a:moveTo>
                  <a:pt x="3117850" y="240030"/>
                </a:moveTo>
                <a:lnTo>
                  <a:pt x="3117850" y="228600"/>
                </a:lnTo>
                <a:lnTo>
                  <a:pt x="3171190" y="228600"/>
                </a:lnTo>
                <a:lnTo>
                  <a:pt x="3171190" y="240030"/>
                </a:lnTo>
                <a:lnTo>
                  <a:pt x="3117850" y="240030"/>
                </a:lnTo>
                <a:close/>
                <a:moveTo>
                  <a:pt x="3117850" y="217170"/>
                </a:moveTo>
                <a:lnTo>
                  <a:pt x="3117850" y="203200"/>
                </a:lnTo>
                <a:lnTo>
                  <a:pt x="3153410" y="190500"/>
                </a:lnTo>
                <a:lnTo>
                  <a:pt x="3153410" y="190500"/>
                </a:lnTo>
                <a:lnTo>
                  <a:pt x="3117850" y="176530"/>
                </a:lnTo>
                <a:lnTo>
                  <a:pt x="3117850" y="163830"/>
                </a:lnTo>
                <a:lnTo>
                  <a:pt x="3171190" y="186690"/>
                </a:lnTo>
                <a:lnTo>
                  <a:pt x="3171190" y="195580"/>
                </a:lnTo>
                <a:lnTo>
                  <a:pt x="3117850" y="217170"/>
                </a:lnTo>
                <a:close/>
                <a:moveTo>
                  <a:pt x="3117850" y="152400"/>
                </a:moveTo>
                <a:lnTo>
                  <a:pt x="3117850" y="115570"/>
                </a:lnTo>
                <a:lnTo>
                  <a:pt x="3129280" y="115570"/>
                </a:lnTo>
                <a:lnTo>
                  <a:pt x="3129280" y="140970"/>
                </a:lnTo>
                <a:lnTo>
                  <a:pt x="3139440" y="140970"/>
                </a:lnTo>
                <a:lnTo>
                  <a:pt x="3139440" y="118110"/>
                </a:lnTo>
                <a:lnTo>
                  <a:pt x="3150870" y="118110"/>
                </a:lnTo>
                <a:lnTo>
                  <a:pt x="3150870" y="140970"/>
                </a:lnTo>
                <a:lnTo>
                  <a:pt x="3162300" y="140970"/>
                </a:lnTo>
                <a:lnTo>
                  <a:pt x="3162300" y="114300"/>
                </a:lnTo>
                <a:lnTo>
                  <a:pt x="3173730" y="114300"/>
                </a:lnTo>
                <a:lnTo>
                  <a:pt x="3173730" y="152400"/>
                </a:lnTo>
                <a:lnTo>
                  <a:pt x="3117850" y="152400"/>
                </a:lnTo>
                <a:close/>
                <a:moveTo>
                  <a:pt x="3117850" y="3089910"/>
                </a:moveTo>
                <a:lnTo>
                  <a:pt x="3117850" y="3053080"/>
                </a:lnTo>
                <a:lnTo>
                  <a:pt x="3129280" y="3053080"/>
                </a:lnTo>
                <a:lnTo>
                  <a:pt x="3129280" y="3077210"/>
                </a:lnTo>
                <a:lnTo>
                  <a:pt x="3140710" y="3077210"/>
                </a:lnTo>
                <a:lnTo>
                  <a:pt x="3140710" y="3054350"/>
                </a:lnTo>
                <a:lnTo>
                  <a:pt x="3152140" y="3054350"/>
                </a:lnTo>
                <a:lnTo>
                  <a:pt x="3152140" y="3077210"/>
                </a:lnTo>
                <a:lnTo>
                  <a:pt x="3173730" y="3077210"/>
                </a:lnTo>
                <a:lnTo>
                  <a:pt x="3173730" y="3088640"/>
                </a:lnTo>
                <a:lnTo>
                  <a:pt x="3117850" y="3088640"/>
                </a:lnTo>
                <a:lnTo>
                  <a:pt x="3117850" y="3089910"/>
                </a:lnTo>
                <a:close/>
                <a:moveTo>
                  <a:pt x="3117850" y="3040380"/>
                </a:moveTo>
                <a:lnTo>
                  <a:pt x="3117850" y="3028950"/>
                </a:lnTo>
                <a:lnTo>
                  <a:pt x="3171190" y="3028950"/>
                </a:lnTo>
                <a:lnTo>
                  <a:pt x="3171190" y="3040380"/>
                </a:lnTo>
                <a:lnTo>
                  <a:pt x="3117850" y="3040380"/>
                </a:lnTo>
                <a:close/>
                <a:moveTo>
                  <a:pt x="3117850" y="3012440"/>
                </a:moveTo>
                <a:lnTo>
                  <a:pt x="3117850" y="3001010"/>
                </a:lnTo>
                <a:lnTo>
                  <a:pt x="3161030" y="3001010"/>
                </a:lnTo>
                <a:lnTo>
                  <a:pt x="3161030" y="2979420"/>
                </a:lnTo>
                <a:lnTo>
                  <a:pt x="3172460" y="2979420"/>
                </a:lnTo>
                <a:lnTo>
                  <a:pt x="3172460" y="3013710"/>
                </a:lnTo>
                <a:lnTo>
                  <a:pt x="3117850" y="3013710"/>
                </a:lnTo>
                <a:lnTo>
                  <a:pt x="3117850" y="3012440"/>
                </a:lnTo>
                <a:close/>
                <a:moveTo>
                  <a:pt x="3117850" y="2966720"/>
                </a:moveTo>
                <a:lnTo>
                  <a:pt x="3117850" y="2948940"/>
                </a:lnTo>
                <a:lnTo>
                  <a:pt x="3153410" y="2936240"/>
                </a:lnTo>
                <a:lnTo>
                  <a:pt x="3153410" y="2936240"/>
                </a:lnTo>
                <a:lnTo>
                  <a:pt x="3117850" y="2923540"/>
                </a:lnTo>
                <a:lnTo>
                  <a:pt x="3117850" y="2905760"/>
                </a:lnTo>
                <a:lnTo>
                  <a:pt x="3171190" y="2905760"/>
                </a:lnTo>
                <a:lnTo>
                  <a:pt x="3171190" y="2917190"/>
                </a:lnTo>
                <a:lnTo>
                  <a:pt x="3129280" y="2917190"/>
                </a:lnTo>
                <a:lnTo>
                  <a:pt x="3129280" y="2917190"/>
                </a:lnTo>
                <a:lnTo>
                  <a:pt x="3171190" y="2931160"/>
                </a:lnTo>
                <a:lnTo>
                  <a:pt x="3171190" y="2940050"/>
                </a:lnTo>
                <a:lnTo>
                  <a:pt x="3129280" y="2954021"/>
                </a:lnTo>
                <a:lnTo>
                  <a:pt x="3129280" y="2954021"/>
                </a:lnTo>
                <a:lnTo>
                  <a:pt x="3171190" y="2954021"/>
                </a:lnTo>
                <a:lnTo>
                  <a:pt x="3171190" y="2965450"/>
                </a:lnTo>
                <a:lnTo>
                  <a:pt x="3117850" y="2966720"/>
                </a:lnTo>
                <a:lnTo>
                  <a:pt x="3117850" y="2966720"/>
                </a:lnTo>
                <a:close/>
                <a:moveTo>
                  <a:pt x="3117850" y="2861310"/>
                </a:moveTo>
                <a:lnTo>
                  <a:pt x="3117850" y="2844800"/>
                </a:lnTo>
                <a:lnTo>
                  <a:pt x="3155950" y="2821940"/>
                </a:lnTo>
                <a:lnTo>
                  <a:pt x="3155950" y="2821940"/>
                </a:lnTo>
                <a:lnTo>
                  <a:pt x="3117850" y="2821940"/>
                </a:lnTo>
                <a:lnTo>
                  <a:pt x="3117850" y="2810510"/>
                </a:lnTo>
                <a:lnTo>
                  <a:pt x="3171190" y="2810510"/>
                </a:lnTo>
                <a:lnTo>
                  <a:pt x="3171190" y="2825750"/>
                </a:lnTo>
                <a:lnTo>
                  <a:pt x="3133090" y="2849880"/>
                </a:lnTo>
                <a:lnTo>
                  <a:pt x="3133090" y="2849880"/>
                </a:lnTo>
                <a:lnTo>
                  <a:pt x="3171190" y="2849880"/>
                </a:lnTo>
                <a:lnTo>
                  <a:pt x="3171190" y="2861310"/>
                </a:lnTo>
                <a:lnTo>
                  <a:pt x="3117850" y="2861310"/>
                </a:lnTo>
                <a:lnTo>
                  <a:pt x="3117850" y="2861310"/>
                </a:lnTo>
                <a:close/>
                <a:moveTo>
                  <a:pt x="3117850" y="2792730"/>
                </a:moveTo>
                <a:lnTo>
                  <a:pt x="3117850" y="2755900"/>
                </a:lnTo>
                <a:lnTo>
                  <a:pt x="3129280" y="2755900"/>
                </a:lnTo>
                <a:lnTo>
                  <a:pt x="3129280" y="2781300"/>
                </a:lnTo>
                <a:lnTo>
                  <a:pt x="3139440" y="2781300"/>
                </a:lnTo>
                <a:lnTo>
                  <a:pt x="3139440" y="2758440"/>
                </a:lnTo>
                <a:lnTo>
                  <a:pt x="3150870" y="2758440"/>
                </a:lnTo>
                <a:lnTo>
                  <a:pt x="3150870" y="2781300"/>
                </a:lnTo>
                <a:lnTo>
                  <a:pt x="3162300" y="2781300"/>
                </a:lnTo>
                <a:lnTo>
                  <a:pt x="3162300" y="2754630"/>
                </a:lnTo>
                <a:lnTo>
                  <a:pt x="3173730" y="2754630"/>
                </a:lnTo>
                <a:lnTo>
                  <a:pt x="3173730" y="2792730"/>
                </a:lnTo>
                <a:lnTo>
                  <a:pt x="3117850" y="2792730"/>
                </a:lnTo>
                <a:close/>
                <a:moveTo>
                  <a:pt x="3167380" y="2691130"/>
                </a:moveTo>
                <a:cubicBezTo>
                  <a:pt x="3168650" y="2694940"/>
                  <a:pt x="3169920" y="2698750"/>
                  <a:pt x="3171190" y="2702560"/>
                </a:cubicBezTo>
                <a:cubicBezTo>
                  <a:pt x="3172460" y="2706370"/>
                  <a:pt x="3172460" y="2710180"/>
                  <a:pt x="3172460" y="2713990"/>
                </a:cubicBezTo>
                <a:cubicBezTo>
                  <a:pt x="3172460" y="2717800"/>
                  <a:pt x="3171190" y="2721610"/>
                  <a:pt x="3169920" y="2725420"/>
                </a:cubicBezTo>
                <a:cubicBezTo>
                  <a:pt x="3168650" y="2729230"/>
                  <a:pt x="3166110" y="2731770"/>
                  <a:pt x="3164840" y="2734310"/>
                </a:cubicBezTo>
                <a:cubicBezTo>
                  <a:pt x="3163570" y="2736850"/>
                  <a:pt x="3159760" y="2739390"/>
                  <a:pt x="3155950" y="2740660"/>
                </a:cubicBezTo>
                <a:cubicBezTo>
                  <a:pt x="3152140" y="2741930"/>
                  <a:pt x="3148330" y="2743200"/>
                  <a:pt x="3144520" y="2743200"/>
                </a:cubicBezTo>
                <a:cubicBezTo>
                  <a:pt x="3140710" y="2743200"/>
                  <a:pt x="3136900" y="2741930"/>
                  <a:pt x="3133090" y="2740660"/>
                </a:cubicBezTo>
                <a:cubicBezTo>
                  <a:pt x="3129280" y="2739390"/>
                  <a:pt x="3126740" y="2736850"/>
                  <a:pt x="3124200" y="2734310"/>
                </a:cubicBezTo>
                <a:cubicBezTo>
                  <a:pt x="3121660" y="2731770"/>
                  <a:pt x="3120390" y="2729230"/>
                  <a:pt x="3119121" y="2725420"/>
                </a:cubicBezTo>
                <a:cubicBezTo>
                  <a:pt x="3117850" y="2721610"/>
                  <a:pt x="3116581" y="2717800"/>
                  <a:pt x="3116581" y="2713990"/>
                </a:cubicBezTo>
                <a:cubicBezTo>
                  <a:pt x="3116581" y="2710180"/>
                  <a:pt x="3116581" y="2705100"/>
                  <a:pt x="3117851" y="2702560"/>
                </a:cubicBezTo>
                <a:cubicBezTo>
                  <a:pt x="3119121" y="2698750"/>
                  <a:pt x="3120391" y="2696210"/>
                  <a:pt x="3122931" y="2692400"/>
                </a:cubicBezTo>
                <a:lnTo>
                  <a:pt x="3131821" y="2701290"/>
                </a:lnTo>
                <a:cubicBezTo>
                  <a:pt x="3130550" y="2702560"/>
                  <a:pt x="3129281" y="2705100"/>
                  <a:pt x="3128010" y="2706370"/>
                </a:cubicBezTo>
                <a:cubicBezTo>
                  <a:pt x="3126740" y="2708910"/>
                  <a:pt x="3126740" y="2711450"/>
                  <a:pt x="3126740" y="2713990"/>
                </a:cubicBezTo>
                <a:cubicBezTo>
                  <a:pt x="3126740" y="2716530"/>
                  <a:pt x="3126740" y="2719070"/>
                  <a:pt x="3128010" y="2720340"/>
                </a:cubicBezTo>
                <a:cubicBezTo>
                  <a:pt x="3129281" y="2722880"/>
                  <a:pt x="3130550" y="2724150"/>
                  <a:pt x="3131821" y="2725420"/>
                </a:cubicBezTo>
                <a:cubicBezTo>
                  <a:pt x="3133091" y="2726690"/>
                  <a:pt x="3135631" y="2727960"/>
                  <a:pt x="3136900" y="2729230"/>
                </a:cubicBezTo>
                <a:cubicBezTo>
                  <a:pt x="3138170" y="2730500"/>
                  <a:pt x="3140710" y="2730500"/>
                  <a:pt x="3143250" y="2730500"/>
                </a:cubicBezTo>
                <a:cubicBezTo>
                  <a:pt x="3145790" y="2730500"/>
                  <a:pt x="3148330" y="2730500"/>
                  <a:pt x="3149600" y="2729230"/>
                </a:cubicBezTo>
                <a:cubicBezTo>
                  <a:pt x="3150871" y="2727960"/>
                  <a:pt x="3153410" y="2726690"/>
                  <a:pt x="3154680" y="2725420"/>
                </a:cubicBezTo>
                <a:cubicBezTo>
                  <a:pt x="3155950" y="2724150"/>
                  <a:pt x="3157220" y="2721610"/>
                  <a:pt x="3158490" y="2720340"/>
                </a:cubicBezTo>
                <a:cubicBezTo>
                  <a:pt x="3159760" y="2717800"/>
                  <a:pt x="3159760" y="2716530"/>
                  <a:pt x="3159760" y="2713990"/>
                </a:cubicBezTo>
                <a:cubicBezTo>
                  <a:pt x="3159760" y="2711450"/>
                  <a:pt x="3159760" y="2708910"/>
                  <a:pt x="3158490" y="2707640"/>
                </a:cubicBezTo>
                <a:cubicBezTo>
                  <a:pt x="3157220" y="2706370"/>
                  <a:pt x="3157220" y="2703830"/>
                  <a:pt x="3157220" y="2702560"/>
                </a:cubicBezTo>
                <a:lnTo>
                  <a:pt x="3148330" y="2702560"/>
                </a:lnTo>
                <a:lnTo>
                  <a:pt x="3148330" y="2712720"/>
                </a:lnTo>
                <a:lnTo>
                  <a:pt x="3136900" y="2712720"/>
                </a:lnTo>
                <a:lnTo>
                  <a:pt x="3136900" y="2691130"/>
                </a:lnTo>
                <a:lnTo>
                  <a:pt x="3167380" y="2691130"/>
                </a:lnTo>
                <a:close/>
                <a:moveTo>
                  <a:pt x="3117850" y="2663190"/>
                </a:moveTo>
                <a:lnTo>
                  <a:pt x="3117850" y="2653030"/>
                </a:lnTo>
                <a:lnTo>
                  <a:pt x="3171190" y="2630170"/>
                </a:lnTo>
                <a:lnTo>
                  <a:pt x="3171190" y="2644140"/>
                </a:lnTo>
                <a:lnTo>
                  <a:pt x="3159760" y="2649220"/>
                </a:lnTo>
                <a:lnTo>
                  <a:pt x="3159760" y="2669540"/>
                </a:lnTo>
                <a:lnTo>
                  <a:pt x="3171190" y="2674620"/>
                </a:lnTo>
                <a:lnTo>
                  <a:pt x="3171190" y="2687320"/>
                </a:lnTo>
                <a:lnTo>
                  <a:pt x="3117850" y="2663190"/>
                </a:lnTo>
                <a:close/>
                <a:moveTo>
                  <a:pt x="3133090" y="2658110"/>
                </a:moveTo>
                <a:lnTo>
                  <a:pt x="3149600" y="2664460"/>
                </a:lnTo>
                <a:lnTo>
                  <a:pt x="3149600" y="2651760"/>
                </a:lnTo>
                <a:lnTo>
                  <a:pt x="3133090" y="2658110"/>
                </a:lnTo>
                <a:close/>
                <a:moveTo>
                  <a:pt x="3128010" y="2616200"/>
                </a:moveTo>
                <a:lnTo>
                  <a:pt x="3128010" y="2631440"/>
                </a:lnTo>
                <a:lnTo>
                  <a:pt x="3117850" y="2631440"/>
                </a:lnTo>
                <a:lnTo>
                  <a:pt x="3117850" y="2588260"/>
                </a:lnTo>
                <a:lnTo>
                  <a:pt x="3128010" y="2588260"/>
                </a:lnTo>
                <a:lnTo>
                  <a:pt x="3128010" y="2603500"/>
                </a:lnTo>
                <a:lnTo>
                  <a:pt x="3171190" y="2603500"/>
                </a:lnTo>
                <a:lnTo>
                  <a:pt x="3171190" y="2614930"/>
                </a:lnTo>
                <a:lnTo>
                  <a:pt x="3128010" y="2614930"/>
                </a:lnTo>
                <a:lnTo>
                  <a:pt x="3128010" y="2616200"/>
                </a:lnTo>
                <a:close/>
                <a:moveTo>
                  <a:pt x="3117850" y="2578100"/>
                </a:moveTo>
                <a:lnTo>
                  <a:pt x="3117850" y="2566670"/>
                </a:lnTo>
                <a:lnTo>
                  <a:pt x="3171190" y="2566670"/>
                </a:lnTo>
                <a:lnTo>
                  <a:pt x="3171190" y="2578100"/>
                </a:lnTo>
                <a:lnTo>
                  <a:pt x="3117850" y="2578100"/>
                </a:lnTo>
                <a:close/>
                <a:moveTo>
                  <a:pt x="3117850" y="2555240"/>
                </a:moveTo>
                <a:lnTo>
                  <a:pt x="3117850" y="2541270"/>
                </a:lnTo>
                <a:lnTo>
                  <a:pt x="3153410" y="2528570"/>
                </a:lnTo>
                <a:lnTo>
                  <a:pt x="3153410" y="2528570"/>
                </a:lnTo>
                <a:lnTo>
                  <a:pt x="3117850" y="2514600"/>
                </a:lnTo>
                <a:lnTo>
                  <a:pt x="3117850" y="2501900"/>
                </a:lnTo>
                <a:lnTo>
                  <a:pt x="3171190" y="2524760"/>
                </a:lnTo>
                <a:lnTo>
                  <a:pt x="3171190" y="2534920"/>
                </a:lnTo>
                <a:lnTo>
                  <a:pt x="3117850" y="2555240"/>
                </a:lnTo>
                <a:close/>
                <a:moveTo>
                  <a:pt x="3117850" y="2490470"/>
                </a:moveTo>
                <a:lnTo>
                  <a:pt x="3117850" y="2453640"/>
                </a:lnTo>
                <a:lnTo>
                  <a:pt x="3129280" y="2453640"/>
                </a:lnTo>
                <a:lnTo>
                  <a:pt x="3129280" y="2479040"/>
                </a:lnTo>
                <a:lnTo>
                  <a:pt x="3139440" y="2479040"/>
                </a:lnTo>
                <a:lnTo>
                  <a:pt x="3139440" y="2456180"/>
                </a:lnTo>
                <a:lnTo>
                  <a:pt x="3150870" y="2456180"/>
                </a:lnTo>
                <a:lnTo>
                  <a:pt x="3150870" y="2479040"/>
                </a:lnTo>
                <a:lnTo>
                  <a:pt x="3162300" y="2479040"/>
                </a:lnTo>
                <a:lnTo>
                  <a:pt x="3162300" y="2452370"/>
                </a:lnTo>
                <a:lnTo>
                  <a:pt x="3173730" y="2452370"/>
                </a:lnTo>
                <a:lnTo>
                  <a:pt x="3173730" y="2490470"/>
                </a:lnTo>
                <a:lnTo>
                  <a:pt x="3117850" y="2490470"/>
                </a:lnTo>
                <a:close/>
                <a:moveTo>
                  <a:pt x="3117850" y="5429250"/>
                </a:moveTo>
                <a:lnTo>
                  <a:pt x="3117850" y="5392420"/>
                </a:lnTo>
                <a:lnTo>
                  <a:pt x="3129280" y="5392420"/>
                </a:lnTo>
                <a:lnTo>
                  <a:pt x="3129280" y="5416550"/>
                </a:lnTo>
                <a:lnTo>
                  <a:pt x="3140710" y="5416550"/>
                </a:lnTo>
                <a:lnTo>
                  <a:pt x="3140710" y="5393690"/>
                </a:lnTo>
                <a:lnTo>
                  <a:pt x="3152140" y="5393690"/>
                </a:lnTo>
                <a:lnTo>
                  <a:pt x="3152140" y="5416550"/>
                </a:lnTo>
                <a:lnTo>
                  <a:pt x="3173730" y="5416550"/>
                </a:lnTo>
                <a:lnTo>
                  <a:pt x="3173730" y="5427980"/>
                </a:lnTo>
                <a:lnTo>
                  <a:pt x="3117850" y="5427980"/>
                </a:lnTo>
                <a:lnTo>
                  <a:pt x="3117850" y="5429250"/>
                </a:lnTo>
                <a:close/>
                <a:moveTo>
                  <a:pt x="3117850" y="5379720"/>
                </a:moveTo>
                <a:lnTo>
                  <a:pt x="3117850" y="5368290"/>
                </a:lnTo>
                <a:lnTo>
                  <a:pt x="3171190" y="5368290"/>
                </a:lnTo>
                <a:lnTo>
                  <a:pt x="3171190" y="5379720"/>
                </a:lnTo>
                <a:lnTo>
                  <a:pt x="3117850" y="5379720"/>
                </a:lnTo>
                <a:close/>
                <a:moveTo>
                  <a:pt x="3117850" y="5351780"/>
                </a:moveTo>
                <a:lnTo>
                  <a:pt x="3117850" y="5339080"/>
                </a:lnTo>
                <a:lnTo>
                  <a:pt x="3161030" y="5339080"/>
                </a:lnTo>
                <a:lnTo>
                  <a:pt x="3161030" y="5317490"/>
                </a:lnTo>
                <a:lnTo>
                  <a:pt x="3172460" y="5317490"/>
                </a:lnTo>
                <a:lnTo>
                  <a:pt x="3172460" y="5351780"/>
                </a:lnTo>
                <a:lnTo>
                  <a:pt x="3117850" y="5351780"/>
                </a:lnTo>
                <a:close/>
                <a:moveTo>
                  <a:pt x="3117850" y="5306060"/>
                </a:moveTo>
                <a:lnTo>
                  <a:pt x="3117850" y="5288280"/>
                </a:lnTo>
                <a:lnTo>
                  <a:pt x="3153410" y="5275580"/>
                </a:lnTo>
                <a:lnTo>
                  <a:pt x="3153410" y="5275580"/>
                </a:lnTo>
                <a:lnTo>
                  <a:pt x="3117850" y="5262880"/>
                </a:lnTo>
                <a:lnTo>
                  <a:pt x="3117850" y="5245100"/>
                </a:lnTo>
                <a:lnTo>
                  <a:pt x="3171190" y="5245100"/>
                </a:lnTo>
                <a:lnTo>
                  <a:pt x="3171190" y="5256530"/>
                </a:lnTo>
                <a:lnTo>
                  <a:pt x="3129280" y="5256530"/>
                </a:lnTo>
                <a:lnTo>
                  <a:pt x="3129280" y="5256530"/>
                </a:lnTo>
                <a:lnTo>
                  <a:pt x="3171190" y="5270500"/>
                </a:lnTo>
                <a:lnTo>
                  <a:pt x="3171190" y="5279390"/>
                </a:lnTo>
                <a:lnTo>
                  <a:pt x="3129280" y="5293360"/>
                </a:lnTo>
                <a:lnTo>
                  <a:pt x="3129280" y="5293360"/>
                </a:lnTo>
                <a:lnTo>
                  <a:pt x="3171190" y="5293360"/>
                </a:lnTo>
                <a:lnTo>
                  <a:pt x="3171190" y="5304790"/>
                </a:lnTo>
                <a:lnTo>
                  <a:pt x="3117850" y="5306060"/>
                </a:lnTo>
                <a:lnTo>
                  <a:pt x="3117850" y="5306060"/>
                </a:lnTo>
                <a:close/>
                <a:moveTo>
                  <a:pt x="3117850" y="5200650"/>
                </a:moveTo>
                <a:lnTo>
                  <a:pt x="3117850" y="5184140"/>
                </a:lnTo>
                <a:lnTo>
                  <a:pt x="3155950" y="5161280"/>
                </a:lnTo>
                <a:lnTo>
                  <a:pt x="3155950" y="5161280"/>
                </a:lnTo>
                <a:lnTo>
                  <a:pt x="3117850" y="5161280"/>
                </a:lnTo>
                <a:lnTo>
                  <a:pt x="3117850" y="5148580"/>
                </a:lnTo>
                <a:lnTo>
                  <a:pt x="3171190" y="5148580"/>
                </a:lnTo>
                <a:lnTo>
                  <a:pt x="3171190" y="5163821"/>
                </a:lnTo>
                <a:lnTo>
                  <a:pt x="3133090" y="5187950"/>
                </a:lnTo>
                <a:lnTo>
                  <a:pt x="3133090" y="5187950"/>
                </a:lnTo>
                <a:lnTo>
                  <a:pt x="3171190" y="5187950"/>
                </a:lnTo>
                <a:lnTo>
                  <a:pt x="3171190" y="5199380"/>
                </a:lnTo>
                <a:lnTo>
                  <a:pt x="3117850" y="5199380"/>
                </a:lnTo>
                <a:lnTo>
                  <a:pt x="3117850" y="5200650"/>
                </a:lnTo>
                <a:close/>
                <a:moveTo>
                  <a:pt x="3117850" y="5132070"/>
                </a:moveTo>
                <a:lnTo>
                  <a:pt x="3117850" y="5095240"/>
                </a:lnTo>
                <a:lnTo>
                  <a:pt x="3129280" y="5095240"/>
                </a:lnTo>
                <a:lnTo>
                  <a:pt x="3129280" y="5120640"/>
                </a:lnTo>
                <a:lnTo>
                  <a:pt x="3139440" y="5120640"/>
                </a:lnTo>
                <a:lnTo>
                  <a:pt x="3139440" y="5097780"/>
                </a:lnTo>
                <a:lnTo>
                  <a:pt x="3150870" y="5097780"/>
                </a:lnTo>
                <a:lnTo>
                  <a:pt x="3150870" y="5120640"/>
                </a:lnTo>
                <a:lnTo>
                  <a:pt x="3162300" y="5120640"/>
                </a:lnTo>
                <a:lnTo>
                  <a:pt x="3162300" y="5093970"/>
                </a:lnTo>
                <a:lnTo>
                  <a:pt x="3173730" y="5093970"/>
                </a:lnTo>
                <a:lnTo>
                  <a:pt x="3173730" y="5132070"/>
                </a:lnTo>
                <a:lnTo>
                  <a:pt x="3117850" y="5132070"/>
                </a:lnTo>
                <a:close/>
                <a:moveTo>
                  <a:pt x="3167380" y="5030470"/>
                </a:moveTo>
                <a:cubicBezTo>
                  <a:pt x="3168650" y="5034280"/>
                  <a:pt x="3169920" y="5038090"/>
                  <a:pt x="3171190" y="5041900"/>
                </a:cubicBezTo>
                <a:cubicBezTo>
                  <a:pt x="3172460" y="5045710"/>
                  <a:pt x="3172460" y="5049520"/>
                  <a:pt x="3172460" y="5053330"/>
                </a:cubicBezTo>
                <a:cubicBezTo>
                  <a:pt x="3172460" y="5057140"/>
                  <a:pt x="3171190" y="5060950"/>
                  <a:pt x="3169920" y="5064760"/>
                </a:cubicBezTo>
                <a:cubicBezTo>
                  <a:pt x="3168650" y="5068570"/>
                  <a:pt x="3166110" y="5071110"/>
                  <a:pt x="3164840" y="5073650"/>
                </a:cubicBezTo>
                <a:cubicBezTo>
                  <a:pt x="3162300" y="5076190"/>
                  <a:pt x="3159760" y="5078730"/>
                  <a:pt x="3155950" y="5080000"/>
                </a:cubicBezTo>
                <a:cubicBezTo>
                  <a:pt x="3152140" y="5081270"/>
                  <a:pt x="3148330" y="5082540"/>
                  <a:pt x="3144520" y="5082540"/>
                </a:cubicBezTo>
                <a:cubicBezTo>
                  <a:pt x="3140710" y="5082540"/>
                  <a:pt x="3136900" y="5081270"/>
                  <a:pt x="3133090" y="5080000"/>
                </a:cubicBezTo>
                <a:cubicBezTo>
                  <a:pt x="3129280" y="5078730"/>
                  <a:pt x="3126740" y="5076190"/>
                  <a:pt x="3124200" y="5073650"/>
                </a:cubicBezTo>
                <a:cubicBezTo>
                  <a:pt x="3121660" y="5071110"/>
                  <a:pt x="3120390" y="5068570"/>
                  <a:pt x="3119121" y="5064760"/>
                </a:cubicBezTo>
                <a:cubicBezTo>
                  <a:pt x="3117850" y="5060950"/>
                  <a:pt x="3116581" y="5057140"/>
                  <a:pt x="3116581" y="5053330"/>
                </a:cubicBezTo>
                <a:cubicBezTo>
                  <a:pt x="3116581" y="5049520"/>
                  <a:pt x="3116581" y="5044440"/>
                  <a:pt x="3117851" y="5041900"/>
                </a:cubicBezTo>
                <a:cubicBezTo>
                  <a:pt x="3119121" y="5038090"/>
                  <a:pt x="3120391" y="5035550"/>
                  <a:pt x="3122931" y="5031740"/>
                </a:cubicBezTo>
                <a:lnTo>
                  <a:pt x="3131821" y="5040630"/>
                </a:lnTo>
                <a:cubicBezTo>
                  <a:pt x="3130550" y="5041900"/>
                  <a:pt x="3129281" y="5044440"/>
                  <a:pt x="3128010" y="5045710"/>
                </a:cubicBezTo>
                <a:cubicBezTo>
                  <a:pt x="3126740" y="5048250"/>
                  <a:pt x="3126740" y="5050790"/>
                  <a:pt x="3126740" y="5053330"/>
                </a:cubicBezTo>
                <a:cubicBezTo>
                  <a:pt x="3126740" y="5055871"/>
                  <a:pt x="3126740" y="5058410"/>
                  <a:pt x="3128010" y="5059680"/>
                </a:cubicBezTo>
                <a:cubicBezTo>
                  <a:pt x="3129281" y="5062221"/>
                  <a:pt x="3130550" y="5063490"/>
                  <a:pt x="3131821" y="5064760"/>
                </a:cubicBezTo>
                <a:cubicBezTo>
                  <a:pt x="3133091" y="5066030"/>
                  <a:pt x="3135631" y="5067300"/>
                  <a:pt x="3136900" y="5068570"/>
                </a:cubicBezTo>
                <a:cubicBezTo>
                  <a:pt x="3139440" y="5069840"/>
                  <a:pt x="3140710" y="5069840"/>
                  <a:pt x="3143250" y="5069840"/>
                </a:cubicBezTo>
                <a:cubicBezTo>
                  <a:pt x="3145790" y="5069840"/>
                  <a:pt x="3148330" y="5069840"/>
                  <a:pt x="3149600" y="5068570"/>
                </a:cubicBezTo>
                <a:cubicBezTo>
                  <a:pt x="3152140" y="5067300"/>
                  <a:pt x="3153410" y="5066030"/>
                  <a:pt x="3154680" y="5064760"/>
                </a:cubicBezTo>
                <a:cubicBezTo>
                  <a:pt x="3155950" y="5063491"/>
                  <a:pt x="3157220" y="5060950"/>
                  <a:pt x="3158490" y="5059680"/>
                </a:cubicBezTo>
                <a:cubicBezTo>
                  <a:pt x="3159760" y="5057140"/>
                  <a:pt x="3159760" y="5055871"/>
                  <a:pt x="3159760" y="5053330"/>
                </a:cubicBezTo>
                <a:cubicBezTo>
                  <a:pt x="3159760" y="5050790"/>
                  <a:pt x="3159760" y="5048250"/>
                  <a:pt x="3158490" y="5046980"/>
                </a:cubicBezTo>
                <a:cubicBezTo>
                  <a:pt x="3158490" y="5045710"/>
                  <a:pt x="3157220" y="5043171"/>
                  <a:pt x="3157220" y="5041900"/>
                </a:cubicBezTo>
                <a:lnTo>
                  <a:pt x="3148330" y="5041900"/>
                </a:lnTo>
                <a:lnTo>
                  <a:pt x="3148330" y="5052060"/>
                </a:lnTo>
                <a:lnTo>
                  <a:pt x="3136900" y="5052060"/>
                </a:lnTo>
                <a:lnTo>
                  <a:pt x="3136900" y="5030470"/>
                </a:lnTo>
                <a:lnTo>
                  <a:pt x="3167380" y="5030470"/>
                </a:lnTo>
                <a:close/>
                <a:moveTo>
                  <a:pt x="3117850" y="5002530"/>
                </a:moveTo>
                <a:lnTo>
                  <a:pt x="3117850" y="4992370"/>
                </a:lnTo>
                <a:lnTo>
                  <a:pt x="3171190" y="4969510"/>
                </a:lnTo>
                <a:lnTo>
                  <a:pt x="3171190" y="4983480"/>
                </a:lnTo>
                <a:lnTo>
                  <a:pt x="3159760" y="4988560"/>
                </a:lnTo>
                <a:lnTo>
                  <a:pt x="3159760" y="5010150"/>
                </a:lnTo>
                <a:lnTo>
                  <a:pt x="3171190" y="5015230"/>
                </a:lnTo>
                <a:lnTo>
                  <a:pt x="3171190" y="5027930"/>
                </a:lnTo>
                <a:lnTo>
                  <a:pt x="3117850" y="5002530"/>
                </a:lnTo>
                <a:close/>
                <a:moveTo>
                  <a:pt x="3133090" y="4997450"/>
                </a:moveTo>
                <a:lnTo>
                  <a:pt x="3149600" y="5003800"/>
                </a:lnTo>
                <a:lnTo>
                  <a:pt x="3149600" y="4991100"/>
                </a:lnTo>
                <a:lnTo>
                  <a:pt x="3133090" y="4997450"/>
                </a:lnTo>
                <a:close/>
                <a:moveTo>
                  <a:pt x="3128010" y="4955540"/>
                </a:moveTo>
                <a:lnTo>
                  <a:pt x="3128010" y="4970780"/>
                </a:lnTo>
                <a:lnTo>
                  <a:pt x="3117850" y="4970780"/>
                </a:lnTo>
                <a:lnTo>
                  <a:pt x="3117850" y="4927600"/>
                </a:lnTo>
                <a:lnTo>
                  <a:pt x="3128010" y="4927600"/>
                </a:lnTo>
                <a:lnTo>
                  <a:pt x="3128010" y="4942840"/>
                </a:lnTo>
                <a:lnTo>
                  <a:pt x="3171190" y="4942840"/>
                </a:lnTo>
                <a:lnTo>
                  <a:pt x="3171190" y="4954270"/>
                </a:lnTo>
                <a:lnTo>
                  <a:pt x="3128010" y="4955540"/>
                </a:lnTo>
                <a:lnTo>
                  <a:pt x="3128010" y="4955540"/>
                </a:lnTo>
                <a:close/>
                <a:moveTo>
                  <a:pt x="3117850" y="4917440"/>
                </a:moveTo>
                <a:lnTo>
                  <a:pt x="3117850" y="4906010"/>
                </a:lnTo>
                <a:lnTo>
                  <a:pt x="3171190" y="4906010"/>
                </a:lnTo>
                <a:lnTo>
                  <a:pt x="3171190" y="4917440"/>
                </a:lnTo>
                <a:lnTo>
                  <a:pt x="3117850" y="4917440"/>
                </a:lnTo>
                <a:close/>
                <a:moveTo>
                  <a:pt x="3117850" y="4894580"/>
                </a:moveTo>
                <a:lnTo>
                  <a:pt x="3117850" y="4881880"/>
                </a:lnTo>
                <a:lnTo>
                  <a:pt x="3153410" y="4869180"/>
                </a:lnTo>
                <a:lnTo>
                  <a:pt x="3153410" y="4869180"/>
                </a:lnTo>
                <a:lnTo>
                  <a:pt x="3117850" y="4855210"/>
                </a:lnTo>
                <a:lnTo>
                  <a:pt x="3117850" y="4842510"/>
                </a:lnTo>
                <a:lnTo>
                  <a:pt x="3171190" y="4865370"/>
                </a:lnTo>
                <a:lnTo>
                  <a:pt x="3171190" y="4875530"/>
                </a:lnTo>
                <a:lnTo>
                  <a:pt x="3117850" y="4894580"/>
                </a:lnTo>
                <a:close/>
                <a:moveTo>
                  <a:pt x="3117850" y="4829810"/>
                </a:moveTo>
                <a:lnTo>
                  <a:pt x="3117850" y="4792980"/>
                </a:lnTo>
                <a:lnTo>
                  <a:pt x="3129280" y="4792980"/>
                </a:lnTo>
                <a:lnTo>
                  <a:pt x="3129280" y="4818380"/>
                </a:lnTo>
                <a:lnTo>
                  <a:pt x="3139440" y="4818380"/>
                </a:lnTo>
                <a:lnTo>
                  <a:pt x="3139440" y="4795520"/>
                </a:lnTo>
                <a:lnTo>
                  <a:pt x="3150870" y="4795520"/>
                </a:lnTo>
                <a:lnTo>
                  <a:pt x="3150870" y="4818380"/>
                </a:lnTo>
                <a:lnTo>
                  <a:pt x="3162300" y="4818380"/>
                </a:lnTo>
                <a:lnTo>
                  <a:pt x="3162300" y="4791710"/>
                </a:lnTo>
                <a:lnTo>
                  <a:pt x="3173730" y="4791710"/>
                </a:lnTo>
                <a:lnTo>
                  <a:pt x="3173730" y="4829810"/>
                </a:lnTo>
                <a:lnTo>
                  <a:pt x="3117850" y="4829810"/>
                </a:lnTo>
                <a:close/>
                <a:moveTo>
                  <a:pt x="30480" y="146050"/>
                </a:moveTo>
                <a:lnTo>
                  <a:pt x="1270" y="83820"/>
                </a:lnTo>
                <a:lnTo>
                  <a:pt x="6350" y="82550"/>
                </a:lnTo>
                <a:lnTo>
                  <a:pt x="30480" y="134620"/>
                </a:lnTo>
                <a:lnTo>
                  <a:pt x="53340" y="82550"/>
                </a:lnTo>
                <a:lnTo>
                  <a:pt x="58420" y="83820"/>
                </a:lnTo>
                <a:lnTo>
                  <a:pt x="30480" y="146050"/>
                </a:lnTo>
                <a:close/>
                <a:moveTo>
                  <a:pt x="26670" y="0"/>
                </a:moveTo>
                <a:lnTo>
                  <a:pt x="31750" y="0"/>
                </a:lnTo>
                <a:lnTo>
                  <a:pt x="31750" y="139700"/>
                </a:lnTo>
                <a:lnTo>
                  <a:pt x="26670" y="139700"/>
                </a:lnTo>
                <a:lnTo>
                  <a:pt x="26670" y="0"/>
                </a:lnTo>
                <a:close/>
                <a:moveTo>
                  <a:pt x="41910" y="246380"/>
                </a:moveTo>
                <a:lnTo>
                  <a:pt x="31750" y="234950"/>
                </a:lnTo>
                <a:lnTo>
                  <a:pt x="39370" y="228600"/>
                </a:lnTo>
                <a:lnTo>
                  <a:pt x="54610" y="246380"/>
                </a:lnTo>
                <a:lnTo>
                  <a:pt x="54610" y="256540"/>
                </a:lnTo>
                <a:lnTo>
                  <a:pt x="1270" y="256540"/>
                </a:lnTo>
                <a:lnTo>
                  <a:pt x="1270" y="246380"/>
                </a:lnTo>
                <a:lnTo>
                  <a:pt x="41910" y="246380"/>
                </a:lnTo>
                <a:close/>
                <a:moveTo>
                  <a:pt x="34290" y="292100"/>
                </a:moveTo>
                <a:lnTo>
                  <a:pt x="34290" y="295910"/>
                </a:lnTo>
                <a:cubicBezTo>
                  <a:pt x="34290" y="297180"/>
                  <a:pt x="34290" y="298450"/>
                  <a:pt x="34290" y="298450"/>
                </a:cubicBezTo>
                <a:cubicBezTo>
                  <a:pt x="34290" y="298450"/>
                  <a:pt x="34290" y="300990"/>
                  <a:pt x="35560" y="300990"/>
                </a:cubicBezTo>
                <a:cubicBezTo>
                  <a:pt x="35560" y="302260"/>
                  <a:pt x="36830" y="302260"/>
                  <a:pt x="36830" y="303530"/>
                </a:cubicBezTo>
                <a:cubicBezTo>
                  <a:pt x="38100" y="303530"/>
                  <a:pt x="38100" y="304800"/>
                  <a:pt x="39370" y="304800"/>
                </a:cubicBezTo>
                <a:cubicBezTo>
                  <a:pt x="40640" y="304800"/>
                  <a:pt x="41910" y="303530"/>
                  <a:pt x="43180" y="302260"/>
                </a:cubicBezTo>
                <a:cubicBezTo>
                  <a:pt x="44450" y="300990"/>
                  <a:pt x="44450" y="299720"/>
                  <a:pt x="44450" y="297180"/>
                </a:cubicBezTo>
                <a:cubicBezTo>
                  <a:pt x="44450" y="295910"/>
                  <a:pt x="44450" y="293370"/>
                  <a:pt x="43180" y="293370"/>
                </a:cubicBezTo>
                <a:cubicBezTo>
                  <a:pt x="41910" y="293370"/>
                  <a:pt x="40640" y="290830"/>
                  <a:pt x="39370" y="290830"/>
                </a:cubicBezTo>
                <a:lnTo>
                  <a:pt x="41910" y="278130"/>
                </a:lnTo>
                <a:cubicBezTo>
                  <a:pt x="44450" y="278130"/>
                  <a:pt x="45720" y="279400"/>
                  <a:pt x="48260" y="280670"/>
                </a:cubicBezTo>
                <a:cubicBezTo>
                  <a:pt x="49530" y="281940"/>
                  <a:pt x="50800" y="283210"/>
                  <a:pt x="52070" y="284480"/>
                </a:cubicBezTo>
                <a:cubicBezTo>
                  <a:pt x="53340" y="285750"/>
                  <a:pt x="53340" y="288290"/>
                  <a:pt x="54610" y="289560"/>
                </a:cubicBezTo>
                <a:cubicBezTo>
                  <a:pt x="55880" y="290830"/>
                  <a:pt x="55880" y="293370"/>
                  <a:pt x="55880" y="295910"/>
                </a:cubicBezTo>
                <a:cubicBezTo>
                  <a:pt x="55880" y="298450"/>
                  <a:pt x="55880" y="300990"/>
                  <a:pt x="54610" y="302260"/>
                </a:cubicBezTo>
                <a:cubicBezTo>
                  <a:pt x="54610" y="304800"/>
                  <a:pt x="53340" y="306070"/>
                  <a:pt x="52070" y="308610"/>
                </a:cubicBezTo>
                <a:cubicBezTo>
                  <a:pt x="50800" y="309880"/>
                  <a:pt x="49530" y="311150"/>
                  <a:pt x="46990" y="312420"/>
                </a:cubicBezTo>
                <a:cubicBezTo>
                  <a:pt x="45720" y="313690"/>
                  <a:pt x="43180" y="313690"/>
                  <a:pt x="40640" y="313690"/>
                </a:cubicBezTo>
                <a:cubicBezTo>
                  <a:pt x="38100" y="313690"/>
                  <a:pt x="35560" y="312420"/>
                  <a:pt x="33020" y="311150"/>
                </a:cubicBezTo>
                <a:cubicBezTo>
                  <a:pt x="30480" y="309880"/>
                  <a:pt x="30480" y="309880"/>
                  <a:pt x="29210" y="307340"/>
                </a:cubicBezTo>
                <a:lnTo>
                  <a:pt x="29210" y="307340"/>
                </a:lnTo>
                <a:cubicBezTo>
                  <a:pt x="29210" y="308610"/>
                  <a:pt x="27940" y="309880"/>
                  <a:pt x="27940" y="311150"/>
                </a:cubicBezTo>
                <a:cubicBezTo>
                  <a:pt x="26670" y="312420"/>
                  <a:pt x="26670" y="313690"/>
                  <a:pt x="25400" y="313690"/>
                </a:cubicBezTo>
                <a:cubicBezTo>
                  <a:pt x="24130" y="314960"/>
                  <a:pt x="22860" y="314960"/>
                  <a:pt x="21590" y="316230"/>
                </a:cubicBezTo>
                <a:cubicBezTo>
                  <a:pt x="20320" y="316230"/>
                  <a:pt x="19050" y="317500"/>
                  <a:pt x="16510" y="317500"/>
                </a:cubicBezTo>
                <a:cubicBezTo>
                  <a:pt x="13970" y="317500"/>
                  <a:pt x="11430" y="317500"/>
                  <a:pt x="8890" y="316230"/>
                </a:cubicBezTo>
                <a:cubicBezTo>
                  <a:pt x="6350" y="314960"/>
                  <a:pt x="5080" y="313690"/>
                  <a:pt x="3810" y="312420"/>
                </a:cubicBezTo>
                <a:cubicBezTo>
                  <a:pt x="2540" y="311150"/>
                  <a:pt x="1270" y="308610"/>
                  <a:pt x="1270" y="306070"/>
                </a:cubicBezTo>
                <a:cubicBezTo>
                  <a:pt x="1270" y="303530"/>
                  <a:pt x="0" y="300990"/>
                  <a:pt x="0" y="297180"/>
                </a:cubicBezTo>
                <a:cubicBezTo>
                  <a:pt x="0" y="292100"/>
                  <a:pt x="1270" y="288290"/>
                  <a:pt x="3810" y="284480"/>
                </a:cubicBezTo>
                <a:cubicBezTo>
                  <a:pt x="6350" y="280670"/>
                  <a:pt x="10160" y="278130"/>
                  <a:pt x="13970" y="278130"/>
                </a:cubicBezTo>
                <a:lnTo>
                  <a:pt x="16510" y="289560"/>
                </a:lnTo>
                <a:cubicBezTo>
                  <a:pt x="13970" y="289560"/>
                  <a:pt x="12700" y="290830"/>
                  <a:pt x="11430" y="292100"/>
                </a:cubicBezTo>
                <a:cubicBezTo>
                  <a:pt x="10160" y="293370"/>
                  <a:pt x="10160" y="294640"/>
                  <a:pt x="10160" y="297180"/>
                </a:cubicBezTo>
                <a:cubicBezTo>
                  <a:pt x="10160" y="299720"/>
                  <a:pt x="11430" y="300990"/>
                  <a:pt x="12700" y="302260"/>
                </a:cubicBezTo>
                <a:cubicBezTo>
                  <a:pt x="13970" y="303530"/>
                  <a:pt x="15240" y="303530"/>
                  <a:pt x="17780" y="303530"/>
                </a:cubicBezTo>
                <a:cubicBezTo>
                  <a:pt x="19050" y="303530"/>
                  <a:pt x="20320" y="303530"/>
                  <a:pt x="21590" y="302260"/>
                </a:cubicBezTo>
                <a:cubicBezTo>
                  <a:pt x="22860" y="300990"/>
                  <a:pt x="22860" y="300990"/>
                  <a:pt x="22860" y="299720"/>
                </a:cubicBezTo>
                <a:cubicBezTo>
                  <a:pt x="22860" y="298450"/>
                  <a:pt x="24130" y="297180"/>
                  <a:pt x="24130" y="295910"/>
                </a:cubicBezTo>
                <a:cubicBezTo>
                  <a:pt x="24130" y="294640"/>
                  <a:pt x="24130" y="293370"/>
                  <a:pt x="24130" y="292100"/>
                </a:cubicBezTo>
                <a:lnTo>
                  <a:pt x="24130" y="289560"/>
                </a:lnTo>
                <a:lnTo>
                  <a:pt x="34290" y="289560"/>
                </a:lnTo>
                <a:lnTo>
                  <a:pt x="34290" y="292100"/>
                </a:lnTo>
                <a:close/>
                <a:moveTo>
                  <a:pt x="30480" y="1762760"/>
                </a:moveTo>
                <a:lnTo>
                  <a:pt x="1270" y="1700530"/>
                </a:lnTo>
                <a:lnTo>
                  <a:pt x="6350" y="1697990"/>
                </a:lnTo>
                <a:lnTo>
                  <a:pt x="30480" y="1750060"/>
                </a:lnTo>
                <a:lnTo>
                  <a:pt x="53340" y="1697990"/>
                </a:lnTo>
                <a:lnTo>
                  <a:pt x="58420" y="1700530"/>
                </a:lnTo>
                <a:lnTo>
                  <a:pt x="30480" y="1762760"/>
                </a:lnTo>
                <a:close/>
                <a:moveTo>
                  <a:pt x="26670" y="1616710"/>
                </a:moveTo>
                <a:lnTo>
                  <a:pt x="31750" y="1616710"/>
                </a:lnTo>
                <a:lnTo>
                  <a:pt x="31750" y="1756410"/>
                </a:lnTo>
                <a:lnTo>
                  <a:pt x="26670" y="1756410"/>
                </a:lnTo>
                <a:lnTo>
                  <a:pt x="26670" y="1616710"/>
                </a:lnTo>
                <a:close/>
                <a:moveTo>
                  <a:pt x="41910" y="1863090"/>
                </a:moveTo>
                <a:lnTo>
                  <a:pt x="31750" y="1851660"/>
                </a:lnTo>
                <a:lnTo>
                  <a:pt x="39370" y="1845310"/>
                </a:lnTo>
                <a:lnTo>
                  <a:pt x="54610" y="1863090"/>
                </a:lnTo>
                <a:lnTo>
                  <a:pt x="54610" y="1873250"/>
                </a:lnTo>
                <a:lnTo>
                  <a:pt x="1270" y="1873250"/>
                </a:lnTo>
                <a:lnTo>
                  <a:pt x="1270" y="1861820"/>
                </a:lnTo>
                <a:lnTo>
                  <a:pt x="41910" y="1863090"/>
                </a:lnTo>
                <a:lnTo>
                  <a:pt x="41910" y="1863090"/>
                </a:lnTo>
                <a:close/>
                <a:moveTo>
                  <a:pt x="34290" y="1908810"/>
                </a:moveTo>
                <a:lnTo>
                  <a:pt x="34290" y="1912620"/>
                </a:lnTo>
                <a:cubicBezTo>
                  <a:pt x="34290" y="1913890"/>
                  <a:pt x="34290" y="1915160"/>
                  <a:pt x="34290" y="1915160"/>
                </a:cubicBezTo>
                <a:cubicBezTo>
                  <a:pt x="34290" y="1915160"/>
                  <a:pt x="34290" y="1917700"/>
                  <a:pt x="35560" y="1917700"/>
                </a:cubicBezTo>
                <a:cubicBezTo>
                  <a:pt x="35560" y="1918970"/>
                  <a:pt x="36830" y="1918970"/>
                  <a:pt x="36830" y="1920240"/>
                </a:cubicBezTo>
                <a:cubicBezTo>
                  <a:pt x="38100" y="1920240"/>
                  <a:pt x="38100" y="1921510"/>
                  <a:pt x="39370" y="1921510"/>
                </a:cubicBezTo>
                <a:cubicBezTo>
                  <a:pt x="40640" y="1921510"/>
                  <a:pt x="41910" y="1920240"/>
                  <a:pt x="43180" y="1918970"/>
                </a:cubicBezTo>
                <a:cubicBezTo>
                  <a:pt x="44450" y="1917700"/>
                  <a:pt x="44450" y="1916430"/>
                  <a:pt x="44450" y="1913890"/>
                </a:cubicBezTo>
                <a:cubicBezTo>
                  <a:pt x="44450" y="1912620"/>
                  <a:pt x="44450" y="1910080"/>
                  <a:pt x="43180" y="1910080"/>
                </a:cubicBezTo>
                <a:cubicBezTo>
                  <a:pt x="41910" y="1910080"/>
                  <a:pt x="40640" y="1907540"/>
                  <a:pt x="39370" y="1907540"/>
                </a:cubicBezTo>
                <a:lnTo>
                  <a:pt x="41910" y="1894840"/>
                </a:lnTo>
                <a:cubicBezTo>
                  <a:pt x="44450" y="1894840"/>
                  <a:pt x="45720" y="1896110"/>
                  <a:pt x="48260" y="1897380"/>
                </a:cubicBezTo>
                <a:cubicBezTo>
                  <a:pt x="49530" y="1898650"/>
                  <a:pt x="50800" y="1899920"/>
                  <a:pt x="52070" y="1901190"/>
                </a:cubicBezTo>
                <a:cubicBezTo>
                  <a:pt x="53340" y="1902460"/>
                  <a:pt x="53340" y="1905000"/>
                  <a:pt x="54610" y="1906270"/>
                </a:cubicBezTo>
                <a:cubicBezTo>
                  <a:pt x="55880" y="1907540"/>
                  <a:pt x="55880" y="1910080"/>
                  <a:pt x="55880" y="1912620"/>
                </a:cubicBezTo>
                <a:cubicBezTo>
                  <a:pt x="55880" y="1915160"/>
                  <a:pt x="55880" y="1917700"/>
                  <a:pt x="54610" y="1918970"/>
                </a:cubicBezTo>
                <a:cubicBezTo>
                  <a:pt x="54610" y="1921510"/>
                  <a:pt x="53340" y="1922780"/>
                  <a:pt x="52070" y="1925320"/>
                </a:cubicBezTo>
                <a:cubicBezTo>
                  <a:pt x="50800" y="1926590"/>
                  <a:pt x="49530" y="1927860"/>
                  <a:pt x="46990" y="1929130"/>
                </a:cubicBezTo>
                <a:cubicBezTo>
                  <a:pt x="45720" y="1930400"/>
                  <a:pt x="43180" y="1930400"/>
                  <a:pt x="40640" y="1930400"/>
                </a:cubicBezTo>
                <a:cubicBezTo>
                  <a:pt x="38100" y="1930400"/>
                  <a:pt x="35560" y="1929130"/>
                  <a:pt x="33020" y="1927860"/>
                </a:cubicBezTo>
                <a:cubicBezTo>
                  <a:pt x="30480" y="1926590"/>
                  <a:pt x="29210" y="1924050"/>
                  <a:pt x="29210" y="1921510"/>
                </a:cubicBezTo>
                <a:lnTo>
                  <a:pt x="29210" y="1921510"/>
                </a:lnTo>
                <a:cubicBezTo>
                  <a:pt x="29210" y="1922780"/>
                  <a:pt x="27940" y="1924050"/>
                  <a:pt x="27940" y="1925320"/>
                </a:cubicBezTo>
                <a:cubicBezTo>
                  <a:pt x="26670" y="1926590"/>
                  <a:pt x="26670" y="1927860"/>
                  <a:pt x="25400" y="1927860"/>
                </a:cubicBezTo>
                <a:cubicBezTo>
                  <a:pt x="24130" y="1929130"/>
                  <a:pt x="22860" y="1929130"/>
                  <a:pt x="21590" y="1930400"/>
                </a:cubicBezTo>
                <a:cubicBezTo>
                  <a:pt x="20320" y="1930400"/>
                  <a:pt x="19050" y="1931670"/>
                  <a:pt x="16510" y="1931670"/>
                </a:cubicBezTo>
                <a:cubicBezTo>
                  <a:pt x="13970" y="1931670"/>
                  <a:pt x="11430" y="1931670"/>
                  <a:pt x="8890" y="1930400"/>
                </a:cubicBezTo>
                <a:cubicBezTo>
                  <a:pt x="6350" y="1929130"/>
                  <a:pt x="5080" y="1927860"/>
                  <a:pt x="3810" y="1926590"/>
                </a:cubicBezTo>
                <a:cubicBezTo>
                  <a:pt x="2540" y="1925320"/>
                  <a:pt x="1270" y="1922780"/>
                  <a:pt x="1270" y="1920240"/>
                </a:cubicBezTo>
                <a:cubicBezTo>
                  <a:pt x="1270" y="1917700"/>
                  <a:pt x="0" y="1915160"/>
                  <a:pt x="0" y="1912620"/>
                </a:cubicBezTo>
                <a:cubicBezTo>
                  <a:pt x="0" y="1907540"/>
                  <a:pt x="1270" y="1903730"/>
                  <a:pt x="3810" y="1899920"/>
                </a:cubicBezTo>
                <a:cubicBezTo>
                  <a:pt x="6350" y="1896110"/>
                  <a:pt x="10160" y="1893570"/>
                  <a:pt x="13970" y="1893570"/>
                </a:cubicBezTo>
                <a:lnTo>
                  <a:pt x="16510" y="1905000"/>
                </a:lnTo>
                <a:cubicBezTo>
                  <a:pt x="13970" y="1905000"/>
                  <a:pt x="12700" y="1906270"/>
                  <a:pt x="11430" y="1907540"/>
                </a:cubicBezTo>
                <a:cubicBezTo>
                  <a:pt x="10160" y="1908810"/>
                  <a:pt x="10160" y="1910080"/>
                  <a:pt x="10160" y="1912620"/>
                </a:cubicBezTo>
                <a:cubicBezTo>
                  <a:pt x="10160" y="1915160"/>
                  <a:pt x="11430" y="1916430"/>
                  <a:pt x="12700" y="1917700"/>
                </a:cubicBezTo>
                <a:cubicBezTo>
                  <a:pt x="13970" y="1918970"/>
                  <a:pt x="15240" y="1918970"/>
                  <a:pt x="17780" y="1918970"/>
                </a:cubicBezTo>
                <a:cubicBezTo>
                  <a:pt x="19050" y="1918970"/>
                  <a:pt x="20320" y="1918970"/>
                  <a:pt x="21590" y="1917700"/>
                </a:cubicBezTo>
                <a:cubicBezTo>
                  <a:pt x="22860" y="1916430"/>
                  <a:pt x="22860" y="1916430"/>
                  <a:pt x="22860" y="1915160"/>
                </a:cubicBezTo>
                <a:cubicBezTo>
                  <a:pt x="22860" y="1913890"/>
                  <a:pt x="24130" y="1912620"/>
                  <a:pt x="24130" y="1911350"/>
                </a:cubicBezTo>
                <a:cubicBezTo>
                  <a:pt x="24130" y="1910080"/>
                  <a:pt x="24130" y="1908810"/>
                  <a:pt x="24130" y="1907540"/>
                </a:cubicBezTo>
                <a:lnTo>
                  <a:pt x="24130" y="1905000"/>
                </a:lnTo>
                <a:lnTo>
                  <a:pt x="34290" y="1905000"/>
                </a:lnTo>
                <a:lnTo>
                  <a:pt x="34290" y="1908810"/>
                </a:lnTo>
                <a:close/>
                <a:moveTo>
                  <a:pt x="54610" y="1996440"/>
                </a:moveTo>
                <a:lnTo>
                  <a:pt x="54610" y="2006600"/>
                </a:lnTo>
                <a:lnTo>
                  <a:pt x="1270" y="2029460"/>
                </a:lnTo>
                <a:lnTo>
                  <a:pt x="1270" y="2015490"/>
                </a:lnTo>
                <a:lnTo>
                  <a:pt x="12700" y="2010410"/>
                </a:lnTo>
                <a:lnTo>
                  <a:pt x="12700" y="1990090"/>
                </a:lnTo>
                <a:lnTo>
                  <a:pt x="1270" y="1985010"/>
                </a:lnTo>
                <a:lnTo>
                  <a:pt x="1270" y="1972310"/>
                </a:lnTo>
                <a:lnTo>
                  <a:pt x="54610" y="1996440"/>
                </a:lnTo>
                <a:close/>
                <a:moveTo>
                  <a:pt x="39370" y="2000250"/>
                </a:moveTo>
                <a:lnTo>
                  <a:pt x="22860" y="1993900"/>
                </a:lnTo>
                <a:lnTo>
                  <a:pt x="22860" y="2006600"/>
                </a:lnTo>
                <a:lnTo>
                  <a:pt x="39370" y="2000250"/>
                </a:lnTo>
                <a:close/>
                <a:moveTo>
                  <a:pt x="30480" y="3468370"/>
                </a:moveTo>
                <a:lnTo>
                  <a:pt x="1270" y="3406140"/>
                </a:lnTo>
                <a:lnTo>
                  <a:pt x="6350" y="3403600"/>
                </a:lnTo>
                <a:lnTo>
                  <a:pt x="30480" y="3455670"/>
                </a:lnTo>
                <a:lnTo>
                  <a:pt x="53340" y="3403600"/>
                </a:lnTo>
                <a:lnTo>
                  <a:pt x="58420" y="3406140"/>
                </a:lnTo>
                <a:lnTo>
                  <a:pt x="30480" y="3468370"/>
                </a:lnTo>
                <a:close/>
                <a:moveTo>
                  <a:pt x="26670" y="3322320"/>
                </a:moveTo>
                <a:lnTo>
                  <a:pt x="31750" y="3322320"/>
                </a:lnTo>
                <a:lnTo>
                  <a:pt x="31750" y="3462020"/>
                </a:lnTo>
                <a:lnTo>
                  <a:pt x="26670" y="3462020"/>
                </a:lnTo>
                <a:lnTo>
                  <a:pt x="26670" y="3322320"/>
                </a:lnTo>
                <a:close/>
                <a:moveTo>
                  <a:pt x="41910" y="3568700"/>
                </a:moveTo>
                <a:lnTo>
                  <a:pt x="31750" y="3557270"/>
                </a:lnTo>
                <a:lnTo>
                  <a:pt x="39370" y="3550920"/>
                </a:lnTo>
                <a:lnTo>
                  <a:pt x="54610" y="3568700"/>
                </a:lnTo>
                <a:lnTo>
                  <a:pt x="54610" y="3578860"/>
                </a:lnTo>
                <a:lnTo>
                  <a:pt x="1270" y="3578860"/>
                </a:lnTo>
                <a:lnTo>
                  <a:pt x="1270" y="3567430"/>
                </a:lnTo>
                <a:lnTo>
                  <a:pt x="41910" y="3567430"/>
                </a:lnTo>
                <a:lnTo>
                  <a:pt x="41910" y="3568700"/>
                </a:lnTo>
                <a:close/>
                <a:moveTo>
                  <a:pt x="12700" y="3623310"/>
                </a:moveTo>
                <a:lnTo>
                  <a:pt x="12700" y="3599180"/>
                </a:lnTo>
                <a:lnTo>
                  <a:pt x="21590" y="3599180"/>
                </a:lnTo>
                <a:lnTo>
                  <a:pt x="54610" y="3620770"/>
                </a:lnTo>
                <a:lnTo>
                  <a:pt x="54610" y="3633470"/>
                </a:lnTo>
                <a:lnTo>
                  <a:pt x="21590" y="3633470"/>
                </a:lnTo>
                <a:lnTo>
                  <a:pt x="21590" y="3639820"/>
                </a:lnTo>
                <a:lnTo>
                  <a:pt x="12700" y="3639820"/>
                </a:lnTo>
                <a:lnTo>
                  <a:pt x="12700" y="3633470"/>
                </a:lnTo>
                <a:lnTo>
                  <a:pt x="1270" y="3633470"/>
                </a:lnTo>
                <a:lnTo>
                  <a:pt x="1270" y="3622040"/>
                </a:lnTo>
                <a:lnTo>
                  <a:pt x="12700" y="3623310"/>
                </a:lnTo>
                <a:lnTo>
                  <a:pt x="12700" y="3623310"/>
                </a:lnTo>
                <a:close/>
                <a:moveTo>
                  <a:pt x="40640" y="3623310"/>
                </a:moveTo>
                <a:lnTo>
                  <a:pt x="40640" y="3623310"/>
                </a:lnTo>
                <a:lnTo>
                  <a:pt x="21590" y="3611880"/>
                </a:lnTo>
                <a:lnTo>
                  <a:pt x="21590" y="3624580"/>
                </a:lnTo>
                <a:lnTo>
                  <a:pt x="40640" y="3624580"/>
                </a:lnTo>
                <a:lnTo>
                  <a:pt x="40640" y="3623310"/>
                </a:lnTo>
                <a:close/>
                <a:moveTo>
                  <a:pt x="30480" y="5085080"/>
                </a:moveTo>
                <a:lnTo>
                  <a:pt x="1270" y="5022850"/>
                </a:lnTo>
                <a:lnTo>
                  <a:pt x="6350" y="5020310"/>
                </a:lnTo>
                <a:lnTo>
                  <a:pt x="30480" y="5072380"/>
                </a:lnTo>
                <a:lnTo>
                  <a:pt x="53340" y="5020310"/>
                </a:lnTo>
                <a:lnTo>
                  <a:pt x="58420" y="5022850"/>
                </a:lnTo>
                <a:lnTo>
                  <a:pt x="30480" y="5085080"/>
                </a:lnTo>
                <a:close/>
                <a:moveTo>
                  <a:pt x="26670" y="4939030"/>
                </a:moveTo>
                <a:lnTo>
                  <a:pt x="31750" y="4939030"/>
                </a:lnTo>
                <a:lnTo>
                  <a:pt x="31750" y="5078730"/>
                </a:lnTo>
                <a:lnTo>
                  <a:pt x="26670" y="5078730"/>
                </a:lnTo>
                <a:lnTo>
                  <a:pt x="26670" y="4939030"/>
                </a:lnTo>
                <a:close/>
                <a:moveTo>
                  <a:pt x="41910" y="5185410"/>
                </a:moveTo>
                <a:lnTo>
                  <a:pt x="31750" y="5173980"/>
                </a:lnTo>
                <a:lnTo>
                  <a:pt x="39370" y="5167630"/>
                </a:lnTo>
                <a:lnTo>
                  <a:pt x="54610" y="5185410"/>
                </a:lnTo>
                <a:lnTo>
                  <a:pt x="54610" y="5195570"/>
                </a:lnTo>
                <a:lnTo>
                  <a:pt x="1270" y="5195570"/>
                </a:lnTo>
                <a:lnTo>
                  <a:pt x="1270" y="5184140"/>
                </a:lnTo>
                <a:lnTo>
                  <a:pt x="41910" y="5184140"/>
                </a:lnTo>
                <a:lnTo>
                  <a:pt x="41910" y="5185410"/>
                </a:lnTo>
                <a:close/>
                <a:moveTo>
                  <a:pt x="12700" y="5240020"/>
                </a:moveTo>
                <a:lnTo>
                  <a:pt x="12700" y="5215890"/>
                </a:lnTo>
                <a:lnTo>
                  <a:pt x="21590" y="5215890"/>
                </a:lnTo>
                <a:lnTo>
                  <a:pt x="54610" y="5237480"/>
                </a:lnTo>
                <a:lnTo>
                  <a:pt x="54610" y="5250180"/>
                </a:lnTo>
                <a:lnTo>
                  <a:pt x="21590" y="5250180"/>
                </a:lnTo>
                <a:lnTo>
                  <a:pt x="21590" y="5256530"/>
                </a:lnTo>
                <a:lnTo>
                  <a:pt x="12700" y="5256530"/>
                </a:lnTo>
                <a:lnTo>
                  <a:pt x="12700" y="5250180"/>
                </a:lnTo>
                <a:lnTo>
                  <a:pt x="1270" y="5250180"/>
                </a:lnTo>
                <a:lnTo>
                  <a:pt x="1270" y="5238750"/>
                </a:lnTo>
                <a:lnTo>
                  <a:pt x="12700" y="5240020"/>
                </a:lnTo>
                <a:lnTo>
                  <a:pt x="12700" y="5240020"/>
                </a:lnTo>
                <a:close/>
                <a:moveTo>
                  <a:pt x="40640" y="5240020"/>
                </a:moveTo>
                <a:lnTo>
                  <a:pt x="40640" y="5240020"/>
                </a:lnTo>
                <a:lnTo>
                  <a:pt x="21590" y="5227320"/>
                </a:lnTo>
                <a:lnTo>
                  <a:pt x="21590" y="5240020"/>
                </a:lnTo>
                <a:lnTo>
                  <a:pt x="40640" y="5240020"/>
                </a:lnTo>
                <a:close/>
                <a:moveTo>
                  <a:pt x="54610" y="5317490"/>
                </a:moveTo>
                <a:lnTo>
                  <a:pt x="54610" y="5327650"/>
                </a:lnTo>
                <a:lnTo>
                  <a:pt x="1270" y="5351780"/>
                </a:lnTo>
                <a:lnTo>
                  <a:pt x="1270" y="5337810"/>
                </a:lnTo>
                <a:lnTo>
                  <a:pt x="12700" y="5332730"/>
                </a:lnTo>
                <a:lnTo>
                  <a:pt x="12700" y="5311140"/>
                </a:lnTo>
                <a:lnTo>
                  <a:pt x="1270" y="5306060"/>
                </a:lnTo>
                <a:lnTo>
                  <a:pt x="1270" y="5293360"/>
                </a:lnTo>
                <a:lnTo>
                  <a:pt x="54610" y="5317490"/>
                </a:lnTo>
                <a:close/>
                <a:moveTo>
                  <a:pt x="39370" y="5322570"/>
                </a:moveTo>
                <a:lnTo>
                  <a:pt x="22860" y="5316220"/>
                </a:lnTo>
                <a:lnTo>
                  <a:pt x="22860" y="5328920"/>
                </a:lnTo>
                <a:lnTo>
                  <a:pt x="39370" y="5322570"/>
                </a:lnTo>
                <a:close/>
              </a:path>
            </a:pathLst>
          </a:custGeom>
          <a:solidFill>
            <a:srgbClr val="BBBCBC"/>
          </a:solidFill>
        </p:spPr>
        <p:txBody>
          <a:bodyPr/>
          <a:lstStyle/>
          <a:p>
            <a:endParaRPr lang="en-US"/>
          </a:p>
        </p:txBody>
      </p:sp>
      <p:sp>
        <p:nvSpPr>
          <p:cNvPr id="24" name="Freeform 24"/>
          <p:cNvSpPr/>
          <p:nvPr/>
        </p:nvSpPr>
        <p:spPr>
          <a:xfrm rot="20902139">
            <a:off x="2811099" y="2083627"/>
            <a:ext cx="4619564" cy="5659497"/>
          </a:xfrm>
          <a:custGeom>
            <a:avLst/>
            <a:gdLst/>
            <a:ahLst/>
            <a:cxnLst/>
            <a:rect l="l" t="t" r="r" b="b"/>
            <a:pathLst>
              <a:path w="6159419" h="7545996">
                <a:moveTo>
                  <a:pt x="0" y="0"/>
                </a:moveTo>
                <a:lnTo>
                  <a:pt x="6159419" y="0"/>
                </a:lnTo>
                <a:lnTo>
                  <a:pt x="6159419" y="7545996"/>
                </a:lnTo>
                <a:lnTo>
                  <a:pt x="0" y="7545996"/>
                </a:lnTo>
                <a:lnTo>
                  <a:pt x="0" y="0"/>
                </a:lnTo>
                <a:close/>
              </a:path>
            </a:pathLst>
          </a:custGeom>
          <a:blipFill>
            <a:blip r:embed="rId1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26" name="TextBox 26"/>
          <p:cNvSpPr txBox="1"/>
          <p:nvPr/>
        </p:nvSpPr>
        <p:spPr>
          <a:xfrm>
            <a:off x="936540" y="651574"/>
            <a:ext cx="5323771" cy="744726"/>
          </a:xfrm>
          <a:prstGeom prst="rect">
            <a:avLst/>
          </a:prstGeom>
        </p:spPr>
        <p:txBody>
          <a:bodyPr lIns="0" tIns="0" rIns="0" bIns="0" rtlCol="0" anchor="t">
            <a:spAutoFit/>
          </a:bodyPr>
          <a:lstStyle/>
          <a:p>
            <a:pPr algn="l">
              <a:lnSpc>
                <a:spcPts val="5880"/>
              </a:lnSpc>
            </a:pPr>
            <a:r>
              <a:rPr lang="en-US" sz="4900">
                <a:solidFill>
                  <a:srgbClr val="492DA8"/>
                </a:solidFill>
                <a:latin typeface="Permanent Marker"/>
                <a:ea typeface="Permanent Marker"/>
                <a:cs typeface="Permanent Marker"/>
                <a:sym typeface="Permanent Marker"/>
              </a:rPr>
              <a:t>Get to know me</a:t>
            </a:r>
          </a:p>
        </p:txBody>
      </p:sp>
      <p:sp>
        <p:nvSpPr>
          <p:cNvPr id="27" name="TextBox 27"/>
          <p:cNvSpPr txBox="1"/>
          <p:nvPr/>
        </p:nvSpPr>
        <p:spPr>
          <a:xfrm>
            <a:off x="3827583" y="8472502"/>
            <a:ext cx="3485586" cy="452881"/>
          </a:xfrm>
          <a:prstGeom prst="rect">
            <a:avLst/>
          </a:prstGeom>
        </p:spPr>
        <p:txBody>
          <a:bodyPr lIns="0" tIns="0" rIns="0" bIns="0" rtlCol="0" anchor="t">
            <a:spAutoFit/>
          </a:bodyPr>
          <a:lstStyle/>
          <a:p>
            <a:pPr algn="l">
              <a:lnSpc>
                <a:spcPts val="3499"/>
              </a:lnSpc>
              <a:spcBef>
                <a:spcPct val="0"/>
              </a:spcBef>
            </a:pPr>
            <a:r>
              <a:rPr lang="en-US" sz="3200">
                <a:solidFill>
                  <a:srgbClr val="492DA8"/>
                </a:solidFill>
                <a:latin typeface="DM Sans"/>
                <a:ea typeface="DM Sans"/>
                <a:cs typeface="DM Sans"/>
                <a:sym typeface="DM Sans"/>
              </a:rPr>
              <a:t>Name: </a:t>
            </a:r>
          </a:p>
        </p:txBody>
      </p:sp>
      <p:pic>
        <p:nvPicPr>
          <p:cNvPr id="29" name="Graphic 28" descr="User with solid fill">
            <a:extLst>
              <a:ext uri="{FF2B5EF4-FFF2-40B4-BE49-F238E27FC236}">
                <a16:creationId xmlns:a16="http://schemas.microsoft.com/office/drawing/2014/main" id="{D8DC8B14-610D-5ADE-BC09-6DF3EE91A71B}"/>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rot="20860352">
            <a:off x="2814536" y="2305040"/>
            <a:ext cx="4594186" cy="459418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sp>
        <p:nvSpPr>
          <p:cNvPr id="2" name="Freeform 2"/>
          <p:cNvSpPr/>
          <p:nvPr/>
        </p:nvSpPr>
        <p:spPr>
          <a:xfrm rot="466097">
            <a:off x="6158130" y="431523"/>
            <a:ext cx="4660574" cy="4711977"/>
          </a:xfrm>
          <a:custGeom>
            <a:avLst/>
            <a:gdLst/>
            <a:ahLst/>
            <a:cxnLst/>
            <a:rect l="l" t="t" r="r" b="b"/>
            <a:pathLst>
              <a:path w="4660574" h="4711977">
                <a:moveTo>
                  <a:pt x="0" y="0"/>
                </a:moveTo>
                <a:lnTo>
                  <a:pt x="4660574" y="0"/>
                </a:lnTo>
                <a:lnTo>
                  <a:pt x="4660574" y="4711977"/>
                </a:lnTo>
                <a:lnTo>
                  <a:pt x="0" y="4711977"/>
                </a:lnTo>
                <a:lnTo>
                  <a:pt x="0" y="0"/>
                </a:lnTo>
                <a:close/>
              </a:path>
            </a:pathLst>
          </a:custGeom>
          <a:blipFill>
            <a:blip>
              <a:extLst>
                <a:ext uri="{96DAC541-7B7A-43D3-8B79-37D633B846F1}">
                  <asvg:svgBlip xmlns:asvg="http://schemas.microsoft.com/office/drawing/2016/SVG/main" r:embed="rId3"/>
                </a:ext>
              </a:extLst>
            </a:blip>
            <a:stretch>
              <a:fillRect t="-60" b="-60"/>
            </a:stretch>
          </a:blipFill>
        </p:spPr>
        <p:txBody>
          <a:bodyPr/>
          <a:lstStyle/>
          <a:p>
            <a:endParaRPr lang="en-US"/>
          </a:p>
        </p:txBody>
      </p:sp>
      <p:sp>
        <p:nvSpPr>
          <p:cNvPr id="3" name="Freeform 3"/>
          <p:cNvSpPr/>
          <p:nvPr/>
        </p:nvSpPr>
        <p:spPr>
          <a:xfrm>
            <a:off x="-702858" y="4792513"/>
            <a:ext cx="4457668" cy="4465787"/>
          </a:xfrm>
          <a:custGeom>
            <a:avLst/>
            <a:gdLst/>
            <a:ahLst/>
            <a:cxnLst/>
            <a:rect l="l" t="t" r="r" b="b"/>
            <a:pathLst>
              <a:path w="4457668" h="4465787">
                <a:moveTo>
                  <a:pt x="0" y="0"/>
                </a:moveTo>
                <a:lnTo>
                  <a:pt x="4457668" y="0"/>
                </a:lnTo>
                <a:lnTo>
                  <a:pt x="4457668" y="4465787"/>
                </a:lnTo>
                <a:lnTo>
                  <a:pt x="0" y="4465787"/>
                </a:lnTo>
                <a:lnTo>
                  <a:pt x="0" y="0"/>
                </a:lnTo>
                <a:close/>
              </a:path>
            </a:pathLst>
          </a:custGeom>
          <a:blipFill>
            <a:blip>
              <a:extLst>
                <a:ext uri="{96DAC541-7B7A-43D3-8B79-37D633B846F1}">
                  <asvg:svgBlip xmlns:asvg="http://schemas.microsoft.com/office/drawing/2016/SVG/main" r:embed="rId4"/>
                </a:ext>
              </a:extLst>
            </a:blip>
            <a:stretch>
              <a:fillRect l="-91" r="-91"/>
            </a:stretch>
          </a:blipFill>
        </p:spPr>
        <p:txBody>
          <a:bodyPr/>
          <a:lstStyle/>
          <a:p>
            <a:endParaRPr lang="en-US"/>
          </a:p>
        </p:txBody>
      </p:sp>
      <p:sp>
        <p:nvSpPr>
          <p:cNvPr id="4" name="TextBox 4"/>
          <p:cNvSpPr txBox="1"/>
          <p:nvPr/>
        </p:nvSpPr>
        <p:spPr>
          <a:xfrm>
            <a:off x="11394666" y="1939786"/>
            <a:ext cx="5270165" cy="1676400"/>
          </a:xfrm>
          <a:prstGeom prst="rect">
            <a:avLst/>
          </a:prstGeom>
        </p:spPr>
        <p:txBody>
          <a:bodyPr lIns="0" tIns="0" rIns="0" bIns="0" rtlCol="0" anchor="t">
            <a:spAutoFit/>
          </a:bodyPr>
          <a:lstStyle/>
          <a:p>
            <a:pPr algn="l">
              <a:lnSpc>
                <a:spcPts val="6599"/>
              </a:lnSpc>
            </a:pPr>
            <a:r>
              <a:rPr lang="en-US" sz="5499">
                <a:solidFill>
                  <a:srgbClr val="FFFFFF"/>
                </a:solidFill>
                <a:latin typeface="Permanent Marker"/>
                <a:ea typeface="Permanent Marker"/>
                <a:cs typeface="Permanent Marker"/>
                <a:sym typeface="Permanent Marker"/>
              </a:rPr>
              <a:t>My Role in Accounting</a:t>
            </a:r>
          </a:p>
        </p:txBody>
      </p:sp>
      <p:sp>
        <p:nvSpPr>
          <p:cNvPr id="5" name="Freeform 5"/>
          <p:cNvSpPr/>
          <p:nvPr/>
        </p:nvSpPr>
        <p:spPr>
          <a:xfrm rot="-422677">
            <a:off x="2282015" y="1644787"/>
            <a:ext cx="5939650" cy="7276753"/>
          </a:xfrm>
          <a:custGeom>
            <a:avLst/>
            <a:gdLst/>
            <a:ahLst/>
            <a:cxnLst/>
            <a:rect l="l" t="t" r="r" b="b"/>
            <a:pathLst>
              <a:path w="5939650" h="7276753">
                <a:moveTo>
                  <a:pt x="0" y="0"/>
                </a:moveTo>
                <a:lnTo>
                  <a:pt x="5939650" y="0"/>
                </a:lnTo>
                <a:lnTo>
                  <a:pt x="5939650" y="7276753"/>
                </a:lnTo>
                <a:lnTo>
                  <a:pt x="0" y="7276753"/>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a:p>
        </p:txBody>
      </p:sp>
      <p:sp>
        <p:nvSpPr>
          <p:cNvPr id="6" name="Freeform 6" descr="Person with idea with solid fill"/>
          <p:cNvSpPr/>
          <p:nvPr/>
        </p:nvSpPr>
        <p:spPr>
          <a:xfrm rot="-419144">
            <a:off x="2381302" y="1921975"/>
            <a:ext cx="5741076" cy="5741076"/>
          </a:xfrm>
          <a:custGeom>
            <a:avLst/>
            <a:gdLst/>
            <a:ahLst/>
            <a:cxnLst/>
            <a:rect l="l" t="t" r="r" b="b"/>
            <a:pathLst>
              <a:path w="5741076" h="5741076">
                <a:moveTo>
                  <a:pt x="0" y="0"/>
                </a:moveTo>
                <a:lnTo>
                  <a:pt x="5741076" y="0"/>
                </a:lnTo>
                <a:lnTo>
                  <a:pt x="5741076" y="5741076"/>
                </a:lnTo>
                <a:lnTo>
                  <a:pt x="0" y="574107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TextBox 7"/>
          <p:cNvSpPr txBox="1"/>
          <p:nvPr/>
        </p:nvSpPr>
        <p:spPr>
          <a:xfrm>
            <a:off x="11115771" y="4445115"/>
            <a:ext cx="5323771" cy="3545749"/>
          </a:xfrm>
          <a:prstGeom prst="rect">
            <a:avLst/>
          </a:prstGeom>
        </p:spPr>
        <p:txBody>
          <a:bodyPr lIns="0" tIns="0" rIns="0" bIns="0" rtlCol="0" anchor="t">
            <a:spAutoFit/>
          </a:bodyPr>
          <a:lstStyle/>
          <a:p>
            <a:pPr algn="l">
              <a:lnSpc>
                <a:spcPts val="4045"/>
              </a:lnSpc>
            </a:pPr>
            <a:endParaRPr/>
          </a:p>
          <a:p>
            <a:pPr marL="798828" lvl="1" indent="-399414" algn="l">
              <a:lnSpc>
                <a:spcPts val="4045"/>
              </a:lnSpc>
              <a:buFont typeface="Arial"/>
              <a:buChar char="•"/>
            </a:pPr>
            <a:r>
              <a:rPr lang="en-US" sz="3699">
                <a:solidFill>
                  <a:srgbClr val="FFFFFF"/>
                </a:solidFill>
                <a:latin typeface="DM Sans"/>
                <a:ea typeface="DM Sans"/>
                <a:cs typeface="DM Sans"/>
                <a:sym typeface="DM Sans"/>
              </a:rPr>
              <a:t>Company name</a:t>
            </a:r>
          </a:p>
          <a:p>
            <a:pPr algn="l">
              <a:lnSpc>
                <a:spcPts val="4045"/>
              </a:lnSpc>
            </a:pPr>
            <a:endParaRPr lang="en-US" sz="3699">
              <a:solidFill>
                <a:srgbClr val="FFFFFF"/>
              </a:solidFill>
              <a:latin typeface="DM Sans"/>
              <a:ea typeface="DM Sans"/>
              <a:cs typeface="DM Sans"/>
              <a:sym typeface="DM Sans"/>
            </a:endParaRPr>
          </a:p>
          <a:p>
            <a:pPr marL="798828" lvl="1" indent="-399414" algn="l">
              <a:lnSpc>
                <a:spcPts val="4044"/>
              </a:lnSpc>
              <a:buFont typeface="Arial"/>
              <a:buChar char="•"/>
            </a:pPr>
            <a:r>
              <a:rPr lang="en-US" sz="3699">
                <a:solidFill>
                  <a:srgbClr val="FFFFFF"/>
                </a:solidFill>
                <a:latin typeface="DM Sans"/>
                <a:ea typeface="DM Sans"/>
                <a:cs typeface="DM Sans"/>
                <a:sym typeface="DM Sans"/>
              </a:rPr>
              <a:t>Job title</a:t>
            </a:r>
          </a:p>
          <a:p>
            <a:pPr algn="l">
              <a:lnSpc>
                <a:spcPts val="4044"/>
              </a:lnSpc>
            </a:pPr>
            <a:endParaRPr lang="en-US" sz="3699">
              <a:solidFill>
                <a:srgbClr val="FFFFFF"/>
              </a:solidFill>
              <a:latin typeface="DM Sans"/>
              <a:ea typeface="DM Sans"/>
              <a:cs typeface="DM Sans"/>
              <a:sym typeface="DM Sans"/>
            </a:endParaRPr>
          </a:p>
          <a:p>
            <a:pPr marL="798828" lvl="1" indent="-399414" algn="l">
              <a:lnSpc>
                <a:spcPts val="4045"/>
              </a:lnSpc>
              <a:buFont typeface="Arial"/>
              <a:buChar char="•"/>
            </a:pPr>
            <a:r>
              <a:rPr lang="en-US" sz="3699">
                <a:solidFill>
                  <a:srgbClr val="FFFFFF"/>
                </a:solidFill>
                <a:latin typeface="DM Sans"/>
                <a:ea typeface="DM Sans"/>
                <a:cs typeface="DM Sans"/>
                <a:sym typeface="DM Sans"/>
              </a:rPr>
              <a:t>What that means</a:t>
            </a:r>
          </a:p>
          <a:p>
            <a:pPr algn="l">
              <a:lnSpc>
                <a:spcPts val="4045"/>
              </a:lnSpc>
            </a:pPr>
            <a:endParaRPr lang="en-US" sz="3699">
              <a:solidFill>
                <a:srgbClr val="FFFFFF"/>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2FE35"/>
        </a:solidFill>
        <a:effectLst/>
      </p:bgPr>
    </p:bg>
    <p:spTree>
      <p:nvGrpSpPr>
        <p:cNvPr id="1" name=""/>
        <p:cNvGrpSpPr/>
        <p:nvPr/>
      </p:nvGrpSpPr>
      <p:grpSpPr>
        <a:xfrm>
          <a:off x="0" y="0"/>
          <a:ext cx="0" cy="0"/>
          <a:chOff x="0" y="0"/>
          <a:chExt cx="0" cy="0"/>
        </a:xfrm>
      </p:grpSpPr>
      <p:sp>
        <p:nvSpPr>
          <p:cNvPr id="2" name="Freeform 2"/>
          <p:cNvSpPr/>
          <p:nvPr/>
        </p:nvSpPr>
        <p:spPr>
          <a:xfrm>
            <a:off x="251960" y="55563"/>
            <a:ext cx="7963465" cy="9977006"/>
          </a:xfrm>
          <a:custGeom>
            <a:avLst/>
            <a:gdLst/>
            <a:ahLst/>
            <a:cxnLst/>
            <a:rect l="l" t="t" r="r" b="b"/>
            <a:pathLst>
              <a:path w="7963465" h="9977006">
                <a:moveTo>
                  <a:pt x="0" y="0"/>
                </a:moveTo>
                <a:lnTo>
                  <a:pt x="7963465" y="0"/>
                </a:lnTo>
                <a:lnTo>
                  <a:pt x="7963465" y="9977006"/>
                </a:lnTo>
                <a:lnTo>
                  <a:pt x="0" y="9977006"/>
                </a:lnTo>
                <a:lnTo>
                  <a:pt x="0" y="0"/>
                </a:lnTo>
                <a:close/>
              </a:path>
            </a:pathLst>
          </a:custGeom>
          <a:blipFill>
            <a:blip>
              <a:extLst>
                <a:ext uri="{96DAC541-7B7A-43D3-8B79-37D633B846F1}">
                  <asvg:svgBlip xmlns:asvg="http://schemas.microsoft.com/office/drawing/2016/SVG/main" r:embed="rId3"/>
                </a:ext>
              </a:extLst>
            </a:blip>
            <a:stretch>
              <a:fillRect l="-30" r="-30"/>
            </a:stretch>
          </a:blipFill>
        </p:spPr>
        <p:txBody>
          <a:bodyPr/>
          <a:lstStyle/>
          <a:p>
            <a:endParaRPr lang="en-US"/>
          </a:p>
        </p:txBody>
      </p:sp>
      <p:sp>
        <p:nvSpPr>
          <p:cNvPr id="3" name="TextBox 3"/>
          <p:cNvSpPr txBox="1"/>
          <p:nvPr/>
        </p:nvSpPr>
        <p:spPr>
          <a:xfrm>
            <a:off x="7639639" y="799724"/>
            <a:ext cx="9619661" cy="2425001"/>
          </a:xfrm>
          <a:prstGeom prst="rect">
            <a:avLst/>
          </a:prstGeom>
        </p:spPr>
        <p:txBody>
          <a:bodyPr lIns="0" tIns="0" rIns="0" bIns="0" rtlCol="0" anchor="t">
            <a:spAutoFit/>
          </a:bodyPr>
          <a:lstStyle/>
          <a:p>
            <a:pPr algn="l">
              <a:lnSpc>
                <a:spcPts val="9138"/>
              </a:lnSpc>
            </a:pPr>
            <a:r>
              <a:rPr lang="en-US" sz="6527">
                <a:solidFill>
                  <a:srgbClr val="3A5DAE"/>
                </a:solidFill>
                <a:latin typeface="Permanent Marker"/>
                <a:ea typeface="Permanent Marker"/>
                <a:cs typeface="Permanent Marker"/>
                <a:sym typeface="Permanent Marker"/>
              </a:rPr>
              <a:t>But before this I was in your shoes.</a:t>
            </a:r>
          </a:p>
        </p:txBody>
      </p:sp>
      <p:sp>
        <p:nvSpPr>
          <p:cNvPr id="4" name="TextBox 4"/>
          <p:cNvSpPr txBox="1"/>
          <p:nvPr/>
        </p:nvSpPr>
        <p:spPr>
          <a:xfrm>
            <a:off x="9144000" y="3547271"/>
            <a:ext cx="5232202" cy="960121"/>
          </a:xfrm>
          <a:prstGeom prst="rect">
            <a:avLst/>
          </a:prstGeom>
        </p:spPr>
        <p:txBody>
          <a:bodyPr lIns="0" tIns="0" rIns="0" bIns="0" rtlCol="0" anchor="t">
            <a:spAutoFit/>
          </a:bodyPr>
          <a:lstStyle/>
          <a:p>
            <a:pPr algn="ctr">
              <a:lnSpc>
                <a:spcPts val="6928"/>
              </a:lnSpc>
            </a:pPr>
            <a:r>
              <a:rPr lang="en-US" sz="4948">
                <a:solidFill>
                  <a:srgbClr val="3A5DAE"/>
                </a:solidFill>
                <a:latin typeface="Canva Student Font"/>
                <a:ea typeface="Canva Student Font"/>
                <a:cs typeface="Canva Student Font"/>
                <a:sym typeface="Canva Student Font"/>
              </a:rPr>
              <a:t>Want to know what I did?</a:t>
            </a:r>
          </a:p>
        </p:txBody>
      </p:sp>
      <p:sp>
        <p:nvSpPr>
          <p:cNvPr id="5" name="Freeform 5"/>
          <p:cNvSpPr/>
          <p:nvPr/>
        </p:nvSpPr>
        <p:spPr>
          <a:xfrm rot="-422677">
            <a:off x="1656172" y="2304264"/>
            <a:ext cx="5425162" cy="6646446"/>
          </a:xfrm>
          <a:custGeom>
            <a:avLst/>
            <a:gdLst/>
            <a:ahLst/>
            <a:cxnLst/>
            <a:rect l="l" t="t" r="r" b="b"/>
            <a:pathLst>
              <a:path w="5425162" h="6646446">
                <a:moveTo>
                  <a:pt x="0" y="0"/>
                </a:moveTo>
                <a:lnTo>
                  <a:pt x="5425162" y="0"/>
                </a:lnTo>
                <a:lnTo>
                  <a:pt x="5425162" y="6646446"/>
                </a:lnTo>
                <a:lnTo>
                  <a:pt x="0" y="6646446"/>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US"/>
          </a:p>
        </p:txBody>
      </p:sp>
      <p:sp>
        <p:nvSpPr>
          <p:cNvPr id="6" name="Freeform 6"/>
          <p:cNvSpPr/>
          <p:nvPr/>
        </p:nvSpPr>
        <p:spPr>
          <a:xfrm rot="1017966">
            <a:off x="14098334" y="4644722"/>
            <a:ext cx="4197006" cy="5141815"/>
          </a:xfrm>
          <a:custGeom>
            <a:avLst/>
            <a:gdLst/>
            <a:ahLst/>
            <a:cxnLst/>
            <a:rect l="l" t="t" r="r" b="b"/>
            <a:pathLst>
              <a:path w="4197006" h="5141815">
                <a:moveTo>
                  <a:pt x="0" y="0"/>
                </a:moveTo>
                <a:lnTo>
                  <a:pt x="4197006" y="0"/>
                </a:lnTo>
                <a:lnTo>
                  <a:pt x="4197006" y="5141814"/>
                </a:lnTo>
                <a:lnTo>
                  <a:pt x="0" y="5141814"/>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US"/>
          </a:p>
        </p:txBody>
      </p:sp>
      <p:sp>
        <p:nvSpPr>
          <p:cNvPr id="7" name="Freeform 7"/>
          <p:cNvSpPr/>
          <p:nvPr/>
        </p:nvSpPr>
        <p:spPr>
          <a:xfrm rot="-422677">
            <a:off x="8832538" y="5142723"/>
            <a:ext cx="3645804" cy="4466528"/>
          </a:xfrm>
          <a:custGeom>
            <a:avLst/>
            <a:gdLst/>
            <a:ahLst/>
            <a:cxnLst/>
            <a:rect l="l" t="t" r="r" b="b"/>
            <a:pathLst>
              <a:path w="3645804" h="4466528">
                <a:moveTo>
                  <a:pt x="0" y="0"/>
                </a:moveTo>
                <a:lnTo>
                  <a:pt x="3645804" y="0"/>
                </a:lnTo>
                <a:lnTo>
                  <a:pt x="3645804" y="4466528"/>
                </a:lnTo>
                <a:lnTo>
                  <a:pt x="0" y="4466528"/>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a:off x="5268346" y="108753"/>
            <a:ext cx="10944351" cy="10178247"/>
          </a:xfrm>
          <a:custGeom>
            <a:avLst/>
            <a:gdLst/>
            <a:ahLst/>
            <a:cxnLst/>
            <a:rect l="l" t="t" r="r" b="b"/>
            <a:pathLst>
              <a:path w="10944351" h="10178247">
                <a:moveTo>
                  <a:pt x="0" y="0"/>
                </a:moveTo>
                <a:lnTo>
                  <a:pt x="10944351" y="0"/>
                </a:lnTo>
                <a:lnTo>
                  <a:pt x="10944351" y="10178247"/>
                </a:lnTo>
                <a:lnTo>
                  <a:pt x="0" y="1017824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712601" y="3814544"/>
            <a:ext cx="3734120" cy="4114800"/>
          </a:xfrm>
          <a:custGeom>
            <a:avLst/>
            <a:gdLst/>
            <a:ahLst/>
            <a:cxnLst/>
            <a:rect l="l" t="t" r="r" b="b"/>
            <a:pathLst>
              <a:path w="3734120" h="4114800">
                <a:moveTo>
                  <a:pt x="0" y="0"/>
                </a:moveTo>
                <a:lnTo>
                  <a:pt x="3734121" y="0"/>
                </a:lnTo>
                <a:lnTo>
                  <a:pt x="3734121"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dirty="0"/>
          </a:p>
        </p:txBody>
      </p:sp>
      <p:sp>
        <p:nvSpPr>
          <p:cNvPr id="4" name="TextBox 4"/>
          <p:cNvSpPr txBox="1"/>
          <p:nvPr/>
        </p:nvSpPr>
        <p:spPr>
          <a:xfrm>
            <a:off x="712601" y="285595"/>
            <a:ext cx="7802374" cy="2873969"/>
          </a:xfrm>
          <a:prstGeom prst="rect">
            <a:avLst/>
          </a:prstGeom>
        </p:spPr>
        <p:txBody>
          <a:bodyPr lIns="0" tIns="0" rIns="0" bIns="0" rtlCol="0" anchor="t">
            <a:spAutoFit/>
          </a:bodyPr>
          <a:lstStyle/>
          <a:p>
            <a:pPr algn="l">
              <a:lnSpc>
                <a:spcPts val="7749"/>
              </a:lnSpc>
            </a:pPr>
            <a:r>
              <a:rPr lang="en-US" sz="4744">
                <a:solidFill>
                  <a:srgbClr val="492DA8"/>
                </a:solidFill>
                <a:latin typeface="Permanent Marker"/>
                <a:ea typeface="Permanent Marker"/>
                <a:cs typeface="Permanent Marker"/>
                <a:sym typeface="Permanent Marker"/>
              </a:rPr>
              <a:t>My Journey to Where I am Today Looks Something Like This...</a:t>
            </a:r>
          </a:p>
        </p:txBody>
      </p:sp>
      <p:sp>
        <p:nvSpPr>
          <p:cNvPr id="5" name="TextBox 5"/>
          <p:cNvSpPr txBox="1"/>
          <p:nvPr/>
        </p:nvSpPr>
        <p:spPr>
          <a:xfrm>
            <a:off x="6159989" y="5545749"/>
            <a:ext cx="1468934" cy="1021726"/>
          </a:xfrm>
          <a:prstGeom prst="rect">
            <a:avLst/>
          </a:prstGeom>
        </p:spPr>
        <p:txBody>
          <a:bodyPr lIns="0" tIns="0" rIns="0" bIns="0" rtlCol="0" anchor="t">
            <a:spAutoFit/>
          </a:bodyPr>
          <a:lstStyle/>
          <a:p>
            <a:pPr algn="ctr">
              <a:lnSpc>
                <a:spcPts val="4044"/>
              </a:lnSpc>
            </a:pPr>
            <a:r>
              <a:rPr lang="en-US" sz="3699">
                <a:solidFill>
                  <a:srgbClr val="492DA8"/>
                </a:solidFill>
                <a:latin typeface="DM Sans"/>
                <a:ea typeface="DM Sans"/>
                <a:cs typeface="DM Sans"/>
                <a:sym typeface="DM Sans"/>
              </a:rPr>
              <a:t>High </a:t>
            </a:r>
          </a:p>
          <a:p>
            <a:pPr algn="ctr">
              <a:lnSpc>
                <a:spcPts val="4045"/>
              </a:lnSpc>
              <a:spcBef>
                <a:spcPct val="0"/>
              </a:spcBef>
            </a:pPr>
            <a:r>
              <a:rPr lang="en-US" sz="3699">
                <a:solidFill>
                  <a:srgbClr val="492DA8"/>
                </a:solidFill>
                <a:latin typeface="DM Sans"/>
                <a:ea typeface="DM Sans"/>
                <a:cs typeface="DM Sans"/>
                <a:sym typeface="DM Sans"/>
              </a:rPr>
              <a:t>School</a:t>
            </a:r>
          </a:p>
        </p:txBody>
      </p:sp>
      <p:sp>
        <p:nvSpPr>
          <p:cNvPr id="6" name="TextBox 6"/>
          <p:cNvSpPr txBox="1"/>
          <p:nvPr/>
        </p:nvSpPr>
        <p:spPr>
          <a:xfrm>
            <a:off x="8715408" y="4102983"/>
            <a:ext cx="1619250" cy="516797"/>
          </a:xfrm>
          <a:prstGeom prst="rect">
            <a:avLst/>
          </a:prstGeom>
        </p:spPr>
        <p:txBody>
          <a:bodyPr lIns="0" tIns="0" rIns="0" bIns="0" rtlCol="0" anchor="t">
            <a:spAutoFit/>
          </a:bodyPr>
          <a:lstStyle/>
          <a:p>
            <a:pPr algn="ctr">
              <a:lnSpc>
                <a:spcPts val="4045"/>
              </a:lnSpc>
              <a:spcBef>
                <a:spcPct val="0"/>
              </a:spcBef>
            </a:pPr>
            <a:r>
              <a:rPr lang="en-US" sz="3699">
                <a:solidFill>
                  <a:srgbClr val="492DA8"/>
                </a:solidFill>
                <a:latin typeface="DM Sans"/>
                <a:ea typeface="DM Sans"/>
                <a:cs typeface="DM Sans"/>
                <a:sym typeface="DM Sans"/>
              </a:rPr>
              <a:t>College</a:t>
            </a:r>
          </a:p>
        </p:txBody>
      </p:sp>
      <p:sp>
        <p:nvSpPr>
          <p:cNvPr id="7" name="TextBox 7"/>
          <p:cNvSpPr txBox="1"/>
          <p:nvPr/>
        </p:nvSpPr>
        <p:spPr>
          <a:xfrm>
            <a:off x="7349708" y="9506847"/>
            <a:ext cx="8862989" cy="629910"/>
          </a:xfrm>
          <a:prstGeom prst="rect">
            <a:avLst/>
          </a:prstGeom>
        </p:spPr>
        <p:txBody>
          <a:bodyPr lIns="0" tIns="0" rIns="0" bIns="0" rtlCol="0" anchor="t">
            <a:spAutoFit/>
          </a:bodyPr>
          <a:lstStyle/>
          <a:p>
            <a:pPr algn="l">
              <a:lnSpc>
                <a:spcPts val="2404"/>
              </a:lnSpc>
            </a:pPr>
            <a:r>
              <a:rPr lang="en-US" sz="2200" b="1">
                <a:solidFill>
                  <a:srgbClr val="492DA8"/>
                </a:solidFill>
                <a:latin typeface="DM Sans Bold"/>
                <a:ea typeface="DM Sans Bold"/>
                <a:cs typeface="DM Sans Bold"/>
                <a:sym typeface="DM Sans Bold"/>
              </a:rPr>
              <a:t>What classes did you take?</a:t>
            </a:r>
          </a:p>
          <a:p>
            <a:pPr algn="l">
              <a:lnSpc>
                <a:spcPts val="2405"/>
              </a:lnSpc>
              <a:spcBef>
                <a:spcPct val="0"/>
              </a:spcBef>
            </a:pPr>
            <a:r>
              <a:rPr lang="en-US" sz="2200" b="1">
                <a:solidFill>
                  <a:srgbClr val="492DA8"/>
                </a:solidFill>
                <a:latin typeface="DM Sans Bold"/>
                <a:ea typeface="DM Sans Bold"/>
                <a:cs typeface="DM Sans Bold"/>
                <a:sym typeface="DM Sans Bold"/>
              </a:rPr>
              <a:t>What organizations did you join? What jobs did you have?</a:t>
            </a:r>
          </a:p>
        </p:txBody>
      </p:sp>
      <p:sp>
        <p:nvSpPr>
          <p:cNvPr id="8" name="TextBox 8"/>
          <p:cNvSpPr txBox="1"/>
          <p:nvPr/>
        </p:nvSpPr>
        <p:spPr>
          <a:xfrm>
            <a:off x="1028700" y="4667560"/>
            <a:ext cx="3193043" cy="1846659"/>
          </a:xfrm>
          <a:prstGeom prst="rect">
            <a:avLst/>
          </a:prstGeom>
        </p:spPr>
        <p:txBody>
          <a:bodyPr wrap="square" lIns="0" tIns="0" rIns="0" bIns="0" rtlCol="0" anchor="t">
            <a:spAutoFit/>
          </a:bodyPr>
          <a:lstStyle/>
          <a:p>
            <a:pPr algn="l">
              <a:lnSpc>
                <a:spcPts val="2405"/>
              </a:lnSpc>
            </a:pPr>
            <a:r>
              <a:rPr lang="en-US" sz="2100" i="1" dirty="0">
                <a:solidFill>
                  <a:srgbClr val="492DA8"/>
                </a:solidFill>
                <a:latin typeface="DM Sans"/>
                <a:ea typeface="DM Sans"/>
                <a:cs typeface="DM Sans"/>
                <a:sym typeface="DM Sans"/>
              </a:rPr>
              <a:t>There’s no one path to where you are today.</a:t>
            </a:r>
          </a:p>
          <a:p>
            <a:pPr algn="l">
              <a:lnSpc>
                <a:spcPts val="2405"/>
              </a:lnSpc>
            </a:pPr>
            <a:endParaRPr lang="en-US" sz="2100" i="1" dirty="0">
              <a:solidFill>
                <a:srgbClr val="492DA8"/>
              </a:solidFill>
              <a:latin typeface="DM Sans"/>
              <a:ea typeface="DM Sans"/>
              <a:cs typeface="DM Sans"/>
              <a:sym typeface="DM Sans"/>
            </a:endParaRPr>
          </a:p>
          <a:p>
            <a:pPr algn="l">
              <a:lnSpc>
                <a:spcPts val="2405"/>
              </a:lnSpc>
            </a:pPr>
            <a:r>
              <a:rPr lang="en-US" sz="2100" i="1" dirty="0">
                <a:solidFill>
                  <a:srgbClr val="492DA8"/>
                </a:solidFill>
                <a:latin typeface="DM Sans"/>
                <a:ea typeface="DM Sans"/>
                <a:cs typeface="DM Sans"/>
                <a:sym typeface="DM Sans"/>
              </a:rPr>
              <a:t>Share the journey that’s uniquely yours – twists, turns, detours, and all.</a:t>
            </a:r>
          </a:p>
        </p:txBody>
      </p:sp>
      <p:sp>
        <p:nvSpPr>
          <p:cNvPr id="9" name="TextBox 9"/>
          <p:cNvSpPr txBox="1"/>
          <p:nvPr/>
        </p:nvSpPr>
        <p:spPr>
          <a:xfrm>
            <a:off x="11066858" y="2030656"/>
            <a:ext cx="2177504" cy="1526551"/>
          </a:xfrm>
          <a:prstGeom prst="rect">
            <a:avLst/>
          </a:prstGeom>
        </p:spPr>
        <p:txBody>
          <a:bodyPr lIns="0" tIns="0" rIns="0" bIns="0" rtlCol="0" anchor="t">
            <a:spAutoFit/>
          </a:bodyPr>
          <a:lstStyle/>
          <a:p>
            <a:pPr algn="ctr">
              <a:lnSpc>
                <a:spcPts val="4044"/>
              </a:lnSpc>
            </a:pPr>
            <a:r>
              <a:rPr lang="en-US" sz="3699">
                <a:solidFill>
                  <a:srgbClr val="492DA8"/>
                </a:solidFill>
                <a:latin typeface="DM Sans"/>
                <a:ea typeface="DM Sans"/>
                <a:cs typeface="DM Sans"/>
                <a:sym typeface="DM Sans"/>
              </a:rPr>
              <a:t>Internship</a:t>
            </a:r>
          </a:p>
          <a:p>
            <a:pPr algn="ctr">
              <a:lnSpc>
                <a:spcPts val="4044"/>
              </a:lnSpc>
            </a:pPr>
            <a:r>
              <a:rPr lang="en-US" sz="3699">
                <a:solidFill>
                  <a:srgbClr val="492DA8"/>
                </a:solidFill>
                <a:latin typeface="DM Sans"/>
                <a:ea typeface="DM Sans"/>
                <a:cs typeface="DM Sans"/>
                <a:sym typeface="DM Sans"/>
              </a:rPr>
              <a:t>OR</a:t>
            </a:r>
          </a:p>
          <a:p>
            <a:pPr algn="ctr">
              <a:lnSpc>
                <a:spcPts val="4045"/>
              </a:lnSpc>
              <a:spcBef>
                <a:spcPct val="0"/>
              </a:spcBef>
            </a:pPr>
            <a:r>
              <a:rPr lang="en-US" sz="3699">
                <a:solidFill>
                  <a:srgbClr val="492DA8"/>
                </a:solidFill>
                <a:latin typeface="DM Sans"/>
                <a:ea typeface="DM Sans"/>
                <a:cs typeface="DM Sans"/>
                <a:sym typeface="DM Sans"/>
              </a:rPr>
              <a:t>First Job</a:t>
            </a:r>
          </a:p>
        </p:txBody>
      </p:sp>
      <p:sp>
        <p:nvSpPr>
          <p:cNvPr id="10" name="TextBox 10"/>
          <p:cNvSpPr txBox="1"/>
          <p:nvPr/>
        </p:nvSpPr>
        <p:spPr>
          <a:xfrm>
            <a:off x="13953048" y="1224840"/>
            <a:ext cx="1666280" cy="1021726"/>
          </a:xfrm>
          <a:prstGeom prst="rect">
            <a:avLst/>
          </a:prstGeom>
        </p:spPr>
        <p:txBody>
          <a:bodyPr lIns="0" tIns="0" rIns="0" bIns="0" rtlCol="0" anchor="t">
            <a:spAutoFit/>
          </a:bodyPr>
          <a:lstStyle/>
          <a:p>
            <a:pPr algn="ctr">
              <a:lnSpc>
                <a:spcPts val="4044"/>
              </a:lnSpc>
            </a:pPr>
            <a:r>
              <a:rPr lang="en-US" sz="3699">
                <a:solidFill>
                  <a:srgbClr val="492DA8"/>
                </a:solidFill>
                <a:latin typeface="DM Sans"/>
                <a:ea typeface="DM Sans"/>
                <a:cs typeface="DM Sans"/>
                <a:sym typeface="DM Sans"/>
              </a:rPr>
              <a:t>Current</a:t>
            </a:r>
          </a:p>
          <a:p>
            <a:pPr algn="ctr">
              <a:lnSpc>
                <a:spcPts val="4045"/>
              </a:lnSpc>
              <a:spcBef>
                <a:spcPct val="0"/>
              </a:spcBef>
            </a:pPr>
            <a:r>
              <a:rPr lang="en-US" sz="3699">
                <a:solidFill>
                  <a:srgbClr val="492DA8"/>
                </a:solidFill>
                <a:latin typeface="DM Sans"/>
                <a:ea typeface="DM Sans"/>
                <a:cs typeface="DM Sans"/>
                <a:sym typeface="DM Sans"/>
              </a:rPr>
              <a:t>Role</a:t>
            </a:r>
          </a:p>
        </p:txBody>
      </p:sp>
      <p:sp>
        <p:nvSpPr>
          <p:cNvPr id="11" name="TextBox 11"/>
          <p:cNvSpPr txBox="1"/>
          <p:nvPr/>
        </p:nvSpPr>
        <p:spPr>
          <a:xfrm>
            <a:off x="9703316" y="8018790"/>
            <a:ext cx="7555984" cy="1239510"/>
          </a:xfrm>
          <a:prstGeom prst="rect">
            <a:avLst/>
          </a:prstGeom>
        </p:spPr>
        <p:txBody>
          <a:bodyPr lIns="0" tIns="0" rIns="0" bIns="0" rtlCol="0" anchor="t">
            <a:spAutoFit/>
          </a:bodyPr>
          <a:lstStyle/>
          <a:p>
            <a:pPr algn="l">
              <a:lnSpc>
                <a:spcPts val="2404"/>
              </a:lnSpc>
            </a:pPr>
            <a:r>
              <a:rPr lang="en-US" sz="2200" b="1">
                <a:solidFill>
                  <a:srgbClr val="492DA8"/>
                </a:solidFill>
                <a:latin typeface="DM Sans Bold"/>
                <a:ea typeface="DM Sans Bold"/>
                <a:cs typeface="DM Sans Bold"/>
                <a:sym typeface="DM Sans Bold"/>
              </a:rPr>
              <a:t>Where did you go to school? What was your major? </a:t>
            </a:r>
          </a:p>
          <a:p>
            <a:pPr algn="l">
              <a:lnSpc>
                <a:spcPts val="2404"/>
              </a:lnSpc>
            </a:pPr>
            <a:r>
              <a:rPr lang="en-US" sz="2200" b="1">
                <a:solidFill>
                  <a:srgbClr val="492DA8"/>
                </a:solidFill>
                <a:latin typeface="DM Sans Bold"/>
                <a:ea typeface="DM Sans Bold"/>
                <a:cs typeface="DM Sans Bold"/>
                <a:sym typeface="DM Sans Bold"/>
              </a:rPr>
              <a:t>Did you always know you wanted to go into accounting? What organizations did you join? </a:t>
            </a:r>
          </a:p>
          <a:p>
            <a:pPr algn="l">
              <a:lnSpc>
                <a:spcPts val="2405"/>
              </a:lnSpc>
              <a:spcBef>
                <a:spcPct val="0"/>
              </a:spcBef>
            </a:pPr>
            <a:r>
              <a:rPr lang="en-US" sz="2200" b="1">
                <a:solidFill>
                  <a:srgbClr val="492DA8"/>
                </a:solidFill>
                <a:latin typeface="DM Sans Bold"/>
                <a:ea typeface="DM Sans Bold"/>
                <a:cs typeface="DM Sans Bold"/>
                <a:sym typeface="DM Sans Bold"/>
              </a:rPr>
              <a:t>What advice to you have?</a:t>
            </a:r>
          </a:p>
        </p:txBody>
      </p:sp>
      <p:sp>
        <p:nvSpPr>
          <p:cNvPr id="12" name="TextBox 12"/>
          <p:cNvSpPr txBox="1"/>
          <p:nvPr/>
        </p:nvSpPr>
        <p:spPr>
          <a:xfrm>
            <a:off x="11430604" y="6723101"/>
            <a:ext cx="6300275" cy="934710"/>
          </a:xfrm>
          <a:prstGeom prst="rect">
            <a:avLst/>
          </a:prstGeom>
        </p:spPr>
        <p:txBody>
          <a:bodyPr lIns="0" tIns="0" rIns="0" bIns="0" rtlCol="0" anchor="t">
            <a:spAutoFit/>
          </a:bodyPr>
          <a:lstStyle/>
          <a:p>
            <a:pPr algn="l">
              <a:lnSpc>
                <a:spcPts val="2404"/>
              </a:lnSpc>
            </a:pPr>
            <a:r>
              <a:rPr lang="en-US" sz="2200" b="1">
                <a:solidFill>
                  <a:srgbClr val="492DA8"/>
                </a:solidFill>
                <a:latin typeface="DM Sans Bold"/>
                <a:ea typeface="DM Sans Bold"/>
                <a:cs typeface="DM Sans Bold"/>
                <a:sym typeface="DM Sans Bold"/>
              </a:rPr>
              <a:t>Did you have an internship? </a:t>
            </a:r>
          </a:p>
          <a:p>
            <a:pPr algn="l">
              <a:lnSpc>
                <a:spcPts val="2405"/>
              </a:lnSpc>
              <a:spcBef>
                <a:spcPct val="0"/>
              </a:spcBef>
            </a:pPr>
            <a:r>
              <a:rPr lang="en-US" sz="2200" b="1">
                <a:solidFill>
                  <a:srgbClr val="492DA8"/>
                </a:solidFill>
                <a:latin typeface="DM Sans Bold"/>
                <a:ea typeface="DM Sans Bold"/>
                <a:cs typeface="DM Sans Bold"/>
                <a:sym typeface="DM Sans Bold"/>
              </a:rPr>
              <a:t>What was your first job and how did you get it? How quickly did you advance?</a:t>
            </a:r>
          </a:p>
        </p:txBody>
      </p:sp>
      <p:sp>
        <p:nvSpPr>
          <p:cNvPr id="13" name="TextBox 13"/>
          <p:cNvSpPr txBox="1"/>
          <p:nvPr/>
        </p:nvSpPr>
        <p:spPr>
          <a:xfrm>
            <a:off x="13953048" y="5561782"/>
            <a:ext cx="4014937" cy="629848"/>
          </a:xfrm>
          <a:prstGeom prst="rect">
            <a:avLst/>
          </a:prstGeom>
        </p:spPr>
        <p:txBody>
          <a:bodyPr lIns="0" tIns="0" rIns="0" bIns="0" rtlCol="0" anchor="t">
            <a:spAutoFit/>
          </a:bodyPr>
          <a:lstStyle/>
          <a:p>
            <a:pPr algn="l">
              <a:lnSpc>
                <a:spcPts val="2405"/>
              </a:lnSpc>
              <a:spcBef>
                <a:spcPct val="0"/>
              </a:spcBef>
            </a:pPr>
            <a:r>
              <a:rPr lang="en-US" sz="2200" b="1">
                <a:solidFill>
                  <a:srgbClr val="492DA8"/>
                </a:solidFill>
                <a:latin typeface="DM Sans Bold"/>
                <a:ea typeface="DM Sans Bold"/>
                <a:cs typeface="DM Sans Bold"/>
                <a:sym typeface="DM Sans Bold"/>
              </a:rPr>
              <a:t>How long did it take you to get to where you are today?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sp>
        <p:nvSpPr>
          <p:cNvPr id="2" name="Freeform 2"/>
          <p:cNvSpPr/>
          <p:nvPr/>
        </p:nvSpPr>
        <p:spPr>
          <a:xfrm>
            <a:off x="9866986" y="-1072038"/>
            <a:ext cx="4468975" cy="3753939"/>
          </a:xfrm>
          <a:custGeom>
            <a:avLst/>
            <a:gdLst/>
            <a:ahLst/>
            <a:cxnLst/>
            <a:rect l="l" t="t" r="r" b="b"/>
            <a:pathLst>
              <a:path w="4468975" h="3753939">
                <a:moveTo>
                  <a:pt x="0" y="0"/>
                </a:moveTo>
                <a:lnTo>
                  <a:pt x="4468975" y="0"/>
                </a:lnTo>
                <a:lnTo>
                  <a:pt x="4468975" y="3753939"/>
                </a:lnTo>
                <a:lnTo>
                  <a:pt x="0" y="3753939"/>
                </a:lnTo>
                <a:lnTo>
                  <a:pt x="0" y="0"/>
                </a:lnTo>
                <a:close/>
              </a:path>
            </a:pathLst>
          </a:custGeom>
          <a:blipFill>
            <a:blip>
              <a:extLst>
                <a:ext uri="{96DAC541-7B7A-43D3-8B79-37D633B846F1}">
                  <asvg:svgBlip xmlns:asvg="http://schemas.microsoft.com/office/drawing/2016/SVG/main" r:embed="rId3"/>
                </a:ext>
              </a:extLst>
            </a:blip>
            <a:stretch>
              <a:fillRect t="-25" b="-25"/>
            </a:stretch>
          </a:blipFill>
        </p:spPr>
        <p:txBody>
          <a:bodyPr/>
          <a:lstStyle/>
          <a:p>
            <a:endParaRPr lang="en-US"/>
          </a:p>
        </p:txBody>
      </p:sp>
      <p:sp>
        <p:nvSpPr>
          <p:cNvPr id="3" name="TextBox 3"/>
          <p:cNvSpPr txBox="1"/>
          <p:nvPr/>
        </p:nvSpPr>
        <p:spPr>
          <a:xfrm>
            <a:off x="1028700" y="1295400"/>
            <a:ext cx="10759348" cy="2247900"/>
          </a:xfrm>
          <a:prstGeom prst="rect">
            <a:avLst/>
          </a:prstGeom>
        </p:spPr>
        <p:txBody>
          <a:bodyPr lIns="0" tIns="0" rIns="0" bIns="0" rtlCol="0" anchor="t">
            <a:spAutoFit/>
          </a:bodyPr>
          <a:lstStyle/>
          <a:p>
            <a:pPr algn="l">
              <a:lnSpc>
                <a:spcPts val="9000"/>
              </a:lnSpc>
            </a:pPr>
            <a:r>
              <a:rPr lang="en-US" sz="9000">
                <a:solidFill>
                  <a:srgbClr val="FFFFFF"/>
                </a:solidFill>
                <a:latin typeface="Permanent Marker"/>
                <a:ea typeface="Permanent Marker"/>
                <a:cs typeface="Permanent Marker"/>
                <a:sym typeface="Permanent Marker"/>
              </a:rPr>
              <a:t>what do  accountants do?</a:t>
            </a:r>
          </a:p>
        </p:txBody>
      </p:sp>
      <p:graphicFrame>
        <p:nvGraphicFramePr>
          <p:cNvPr id="4" name="Table 4"/>
          <p:cNvGraphicFramePr>
            <a:graphicFrameLocks noGrp="1"/>
          </p:cNvGraphicFramePr>
          <p:nvPr/>
        </p:nvGraphicFramePr>
        <p:xfrm>
          <a:off x="1028700" y="4130668"/>
          <a:ext cx="16230600" cy="5626100"/>
        </p:xfrm>
        <a:graphic>
          <a:graphicData uri="http://schemas.openxmlformats.org/drawingml/2006/table">
            <a:tbl>
              <a:tblPr/>
              <a:tblGrid>
                <a:gridCol w="8115300">
                  <a:extLst>
                    <a:ext uri="{9D8B030D-6E8A-4147-A177-3AD203B41FA5}">
                      <a16:colId xmlns:a16="http://schemas.microsoft.com/office/drawing/2014/main" val="20000"/>
                    </a:ext>
                  </a:extLst>
                </a:gridCol>
                <a:gridCol w="8115300">
                  <a:extLst>
                    <a:ext uri="{9D8B030D-6E8A-4147-A177-3AD203B41FA5}">
                      <a16:colId xmlns:a16="http://schemas.microsoft.com/office/drawing/2014/main" val="20001"/>
                    </a:ext>
                  </a:extLst>
                </a:gridCol>
              </a:tblGrid>
              <a:tr h="1374099">
                <a:tc>
                  <a:txBody>
                    <a:bodyPr/>
                    <a:lstStyle/>
                    <a:p>
                      <a:pPr algn="ctr">
                        <a:lnSpc>
                          <a:spcPts val="3919"/>
                        </a:lnSpc>
                        <a:defRPr/>
                      </a:pPr>
                      <a:r>
                        <a:rPr lang="en-US" sz="2799" b="1">
                          <a:solidFill>
                            <a:srgbClr val="FFFFFF"/>
                          </a:solidFill>
                          <a:latin typeface="DM Sans Bold"/>
                          <a:ea typeface="DM Sans Bold"/>
                          <a:cs typeface="DM Sans Bold"/>
                          <a:sym typeface="DM Sans Bold"/>
                        </a:rPr>
                        <a:t>Money Organizers</a:t>
                      </a: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B04A3"/>
                    </a:solidFill>
                  </a:tcPr>
                </a:tc>
                <a:tc>
                  <a:txBody>
                    <a:bodyPr/>
                    <a:lstStyle/>
                    <a:p>
                      <a:pPr algn="ctr">
                        <a:lnSpc>
                          <a:spcPts val="3919"/>
                        </a:lnSpc>
                        <a:defRPr/>
                      </a:pPr>
                      <a:r>
                        <a:rPr lang="en-US" sz="2799" b="1">
                          <a:solidFill>
                            <a:srgbClr val="FFFFFF"/>
                          </a:solidFill>
                          <a:latin typeface="DM Sans Bold"/>
                          <a:ea typeface="DM Sans Bold"/>
                          <a:cs typeface="DM Sans Bold"/>
                          <a:sym typeface="DM Sans Bold"/>
                        </a:rPr>
                        <a:t>Problem Solvers</a:t>
                      </a:r>
                      <a:endParaRPr lang="en-US" sz="1100"/>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EB04A3"/>
                    </a:solidFill>
                  </a:tcPr>
                </a:tc>
                <a:extLst>
                  <a:ext uri="{0D108BD9-81ED-4DB2-BD59-A6C34878D82A}">
                    <a16:rowId xmlns:a16="http://schemas.microsoft.com/office/drawing/2014/main" val="10000"/>
                  </a:ext>
                </a:extLst>
              </a:tr>
              <a:tr h="4252001">
                <a:tc>
                  <a:txBody>
                    <a:bodyPr/>
                    <a:lstStyle/>
                    <a:p>
                      <a:pPr marL="617098" lvl="2" indent="-205699" algn="l">
                        <a:lnSpc>
                          <a:spcPts val="3779"/>
                        </a:lnSpc>
                        <a:buFont typeface="Arial"/>
                        <a:buChar char="⚬"/>
                        <a:defRPr/>
                      </a:pPr>
                      <a:r>
                        <a:rPr lang="en-US" sz="2699">
                          <a:solidFill>
                            <a:srgbClr val="FFFFFF"/>
                          </a:solidFill>
                          <a:latin typeface="DM Sans"/>
                          <a:ea typeface="DM Sans"/>
                          <a:cs typeface="DM Sans"/>
                          <a:sym typeface="DM Sans"/>
                        </a:rPr>
                        <a:t>Know how much money a person or business makes or spends on supplies</a:t>
                      </a:r>
                      <a:endParaRPr lang="en-US" sz="1100"/>
                    </a:p>
                    <a:p>
                      <a:pPr marL="617098" lvl="2" indent="-205699" algn="l">
                        <a:lnSpc>
                          <a:spcPts val="3779"/>
                        </a:lnSpc>
                        <a:buFont typeface="Arial"/>
                        <a:buChar char="⚬"/>
                      </a:pPr>
                      <a:r>
                        <a:rPr lang="en-US" sz="2699">
                          <a:solidFill>
                            <a:srgbClr val="FFFFFF"/>
                          </a:solidFill>
                          <a:latin typeface="DM Sans"/>
                          <a:ea typeface="DM Sans"/>
                          <a:cs typeface="DM Sans"/>
                          <a:sym typeface="DM Sans"/>
                        </a:rPr>
                        <a:t>Keep organized records of money spent and earned</a:t>
                      </a:r>
                    </a:p>
                    <a:p>
                      <a:pPr marL="617098" lvl="2" indent="-205699" algn="l">
                        <a:lnSpc>
                          <a:spcPts val="3779"/>
                        </a:lnSpc>
                        <a:buFont typeface="Arial"/>
                        <a:buChar char="⚬"/>
                      </a:pPr>
                      <a:r>
                        <a:rPr lang="en-US" sz="2699">
                          <a:solidFill>
                            <a:srgbClr val="FFFFFF"/>
                          </a:solidFill>
                          <a:latin typeface="DM Sans"/>
                          <a:ea typeface="DM Sans"/>
                          <a:cs typeface="DM Sans"/>
                          <a:sym typeface="DM Sans"/>
                        </a:rPr>
                        <a:t>Ensure records are accurate and easy to understand</a:t>
                      </a:r>
                    </a:p>
                    <a:p>
                      <a:pPr marL="617098" lvl="2" indent="-205699" algn="l">
                        <a:lnSpc>
                          <a:spcPts val="3779"/>
                        </a:lnSpc>
                        <a:buFont typeface="Arial"/>
                        <a:buChar char="⚬"/>
                      </a:pPr>
                      <a:r>
                        <a:rPr lang="en-US" sz="2699">
                          <a:solidFill>
                            <a:srgbClr val="FFFFFF"/>
                          </a:solidFill>
                          <a:latin typeface="DM Sans"/>
                          <a:ea typeface="DM Sans"/>
                          <a:cs typeface="DM Sans"/>
                          <a:sym typeface="DM Sans"/>
                        </a:rPr>
                        <a:t>Determine whether a business is making or losing money</a:t>
                      </a: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marL="617098" lvl="2" indent="-205699" algn="l">
                        <a:lnSpc>
                          <a:spcPts val="3779"/>
                        </a:lnSpc>
                        <a:buFont typeface="Arial"/>
                        <a:buChar char="⚬"/>
                        <a:defRPr/>
                      </a:pPr>
                      <a:r>
                        <a:rPr lang="en-US" sz="2699">
                          <a:solidFill>
                            <a:srgbClr val="FFFFFF"/>
                          </a:solidFill>
                          <a:latin typeface="DM Sans"/>
                          <a:ea typeface="DM Sans"/>
                          <a:cs typeface="DM Sans"/>
                          <a:sym typeface="DM Sans"/>
                        </a:rPr>
                        <a:t>Find and solve money problems</a:t>
                      </a:r>
                      <a:endParaRPr lang="en-US" sz="1100"/>
                    </a:p>
                    <a:p>
                      <a:pPr marL="617098" lvl="2" indent="-205699" algn="l">
                        <a:lnSpc>
                          <a:spcPts val="3779"/>
                        </a:lnSpc>
                        <a:buFont typeface="Arial"/>
                        <a:buChar char="⚬"/>
                      </a:pPr>
                      <a:r>
                        <a:rPr lang="en-US" sz="2699">
                          <a:solidFill>
                            <a:srgbClr val="FFFFFF"/>
                          </a:solidFill>
                          <a:latin typeface="DM Sans"/>
                          <a:ea typeface="DM Sans"/>
                          <a:cs typeface="DM Sans"/>
                          <a:sym typeface="DM Sans"/>
                        </a:rPr>
                        <a:t>Analyze where money is going and identify opportunities for better processes</a:t>
                      </a:r>
                    </a:p>
                    <a:p>
                      <a:pPr marL="617098" lvl="2" indent="-205699" algn="l">
                        <a:lnSpc>
                          <a:spcPts val="3779"/>
                        </a:lnSpc>
                        <a:buFont typeface="Arial"/>
                        <a:buChar char="⚬"/>
                      </a:pPr>
                      <a:r>
                        <a:rPr lang="en-US" sz="2699">
                          <a:solidFill>
                            <a:srgbClr val="FFFFFF"/>
                          </a:solidFill>
                          <a:latin typeface="DM Sans"/>
                          <a:ea typeface="DM Sans"/>
                          <a:cs typeface="DM Sans"/>
                          <a:sym typeface="DM Sans"/>
                        </a:rPr>
                        <a:t>Detect suspicious transactions if money is missing</a:t>
                      </a:r>
                    </a:p>
                    <a:p>
                      <a:pPr marL="617098" lvl="2" indent="-205699" algn="l">
                        <a:lnSpc>
                          <a:spcPts val="3779"/>
                        </a:lnSpc>
                        <a:buFont typeface="Arial"/>
                        <a:buChar char="⚬"/>
                      </a:pPr>
                      <a:r>
                        <a:rPr lang="en-US" sz="2699">
                          <a:solidFill>
                            <a:srgbClr val="FFFFFF"/>
                          </a:solidFill>
                          <a:latin typeface="DM Sans"/>
                          <a:ea typeface="DM Sans"/>
                          <a:cs typeface="DM Sans"/>
                          <a:sym typeface="DM Sans"/>
                        </a:rPr>
                        <a:t>Help individuals and businesses make big financial decisions (like saving for college or buying a new store)</a:t>
                      </a:r>
                    </a:p>
                  </a:txBody>
                  <a:tcPr marL="190500" marR="190500" marT="190500" marB="190500" anchor="ctr">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grpSp>
        <p:nvGrpSpPr>
          <p:cNvPr id="5" name="Group 5"/>
          <p:cNvGrpSpPr/>
          <p:nvPr/>
        </p:nvGrpSpPr>
        <p:grpSpPr>
          <a:xfrm>
            <a:off x="13029669" y="1028700"/>
            <a:ext cx="4229631" cy="813768"/>
            <a:chOff x="0" y="0"/>
            <a:chExt cx="5639508" cy="1085024"/>
          </a:xfrm>
        </p:grpSpPr>
        <p:sp>
          <p:nvSpPr>
            <p:cNvPr id="6" name="Freeform 6"/>
            <p:cNvSpPr/>
            <p:nvPr/>
          </p:nvSpPr>
          <p:spPr>
            <a:xfrm>
              <a:off x="0" y="0"/>
              <a:ext cx="5639562" cy="1084961"/>
            </a:xfrm>
            <a:custGeom>
              <a:avLst/>
              <a:gdLst/>
              <a:ahLst/>
              <a:cxnLst/>
              <a:rect l="l" t="t" r="r" b="b"/>
              <a:pathLst>
                <a:path w="5639562" h="1084961">
                  <a:moveTo>
                    <a:pt x="0" y="0"/>
                  </a:moveTo>
                  <a:lnTo>
                    <a:pt x="5639562" y="0"/>
                  </a:lnTo>
                  <a:lnTo>
                    <a:pt x="5639562" y="1084961"/>
                  </a:lnTo>
                  <a:lnTo>
                    <a:pt x="0" y="1084961"/>
                  </a:lnTo>
                  <a:close/>
                </a:path>
              </a:pathLst>
            </a:custGeom>
            <a:solidFill>
              <a:srgbClr val="D2FFE5"/>
            </a:solidFill>
          </p:spPr>
          <p:txBody>
            <a:bodyPr/>
            <a:lstStyle/>
            <a:p>
              <a:endParaRPr lang="en-US"/>
            </a:p>
          </p:txBody>
        </p:sp>
      </p:grpSp>
      <p:sp>
        <p:nvSpPr>
          <p:cNvPr id="7" name="TextBox 7"/>
          <p:cNvSpPr txBox="1"/>
          <p:nvPr/>
        </p:nvSpPr>
        <p:spPr>
          <a:xfrm>
            <a:off x="13351808" y="1164915"/>
            <a:ext cx="3585353" cy="457994"/>
          </a:xfrm>
          <a:prstGeom prst="rect">
            <a:avLst/>
          </a:prstGeom>
        </p:spPr>
        <p:txBody>
          <a:bodyPr lIns="0" tIns="0" rIns="0" bIns="0" rtlCol="0" anchor="t">
            <a:spAutoFit/>
          </a:bodyPr>
          <a:lstStyle/>
          <a:p>
            <a:pPr algn="l">
              <a:lnSpc>
                <a:spcPts val="3499"/>
              </a:lnSpc>
            </a:pPr>
            <a:r>
              <a:rPr lang="en-US" sz="2499" b="1">
                <a:solidFill>
                  <a:srgbClr val="492DA8"/>
                </a:solidFill>
                <a:latin typeface="DM Sans Bold"/>
                <a:ea typeface="DM Sans Bold"/>
                <a:cs typeface="DM Sans Bold"/>
                <a:sym typeface="DM Sans Bold"/>
              </a:rPr>
              <a:t>Work in any industry</a:t>
            </a:r>
          </a:p>
        </p:txBody>
      </p:sp>
      <p:grpSp>
        <p:nvGrpSpPr>
          <p:cNvPr id="8" name="Group 8"/>
          <p:cNvGrpSpPr/>
          <p:nvPr/>
        </p:nvGrpSpPr>
        <p:grpSpPr>
          <a:xfrm>
            <a:off x="13029669" y="2107440"/>
            <a:ext cx="4229631" cy="813768"/>
            <a:chOff x="0" y="0"/>
            <a:chExt cx="5639508" cy="1085024"/>
          </a:xfrm>
        </p:grpSpPr>
        <p:sp>
          <p:nvSpPr>
            <p:cNvPr id="9" name="Freeform 9"/>
            <p:cNvSpPr/>
            <p:nvPr/>
          </p:nvSpPr>
          <p:spPr>
            <a:xfrm>
              <a:off x="0" y="0"/>
              <a:ext cx="5639562" cy="1084961"/>
            </a:xfrm>
            <a:custGeom>
              <a:avLst/>
              <a:gdLst/>
              <a:ahLst/>
              <a:cxnLst/>
              <a:rect l="l" t="t" r="r" b="b"/>
              <a:pathLst>
                <a:path w="5639562" h="1084961">
                  <a:moveTo>
                    <a:pt x="0" y="0"/>
                  </a:moveTo>
                  <a:lnTo>
                    <a:pt x="5639562" y="0"/>
                  </a:lnTo>
                  <a:lnTo>
                    <a:pt x="5639562" y="1084961"/>
                  </a:lnTo>
                  <a:lnTo>
                    <a:pt x="0" y="1084961"/>
                  </a:lnTo>
                  <a:close/>
                </a:path>
              </a:pathLst>
            </a:custGeom>
            <a:solidFill>
              <a:srgbClr val="D2FFE5"/>
            </a:solidFill>
          </p:spPr>
          <p:txBody>
            <a:bodyPr/>
            <a:lstStyle/>
            <a:p>
              <a:endParaRPr lang="en-US"/>
            </a:p>
          </p:txBody>
        </p:sp>
      </p:grpSp>
      <p:sp>
        <p:nvSpPr>
          <p:cNvPr id="10" name="TextBox 10"/>
          <p:cNvSpPr txBox="1"/>
          <p:nvPr/>
        </p:nvSpPr>
        <p:spPr>
          <a:xfrm>
            <a:off x="13351808" y="2231749"/>
            <a:ext cx="3907492" cy="469900"/>
          </a:xfrm>
          <a:prstGeom prst="rect">
            <a:avLst/>
          </a:prstGeom>
        </p:spPr>
        <p:txBody>
          <a:bodyPr lIns="0" tIns="0" rIns="0" bIns="0" rtlCol="0" anchor="t">
            <a:spAutoFit/>
          </a:bodyPr>
          <a:lstStyle/>
          <a:p>
            <a:pPr algn="l">
              <a:lnSpc>
                <a:spcPts val="3499"/>
              </a:lnSpc>
            </a:pPr>
            <a:r>
              <a:rPr lang="en-US" sz="2499" b="1">
                <a:solidFill>
                  <a:srgbClr val="492DA8"/>
                </a:solidFill>
                <a:latin typeface="DM Sans Bold"/>
                <a:ea typeface="DM Sans Bold"/>
                <a:cs typeface="DM Sans Bold"/>
                <a:sym typeface="DM Sans Bold"/>
              </a:rPr>
              <a:t>Own your own business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51D5"/>
        </a:solidFill>
        <a:effectLst/>
      </p:bgPr>
    </p:bg>
    <p:spTree>
      <p:nvGrpSpPr>
        <p:cNvPr id="1" name=""/>
        <p:cNvGrpSpPr/>
        <p:nvPr/>
      </p:nvGrpSpPr>
      <p:grpSpPr>
        <a:xfrm>
          <a:off x="0" y="0"/>
          <a:ext cx="0" cy="0"/>
          <a:chOff x="0" y="0"/>
          <a:chExt cx="0" cy="0"/>
        </a:xfrm>
      </p:grpSpPr>
      <p:grpSp>
        <p:nvGrpSpPr>
          <p:cNvPr id="2" name="Group 2"/>
          <p:cNvGrpSpPr/>
          <p:nvPr/>
        </p:nvGrpSpPr>
        <p:grpSpPr>
          <a:xfrm>
            <a:off x="9420227" y="552448"/>
            <a:ext cx="8315325" cy="9182098"/>
            <a:chOff x="0" y="0"/>
            <a:chExt cx="11087100" cy="12242800"/>
          </a:xfrm>
        </p:grpSpPr>
        <p:sp>
          <p:nvSpPr>
            <p:cNvPr id="3" name="Freeform 3"/>
            <p:cNvSpPr/>
            <p:nvPr/>
          </p:nvSpPr>
          <p:spPr>
            <a:xfrm>
              <a:off x="0" y="0"/>
              <a:ext cx="11087100" cy="12242800"/>
            </a:xfrm>
            <a:custGeom>
              <a:avLst/>
              <a:gdLst/>
              <a:ahLst/>
              <a:cxnLst/>
              <a:rect l="l" t="t" r="r" b="b"/>
              <a:pathLst>
                <a:path w="11087100" h="12242800">
                  <a:moveTo>
                    <a:pt x="457200" y="0"/>
                  </a:moveTo>
                  <a:cubicBezTo>
                    <a:pt x="204724" y="0"/>
                    <a:pt x="0" y="204724"/>
                    <a:pt x="0" y="457200"/>
                  </a:cubicBezTo>
                  <a:lnTo>
                    <a:pt x="0" y="11785600"/>
                  </a:lnTo>
                  <a:cubicBezTo>
                    <a:pt x="0" y="12038076"/>
                    <a:pt x="204724" y="12242800"/>
                    <a:pt x="457200" y="12242800"/>
                  </a:cubicBezTo>
                  <a:lnTo>
                    <a:pt x="10629900" y="12242800"/>
                  </a:lnTo>
                  <a:cubicBezTo>
                    <a:pt x="10882376" y="12242800"/>
                    <a:pt x="11087100" y="12038076"/>
                    <a:pt x="11087100" y="11785600"/>
                  </a:cubicBezTo>
                  <a:lnTo>
                    <a:pt x="11087100" y="457200"/>
                  </a:lnTo>
                  <a:cubicBezTo>
                    <a:pt x="11087100" y="204724"/>
                    <a:pt x="10882376" y="0"/>
                    <a:pt x="10629900" y="0"/>
                  </a:cubicBezTo>
                  <a:close/>
                </a:path>
              </a:pathLst>
            </a:custGeom>
            <a:solidFill>
              <a:srgbClr val="FFFFFF"/>
            </a:solidFill>
          </p:spPr>
          <p:txBody>
            <a:bodyPr/>
            <a:lstStyle/>
            <a:p>
              <a:endParaRPr lang="en-US"/>
            </a:p>
          </p:txBody>
        </p:sp>
      </p:grpSp>
      <p:grpSp>
        <p:nvGrpSpPr>
          <p:cNvPr id="4" name="Group 4"/>
          <p:cNvGrpSpPr/>
          <p:nvPr/>
        </p:nvGrpSpPr>
        <p:grpSpPr>
          <a:xfrm>
            <a:off x="9420227" y="552448"/>
            <a:ext cx="8315325" cy="9182098"/>
            <a:chOff x="0" y="0"/>
            <a:chExt cx="14782800" cy="16323729"/>
          </a:xfrm>
        </p:grpSpPr>
        <p:sp>
          <p:nvSpPr>
            <p:cNvPr id="5" name="Freeform 5"/>
            <p:cNvSpPr/>
            <p:nvPr/>
          </p:nvSpPr>
          <p:spPr>
            <a:xfrm>
              <a:off x="0" y="0"/>
              <a:ext cx="14782800" cy="16323690"/>
            </a:xfrm>
            <a:custGeom>
              <a:avLst/>
              <a:gdLst/>
              <a:ahLst/>
              <a:cxnLst/>
              <a:rect l="l" t="t" r="r" b="b"/>
              <a:pathLst>
                <a:path w="14782800" h="16323690">
                  <a:moveTo>
                    <a:pt x="609600" y="0"/>
                  </a:moveTo>
                  <a:cubicBezTo>
                    <a:pt x="272923" y="0"/>
                    <a:pt x="0" y="272923"/>
                    <a:pt x="0" y="609600"/>
                  </a:cubicBezTo>
                  <a:lnTo>
                    <a:pt x="0" y="15714090"/>
                  </a:lnTo>
                  <a:cubicBezTo>
                    <a:pt x="0" y="16050768"/>
                    <a:pt x="272923" y="16323690"/>
                    <a:pt x="609600" y="16323690"/>
                  </a:cubicBezTo>
                  <a:lnTo>
                    <a:pt x="14173200" y="16323690"/>
                  </a:lnTo>
                  <a:cubicBezTo>
                    <a:pt x="14509877" y="16323690"/>
                    <a:pt x="14782800" y="16050768"/>
                    <a:pt x="14782800" y="15714090"/>
                  </a:cubicBezTo>
                  <a:lnTo>
                    <a:pt x="14782800" y="609600"/>
                  </a:lnTo>
                  <a:cubicBezTo>
                    <a:pt x="14782800" y="272923"/>
                    <a:pt x="14509877" y="0"/>
                    <a:pt x="14173200" y="0"/>
                  </a:cubicBez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grpSp>
      <p:sp>
        <p:nvSpPr>
          <p:cNvPr id="6" name="TextBox 6"/>
          <p:cNvSpPr txBox="1"/>
          <p:nvPr/>
        </p:nvSpPr>
        <p:spPr>
          <a:xfrm>
            <a:off x="2831818" y="502920"/>
            <a:ext cx="5321582" cy="2057400"/>
          </a:xfrm>
          <a:prstGeom prst="rect">
            <a:avLst/>
          </a:prstGeom>
        </p:spPr>
        <p:txBody>
          <a:bodyPr wrap="square" lIns="0" tIns="0" rIns="0" bIns="0" rtlCol="0" anchor="t">
            <a:spAutoFit/>
          </a:bodyPr>
          <a:lstStyle/>
          <a:p>
            <a:pPr algn="l">
              <a:lnSpc>
                <a:spcPts val="16800"/>
              </a:lnSpc>
            </a:pPr>
            <a:r>
              <a:rPr lang="en-US" sz="12000" b="1" spc="-756" dirty="0">
                <a:solidFill>
                  <a:srgbClr val="001F46"/>
                </a:solidFill>
                <a:latin typeface="Open Sans Condensed Bold"/>
                <a:ea typeface="Open Sans Condensed Bold"/>
                <a:cs typeface="Open Sans Condensed Bold"/>
                <a:sym typeface="Open Sans Condensed Bold"/>
              </a:rPr>
              <a:t>FASHION</a:t>
            </a:r>
          </a:p>
        </p:txBody>
      </p:sp>
      <p:sp>
        <p:nvSpPr>
          <p:cNvPr id="7" name="TextBox 7"/>
          <p:cNvSpPr txBox="1"/>
          <p:nvPr/>
        </p:nvSpPr>
        <p:spPr>
          <a:xfrm>
            <a:off x="3676418" y="1754450"/>
            <a:ext cx="3714982" cy="2057400"/>
          </a:xfrm>
          <a:prstGeom prst="rect">
            <a:avLst/>
          </a:prstGeom>
        </p:spPr>
        <p:txBody>
          <a:bodyPr wrap="square" lIns="0" tIns="0" rIns="0" bIns="0" rtlCol="0" anchor="t">
            <a:spAutoFit/>
          </a:bodyPr>
          <a:lstStyle/>
          <a:p>
            <a:pPr algn="l">
              <a:lnSpc>
                <a:spcPts val="16800"/>
              </a:lnSpc>
            </a:pPr>
            <a:r>
              <a:rPr lang="en-US" sz="12000" b="1" spc="-756" dirty="0">
                <a:solidFill>
                  <a:srgbClr val="001F46"/>
                </a:solidFill>
                <a:latin typeface="Open Sans Condensed Bold"/>
                <a:ea typeface="Open Sans Condensed Bold"/>
                <a:cs typeface="Open Sans Condensed Bold"/>
                <a:sym typeface="Open Sans Condensed Bold"/>
              </a:rPr>
              <a:t>WEEK</a:t>
            </a:r>
          </a:p>
        </p:txBody>
      </p:sp>
      <p:sp>
        <p:nvSpPr>
          <p:cNvPr id="8" name="TextBox 8"/>
          <p:cNvSpPr txBox="1"/>
          <p:nvPr/>
        </p:nvSpPr>
        <p:spPr>
          <a:xfrm>
            <a:off x="3470663" y="5473906"/>
            <a:ext cx="4073137" cy="2057400"/>
          </a:xfrm>
          <a:prstGeom prst="rect">
            <a:avLst/>
          </a:prstGeom>
        </p:spPr>
        <p:txBody>
          <a:bodyPr wrap="square" lIns="0" tIns="0" rIns="0" bIns="0" rtlCol="0" anchor="t">
            <a:spAutoFit/>
          </a:bodyPr>
          <a:lstStyle/>
          <a:p>
            <a:pPr algn="l">
              <a:lnSpc>
                <a:spcPts val="16800"/>
              </a:lnSpc>
            </a:pPr>
            <a:r>
              <a:rPr lang="en-US" sz="12000" b="1" spc="-756" dirty="0">
                <a:solidFill>
                  <a:srgbClr val="001F46"/>
                </a:solidFill>
                <a:latin typeface="Open Sans Condensed Bold"/>
                <a:ea typeface="Open Sans Condensed Bold"/>
                <a:cs typeface="Open Sans Condensed Bold"/>
                <a:sym typeface="Open Sans Condensed Bold"/>
              </a:rPr>
              <a:t>NEEDS</a:t>
            </a:r>
          </a:p>
        </p:txBody>
      </p:sp>
      <p:sp>
        <p:nvSpPr>
          <p:cNvPr id="9" name="TextBox 9"/>
          <p:cNvSpPr txBox="1"/>
          <p:nvPr/>
        </p:nvSpPr>
        <p:spPr>
          <a:xfrm>
            <a:off x="1663592" y="6765048"/>
            <a:ext cx="7550348" cy="2057400"/>
          </a:xfrm>
          <a:prstGeom prst="rect">
            <a:avLst/>
          </a:prstGeom>
        </p:spPr>
        <p:txBody>
          <a:bodyPr wrap="square" lIns="0" tIns="0" rIns="0" bIns="0" rtlCol="0" anchor="t">
            <a:spAutoFit/>
          </a:bodyPr>
          <a:lstStyle/>
          <a:p>
            <a:pPr algn="l">
              <a:lnSpc>
                <a:spcPts val="16800"/>
              </a:lnSpc>
            </a:pPr>
            <a:r>
              <a:rPr lang="en-US" sz="12000" b="1" spc="-756" dirty="0">
                <a:solidFill>
                  <a:srgbClr val="001F46"/>
                </a:solidFill>
                <a:latin typeface="Open Sans Condensed Bold"/>
                <a:ea typeface="Open Sans Condensed Bold"/>
                <a:cs typeface="Open Sans Condensed Bold"/>
                <a:sym typeface="Open Sans Condensed Bold"/>
              </a:rPr>
              <a:t>ACCOUNTING</a:t>
            </a:r>
          </a:p>
        </p:txBody>
      </p:sp>
      <p:sp>
        <p:nvSpPr>
          <p:cNvPr id="10" name="TextBox 10"/>
          <p:cNvSpPr txBox="1"/>
          <p:nvPr/>
        </p:nvSpPr>
        <p:spPr>
          <a:xfrm>
            <a:off x="1339667" y="3901833"/>
            <a:ext cx="7550348" cy="1663065"/>
          </a:xfrm>
          <a:prstGeom prst="rect">
            <a:avLst/>
          </a:prstGeom>
        </p:spPr>
        <p:txBody>
          <a:bodyPr lIns="0" tIns="0" rIns="0" bIns="0" rtlCol="0" anchor="t">
            <a:spAutoFit/>
          </a:bodyPr>
          <a:lstStyle/>
          <a:p>
            <a:pPr algn="ctr">
              <a:lnSpc>
                <a:spcPts val="3360"/>
              </a:lnSpc>
            </a:pPr>
            <a:r>
              <a:rPr lang="en-US" sz="2400">
                <a:solidFill>
                  <a:srgbClr val="001F46"/>
                </a:solidFill>
                <a:latin typeface="DM Sans"/>
                <a:ea typeface="DM Sans"/>
                <a:cs typeface="DM Sans"/>
                <a:sym typeface="DM Sans"/>
              </a:rPr>
              <a:t>IF YOU’VE GOT AN EYE FOR DETAIL AND A HEAD</a:t>
            </a:r>
          </a:p>
          <a:p>
            <a:pPr algn="ctr">
              <a:lnSpc>
                <a:spcPts val="3360"/>
              </a:lnSpc>
            </a:pPr>
            <a:r>
              <a:rPr lang="en-US" sz="2400">
                <a:solidFill>
                  <a:srgbClr val="001F46"/>
                </a:solidFill>
                <a:latin typeface="DM Sans"/>
                <a:ea typeface="DM Sans"/>
                <a:cs typeface="DM Sans"/>
                <a:sym typeface="DM Sans"/>
              </a:rPr>
              <a:t>FOR DATA, THE FASHION WORLD NEEDS BOTH.</a:t>
            </a:r>
          </a:p>
          <a:p>
            <a:pPr algn="ctr">
              <a:lnSpc>
                <a:spcPts val="3360"/>
              </a:lnSpc>
            </a:pPr>
            <a:r>
              <a:rPr lang="en-US" sz="2400">
                <a:solidFill>
                  <a:srgbClr val="001F46"/>
                </a:solidFill>
                <a:latin typeface="DM Sans"/>
                <a:ea typeface="DM Sans"/>
                <a:cs typeface="DM Sans"/>
                <a:sym typeface="DM Sans"/>
              </a:rPr>
              <a:t>FROM COSTING COLLECTIONS TO SCALING BRANDS, </a:t>
            </a:r>
          </a:p>
          <a:p>
            <a:pPr algn="ctr">
              <a:lnSpc>
                <a:spcPts val="3360"/>
              </a:lnSpc>
              <a:spcBef>
                <a:spcPct val="0"/>
              </a:spcBef>
            </a:pPr>
            <a:r>
              <a:rPr lang="en-US" sz="2400">
                <a:solidFill>
                  <a:srgbClr val="001F46"/>
                </a:solidFill>
                <a:latin typeface="DM Sans"/>
                <a:ea typeface="DM Sans"/>
                <a:cs typeface="DM Sans"/>
                <a:sym typeface="DM Sans"/>
              </a:rPr>
              <a:t>THIS IS WHERE LOGIC MEETS STYLE.</a:t>
            </a:r>
          </a:p>
        </p:txBody>
      </p:sp>
      <p:sp>
        <p:nvSpPr>
          <p:cNvPr id="11" name="TextBox 11"/>
          <p:cNvSpPr txBox="1"/>
          <p:nvPr/>
        </p:nvSpPr>
        <p:spPr>
          <a:xfrm>
            <a:off x="2965986" y="8908173"/>
            <a:ext cx="4958813" cy="850939"/>
          </a:xfrm>
          <a:prstGeom prst="rect">
            <a:avLst/>
          </a:prstGeom>
        </p:spPr>
        <p:txBody>
          <a:bodyPr wrap="square" lIns="0" tIns="0" rIns="0" bIns="0" rtlCol="0" anchor="t">
            <a:spAutoFit/>
          </a:bodyPr>
          <a:lstStyle/>
          <a:p>
            <a:pPr algn="ctr">
              <a:lnSpc>
                <a:spcPts val="3360"/>
              </a:lnSpc>
            </a:pPr>
            <a:r>
              <a:rPr lang="en-US" sz="2400" b="1" dirty="0">
                <a:solidFill>
                  <a:srgbClr val="001F46"/>
                </a:solidFill>
                <a:latin typeface="DM Sans Bold"/>
                <a:ea typeface="DM Sans Bold"/>
                <a:cs typeface="DM Sans Bold"/>
                <a:sym typeface="DM Sans Bold"/>
              </a:rPr>
              <a:t>PUT YOUR PASSION TO WORK</a:t>
            </a:r>
          </a:p>
          <a:p>
            <a:pPr algn="ctr">
              <a:lnSpc>
                <a:spcPts val="3360"/>
              </a:lnSpc>
              <a:spcBef>
                <a:spcPct val="0"/>
              </a:spcBef>
            </a:pPr>
            <a:r>
              <a:rPr lang="en-US" sz="2400" dirty="0">
                <a:solidFill>
                  <a:srgbClr val="001F46"/>
                </a:solidFill>
                <a:latin typeface="DM Sans"/>
                <a:ea typeface="DM Sans"/>
                <a:cs typeface="DM Sans"/>
                <a:sym typeface="DM Sans"/>
              </a:rPr>
              <a:t>DISCOVER ACCOUNTING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2FE35"/>
        </a:solidFill>
        <a:effectLst/>
      </p:bgPr>
    </p:bg>
    <p:spTree>
      <p:nvGrpSpPr>
        <p:cNvPr id="1" name=""/>
        <p:cNvGrpSpPr/>
        <p:nvPr/>
      </p:nvGrpSpPr>
      <p:grpSpPr>
        <a:xfrm>
          <a:off x="0" y="0"/>
          <a:ext cx="0" cy="0"/>
          <a:chOff x="0" y="0"/>
          <a:chExt cx="0" cy="0"/>
        </a:xfrm>
      </p:grpSpPr>
      <p:grpSp>
        <p:nvGrpSpPr>
          <p:cNvPr id="2" name="Group 2"/>
          <p:cNvGrpSpPr/>
          <p:nvPr/>
        </p:nvGrpSpPr>
        <p:grpSpPr>
          <a:xfrm>
            <a:off x="9420227" y="552448"/>
            <a:ext cx="8315325" cy="9182098"/>
            <a:chOff x="0" y="0"/>
            <a:chExt cx="11087100" cy="12242800"/>
          </a:xfrm>
        </p:grpSpPr>
        <p:sp>
          <p:nvSpPr>
            <p:cNvPr id="3" name="Freeform 3"/>
            <p:cNvSpPr/>
            <p:nvPr/>
          </p:nvSpPr>
          <p:spPr>
            <a:xfrm>
              <a:off x="0" y="0"/>
              <a:ext cx="11087100" cy="12242800"/>
            </a:xfrm>
            <a:custGeom>
              <a:avLst/>
              <a:gdLst/>
              <a:ahLst/>
              <a:cxnLst/>
              <a:rect l="l" t="t" r="r" b="b"/>
              <a:pathLst>
                <a:path w="11087100" h="12242800">
                  <a:moveTo>
                    <a:pt x="457200" y="0"/>
                  </a:moveTo>
                  <a:cubicBezTo>
                    <a:pt x="204724" y="0"/>
                    <a:pt x="0" y="204724"/>
                    <a:pt x="0" y="457200"/>
                  </a:cubicBezTo>
                  <a:lnTo>
                    <a:pt x="0" y="11785600"/>
                  </a:lnTo>
                  <a:cubicBezTo>
                    <a:pt x="0" y="12038076"/>
                    <a:pt x="204724" y="12242800"/>
                    <a:pt x="457200" y="12242800"/>
                  </a:cubicBezTo>
                  <a:lnTo>
                    <a:pt x="10629900" y="12242800"/>
                  </a:lnTo>
                  <a:cubicBezTo>
                    <a:pt x="10882376" y="12242800"/>
                    <a:pt x="11087100" y="12038076"/>
                    <a:pt x="11087100" y="11785600"/>
                  </a:cubicBezTo>
                  <a:lnTo>
                    <a:pt x="11087100" y="457200"/>
                  </a:lnTo>
                  <a:cubicBezTo>
                    <a:pt x="11087100" y="204724"/>
                    <a:pt x="10882376" y="0"/>
                    <a:pt x="10629900" y="0"/>
                  </a:cubicBezTo>
                  <a:close/>
                </a:path>
              </a:pathLst>
            </a:custGeom>
            <a:solidFill>
              <a:srgbClr val="FFFFFF"/>
            </a:solidFill>
          </p:spPr>
          <p:txBody>
            <a:bodyPr/>
            <a:lstStyle/>
            <a:p>
              <a:endParaRPr lang="en-US"/>
            </a:p>
          </p:txBody>
        </p:sp>
      </p:grpSp>
      <p:grpSp>
        <p:nvGrpSpPr>
          <p:cNvPr id="4" name="Group 4"/>
          <p:cNvGrpSpPr/>
          <p:nvPr/>
        </p:nvGrpSpPr>
        <p:grpSpPr>
          <a:xfrm>
            <a:off x="9420227" y="550940"/>
            <a:ext cx="8315325" cy="9182098"/>
            <a:chOff x="0" y="0"/>
            <a:chExt cx="14782800" cy="16323729"/>
          </a:xfrm>
        </p:grpSpPr>
        <p:sp>
          <p:nvSpPr>
            <p:cNvPr id="5" name="Freeform 5"/>
            <p:cNvSpPr/>
            <p:nvPr/>
          </p:nvSpPr>
          <p:spPr>
            <a:xfrm>
              <a:off x="0" y="0"/>
              <a:ext cx="14782800" cy="16323690"/>
            </a:xfrm>
            <a:custGeom>
              <a:avLst/>
              <a:gdLst/>
              <a:ahLst/>
              <a:cxnLst/>
              <a:rect l="l" t="t" r="r" b="b"/>
              <a:pathLst>
                <a:path w="14782800" h="16323690">
                  <a:moveTo>
                    <a:pt x="609600" y="0"/>
                  </a:moveTo>
                  <a:cubicBezTo>
                    <a:pt x="272923" y="0"/>
                    <a:pt x="0" y="272923"/>
                    <a:pt x="0" y="609600"/>
                  </a:cubicBezTo>
                  <a:lnTo>
                    <a:pt x="0" y="15714090"/>
                  </a:lnTo>
                  <a:cubicBezTo>
                    <a:pt x="0" y="16050768"/>
                    <a:pt x="272923" y="16323690"/>
                    <a:pt x="609600" y="16323690"/>
                  </a:cubicBezTo>
                  <a:lnTo>
                    <a:pt x="14173200" y="16323690"/>
                  </a:lnTo>
                  <a:cubicBezTo>
                    <a:pt x="14509877" y="16323690"/>
                    <a:pt x="14782800" y="16050768"/>
                    <a:pt x="14782800" y="15714090"/>
                  </a:cubicBezTo>
                  <a:lnTo>
                    <a:pt x="14782800" y="609600"/>
                  </a:lnTo>
                  <a:cubicBezTo>
                    <a:pt x="14782800" y="272923"/>
                    <a:pt x="14509877" y="0"/>
                    <a:pt x="14173200" y="0"/>
                  </a:cubicBez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grpSp>
      <p:sp>
        <p:nvSpPr>
          <p:cNvPr id="6" name="TextBox 6"/>
          <p:cNvSpPr txBox="1"/>
          <p:nvPr/>
        </p:nvSpPr>
        <p:spPr>
          <a:xfrm>
            <a:off x="2831818" y="502920"/>
            <a:ext cx="5016782" cy="2057400"/>
          </a:xfrm>
          <a:prstGeom prst="rect">
            <a:avLst/>
          </a:prstGeom>
        </p:spPr>
        <p:txBody>
          <a:bodyPr wrap="square" lIns="0" tIns="0" rIns="0" bIns="0" rtlCol="0" anchor="t">
            <a:spAutoFit/>
          </a:bodyPr>
          <a:lstStyle/>
          <a:p>
            <a:pPr algn="l">
              <a:lnSpc>
                <a:spcPts val="16800"/>
              </a:lnSpc>
            </a:pPr>
            <a:r>
              <a:rPr lang="en-US" sz="12000" b="1" spc="-756" dirty="0">
                <a:solidFill>
                  <a:srgbClr val="001F46"/>
                </a:solidFill>
                <a:latin typeface="Open Sans Condensed Bold"/>
                <a:ea typeface="Open Sans Condensed Bold"/>
                <a:cs typeface="Open Sans Condensed Bold"/>
                <a:sym typeface="Open Sans Condensed Bold"/>
              </a:rPr>
              <a:t>TOPPING</a:t>
            </a:r>
          </a:p>
        </p:txBody>
      </p:sp>
      <p:sp>
        <p:nvSpPr>
          <p:cNvPr id="7" name="TextBox 7"/>
          <p:cNvSpPr txBox="1"/>
          <p:nvPr/>
        </p:nvSpPr>
        <p:spPr>
          <a:xfrm>
            <a:off x="2103751" y="1758708"/>
            <a:ext cx="6583049" cy="2057400"/>
          </a:xfrm>
          <a:prstGeom prst="rect">
            <a:avLst/>
          </a:prstGeom>
        </p:spPr>
        <p:txBody>
          <a:bodyPr wrap="square" lIns="0" tIns="0" rIns="0" bIns="0" rtlCol="0" anchor="t">
            <a:spAutoFit/>
          </a:bodyPr>
          <a:lstStyle/>
          <a:p>
            <a:pPr algn="l">
              <a:lnSpc>
                <a:spcPts val="16800"/>
              </a:lnSpc>
            </a:pPr>
            <a:r>
              <a:rPr lang="en-US" sz="12000" b="1" spc="-756" dirty="0">
                <a:solidFill>
                  <a:srgbClr val="001F46"/>
                </a:solidFill>
                <a:latin typeface="Open Sans Condensed Bold"/>
                <a:ea typeface="Open Sans Condensed Bold"/>
                <a:cs typeface="Open Sans Condensed Bold"/>
                <a:sym typeface="Open Sans Condensed Bold"/>
              </a:rPr>
              <a:t>THE CHARTS</a:t>
            </a:r>
          </a:p>
        </p:txBody>
      </p:sp>
      <p:sp>
        <p:nvSpPr>
          <p:cNvPr id="8" name="TextBox 8"/>
          <p:cNvSpPr txBox="1"/>
          <p:nvPr/>
        </p:nvSpPr>
        <p:spPr>
          <a:xfrm>
            <a:off x="3470663" y="5473906"/>
            <a:ext cx="3793034" cy="2057400"/>
          </a:xfrm>
          <a:prstGeom prst="rect">
            <a:avLst/>
          </a:prstGeom>
        </p:spPr>
        <p:txBody>
          <a:bodyPr wrap="square" lIns="0" tIns="0" rIns="0" bIns="0" rtlCol="0" anchor="t">
            <a:spAutoFit/>
          </a:bodyPr>
          <a:lstStyle/>
          <a:p>
            <a:pPr algn="l">
              <a:lnSpc>
                <a:spcPts val="16800"/>
              </a:lnSpc>
            </a:pPr>
            <a:r>
              <a:rPr lang="en-US" sz="12000" b="1" spc="-756" dirty="0">
                <a:solidFill>
                  <a:srgbClr val="001F46"/>
                </a:solidFill>
                <a:latin typeface="Open Sans Condensed Bold"/>
                <a:ea typeface="Open Sans Condensed Bold"/>
                <a:cs typeface="Open Sans Condensed Bold"/>
                <a:sym typeface="Open Sans Condensed Bold"/>
              </a:rPr>
              <a:t>NEEDS</a:t>
            </a:r>
          </a:p>
        </p:txBody>
      </p:sp>
      <p:sp>
        <p:nvSpPr>
          <p:cNvPr id="9" name="TextBox 9"/>
          <p:cNvSpPr txBox="1"/>
          <p:nvPr/>
        </p:nvSpPr>
        <p:spPr>
          <a:xfrm>
            <a:off x="1663591" y="6765048"/>
            <a:ext cx="7608911" cy="2057400"/>
          </a:xfrm>
          <a:prstGeom prst="rect">
            <a:avLst/>
          </a:prstGeom>
        </p:spPr>
        <p:txBody>
          <a:bodyPr wrap="square" lIns="0" tIns="0" rIns="0" bIns="0" rtlCol="0" anchor="t">
            <a:spAutoFit/>
          </a:bodyPr>
          <a:lstStyle/>
          <a:p>
            <a:pPr algn="l">
              <a:lnSpc>
                <a:spcPts val="16800"/>
              </a:lnSpc>
            </a:pPr>
            <a:r>
              <a:rPr lang="en-US" sz="12000" b="1" spc="-756" dirty="0">
                <a:solidFill>
                  <a:srgbClr val="001F46"/>
                </a:solidFill>
                <a:latin typeface="Open Sans Condensed Bold"/>
                <a:ea typeface="Open Sans Condensed Bold"/>
                <a:cs typeface="Open Sans Condensed Bold"/>
                <a:sym typeface="Open Sans Condensed Bold"/>
              </a:rPr>
              <a:t>ACCOUNTING</a:t>
            </a:r>
          </a:p>
        </p:txBody>
      </p:sp>
      <p:sp>
        <p:nvSpPr>
          <p:cNvPr id="10" name="TextBox 10"/>
          <p:cNvSpPr txBox="1"/>
          <p:nvPr/>
        </p:nvSpPr>
        <p:spPr>
          <a:xfrm>
            <a:off x="957179" y="3901833"/>
            <a:ext cx="8315324" cy="1722972"/>
          </a:xfrm>
          <a:prstGeom prst="rect">
            <a:avLst/>
          </a:prstGeom>
        </p:spPr>
        <p:txBody>
          <a:bodyPr wrap="square" lIns="0" tIns="0" rIns="0" bIns="0" rtlCol="0" anchor="t">
            <a:spAutoFit/>
          </a:bodyPr>
          <a:lstStyle/>
          <a:p>
            <a:pPr algn="ctr">
              <a:lnSpc>
                <a:spcPts val="3360"/>
              </a:lnSpc>
            </a:pPr>
            <a:r>
              <a:rPr lang="en-US" sz="2400" dirty="0">
                <a:solidFill>
                  <a:srgbClr val="001F46"/>
                </a:solidFill>
                <a:latin typeface="DM Sans"/>
                <a:ea typeface="DM Sans"/>
                <a:cs typeface="DM Sans"/>
                <a:sym typeface="DM Sans"/>
              </a:rPr>
              <a:t>IF YOU’RE INTO MUSIC AND GREAT WITH DETAILS, THERE’S</a:t>
            </a:r>
          </a:p>
          <a:p>
            <a:pPr algn="ctr">
              <a:lnSpc>
                <a:spcPts val="3360"/>
              </a:lnSpc>
            </a:pPr>
            <a:r>
              <a:rPr lang="en-US" sz="2400" dirty="0">
                <a:solidFill>
                  <a:srgbClr val="001F46"/>
                </a:solidFill>
                <a:latin typeface="DM Sans"/>
                <a:ea typeface="DM Sans"/>
                <a:cs typeface="DM Sans"/>
                <a:sym typeface="DM Sans"/>
              </a:rPr>
              <a:t>A PLACE FOR YOU. FROM BUDGETING STUDIO TIME TO</a:t>
            </a:r>
          </a:p>
          <a:p>
            <a:pPr algn="ctr">
              <a:lnSpc>
                <a:spcPts val="3360"/>
              </a:lnSpc>
            </a:pPr>
            <a:r>
              <a:rPr lang="en-US" sz="2400" dirty="0">
                <a:solidFill>
                  <a:srgbClr val="001F46"/>
                </a:solidFill>
                <a:latin typeface="DM Sans"/>
                <a:ea typeface="DM Sans"/>
                <a:cs typeface="DM Sans"/>
                <a:sym typeface="DM Sans"/>
              </a:rPr>
              <a:t>TRACKING ROYALTIES, IT TAKES FINANCIAL THINKING TO</a:t>
            </a:r>
          </a:p>
          <a:p>
            <a:pPr algn="ctr">
              <a:lnSpc>
                <a:spcPts val="3360"/>
              </a:lnSpc>
              <a:spcBef>
                <a:spcPct val="0"/>
              </a:spcBef>
            </a:pPr>
            <a:r>
              <a:rPr lang="en-US" sz="2400" dirty="0">
                <a:solidFill>
                  <a:srgbClr val="001F46"/>
                </a:solidFill>
                <a:latin typeface="DM Sans"/>
                <a:ea typeface="DM Sans"/>
                <a:cs typeface="DM Sans"/>
                <a:sym typeface="DM Sans"/>
              </a:rPr>
              <a:t>BRING BIG TRACKS TO LIFE.</a:t>
            </a:r>
          </a:p>
        </p:txBody>
      </p:sp>
      <p:sp>
        <p:nvSpPr>
          <p:cNvPr id="11" name="TextBox 11"/>
          <p:cNvSpPr txBox="1"/>
          <p:nvPr/>
        </p:nvSpPr>
        <p:spPr>
          <a:xfrm>
            <a:off x="2965986" y="8908173"/>
            <a:ext cx="4806413" cy="850939"/>
          </a:xfrm>
          <a:prstGeom prst="rect">
            <a:avLst/>
          </a:prstGeom>
        </p:spPr>
        <p:txBody>
          <a:bodyPr wrap="square" lIns="0" tIns="0" rIns="0" bIns="0" rtlCol="0" anchor="t">
            <a:spAutoFit/>
          </a:bodyPr>
          <a:lstStyle/>
          <a:p>
            <a:pPr algn="ctr">
              <a:lnSpc>
                <a:spcPts val="3360"/>
              </a:lnSpc>
            </a:pPr>
            <a:r>
              <a:rPr lang="en-US" sz="2400" b="1" dirty="0">
                <a:solidFill>
                  <a:srgbClr val="001F46"/>
                </a:solidFill>
                <a:latin typeface="DM Sans Bold"/>
                <a:ea typeface="DM Sans Bold"/>
                <a:cs typeface="DM Sans Bold"/>
                <a:sym typeface="DM Sans Bold"/>
              </a:rPr>
              <a:t>PUT YOUR PASSION TO WORK</a:t>
            </a:r>
          </a:p>
          <a:p>
            <a:pPr algn="ctr">
              <a:lnSpc>
                <a:spcPts val="3360"/>
              </a:lnSpc>
              <a:spcBef>
                <a:spcPct val="0"/>
              </a:spcBef>
            </a:pPr>
            <a:r>
              <a:rPr lang="en-US" sz="2400" dirty="0">
                <a:solidFill>
                  <a:srgbClr val="001F46"/>
                </a:solidFill>
                <a:latin typeface="DM Sans"/>
                <a:ea typeface="DM Sans"/>
                <a:cs typeface="DM Sans"/>
                <a:sym typeface="DM Sans"/>
              </a:rPr>
              <a:t>DISCOVER ACCOUNTING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grpSp>
        <p:nvGrpSpPr>
          <p:cNvPr id="2" name="Group 2"/>
          <p:cNvGrpSpPr/>
          <p:nvPr/>
        </p:nvGrpSpPr>
        <p:grpSpPr>
          <a:xfrm>
            <a:off x="9420227" y="552448"/>
            <a:ext cx="8315325" cy="9182098"/>
            <a:chOff x="0" y="0"/>
            <a:chExt cx="11087100" cy="12242800"/>
          </a:xfrm>
        </p:grpSpPr>
        <p:sp>
          <p:nvSpPr>
            <p:cNvPr id="3" name="Freeform 3"/>
            <p:cNvSpPr/>
            <p:nvPr/>
          </p:nvSpPr>
          <p:spPr>
            <a:xfrm>
              <a:off x="0" y="0"/>
              <a:ext cx="11087100" cy="12242800"/>
            </a:xfrm>
            <a:custGeom>
              <a:avLst/>
              <a:gdLst/>
              <a:ahLst/>
              <a:cxnLst/>
              <a:rect l="l" t="t" r="r" b="b"/>
              <a:pathLst>
                <a:path w="11087100" h="12242800">
                  <a:moveTo>
                    <a:pt x="457200" y="0"/>
                  </a:moveTo>
                  <a:cubicBezTo>
                    <a:pt x="204724" y="0"/>
                    <a:pt x="0" y="204724"/>
                    <a:pt x="0" y="457200"/>
                  </a:cubicBezTo>
                  <a:lnTo>
                    <a:pt x="0" y="11785600"/>
                  </a:lnTo>
                  <a:cubicBezTo>
                    <a:pt x="0" y="12038076"/>
                    <a:pt x="204724" y="12242800"/>
                    <a:pt x="457200" y="12242800"/>
                  </a:cubicBezTo>
                  <a:lnTo>
                    <a:pt x="10629900" y="12242800"/>
                  </a:lnTo>
                  <a:cubicBezTo>
                    <a:pt x="10882376" y="12242800"/>
                    <a:pt x="11087100" y="12038076"/>
                    <a:pt x="11087100" y="11785600"/>
                  </a:cubicBezTo>
                  <a:lnTo>
                    <a:pt x="11087100" y="457200"/>
                  </a:lnTo>
                  <a:cubicBezTo>
                    <a:pt x="11087100" y="204724"/>
                    <a:pt x="10882376" y="0"/>
                    <a:pt x="10629900" y="0"/>
                  </a:cubicBezTo>
                  <a:close/>
                </a:path>
              </a:pathLst>
            </a:custGeom>
            <a:solidFill>
              <a:srgbClr val="FFFFFF"/>
            </a:solidFill>
          </p:spPr>
          <p:txBody>
            <a:bodyPr/>
            <a:lstStyle/>
            <a:p>
              <a:endParaRPr lang="en-US"/>
            </a:p>
          </p:txBody>
        </p:sp>
      </p:grpSp>
      <p:grpSp>
        <p:nvGrpSpPr>
          <p:cNvPr id="4" name="Group 4"/>
          <p:cNvGrpSpPr/>
          <p:nvPr/>
        </p:nvGrpSpPr>
        <p:grpSpPr>
          <a:xfrm>
            <a:off x="9420227" y="550940"/>
            <a:ext cx="8315325" cy="9182098"/>
            <a:chOff x="0" y="0"/>
            <a:chExt cx="14782800" cy="16323729"/>
          </a:xfrm>
        </p:grpSpPr>
        <p:sp>
          <p:nvSpPr>
            <p:cNvPr id="5" name="Freeform 5"/>
            <p:cNvSpPr/>
            <p:nvPr/>
          </p:nvSpPr>
          <p:spPr>
            <a:xfrm>
              <a:off x="0" y="0"/>
              <a:ext cx="14782800" cy="16323690"/>
            </a:xfrm>
            <a:custGeom>
              <a:avLst/>
              <a:gdLst/>
              <a:ahLst/>
              <a:cxnLst/>
              <a:rect l="l" t="t" r="r" b="b"/>
              <a:pathLst>
                <a:path w="14782800" h="16323690">
                  <a:moveTo>
                    <a:pt x="609600" y="0"/>
                  </a:moveTo>
                  <a:cubicBezTo>
                    <a:pt x="272923" y="0"/>
                    <a:pt x="0" y="272923"/>
                    <a:pt x="0" y="609600"/>
                  </a:cubicBezTo>
                  <a:lnTo>
                    <a:pt x="0" y="15714090"/>
                  </a:lnTo>
                  <a:cubicBezTo>
                    <a:pt x="0" y="16050768"/>
                    <a:pt x="272923" y="16323690"/>
                    <a:pt x="609600" y="16323690"/>
                  </a:cubicBezTo>
                  <a:lnTo>
                    <a:pt x="14173200" y="16323690"/>
                  </a:lnTo>
                  <a:cubicBezTo>
                    <a:pt x="14509877" y="16323690"/>
                    <a:pt x="14782800" y="16050768"/>
                    <a:pt x="14782800" y="15714090"/>
                  </a:cubicBezTo>
                  <a:lnTo>
                    <a:pt x="14782800" y="609600"/>
                  </a:lnTo>
                  <a:cubicBezTo>
                    <a:pt x="14782800" y="272923"/>
                    <a:pt x="14509877" y="0"/>
                    <a:pt x="14173200" y="0"/>
                  </a:cubicBez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grpSp>
      <p:sp>
        <p:nvSpPr>
          <p:cNvPr id="6" name="TextBox 6"/>
          <p:cNvSpPr txBox="1"/>
          <p:nvPr/>
        </p:nvSpPr>
        <p:spPr>
          <a:xfrm>
            <a:off x="2097054" y="800100"/>
            <a:ext cx="6665946" cy="2057400"/>
          </a:xfrm>
          <a:prstGeom prst="rect">
            <a:avLst/>
          </a:prstGeom>
        </p:spPr>
        <p:txBody>
          <a:bodyPr wrap="square" lIns="0" tIns="0" rIns="0" bIns="0" rtlCol="0" anchor="t">
            <a:spAutoFit/>
          </a:bodyPr>
          <a:lstStyle/>
          <a:p>
            <a:pPr algn="l">
              <a:lnSpc>
                <a:spcPts val="16800"/>
              </a:lnSpc>
            </a:pPr>
            <a:r>
              <a:rPr lang="en-US" sz="12000" b="1" spc="-756" dirty="0">
                <a:solidFill>
                  <a:srgbClr val="FF1B17"/>
                </a:solidFill>
                <a:latin typeface="Open Sans Condensed Bold"/>
                <a:ea typeface="Open Sans Condensed Bold"/>
                <a:cs typeface="Open Sans Condensed Bold"/>
                <a:sym typeface="Open Sans Condensed Bold"/>
              </a:rPr>
              <a:t>MATCH DAY</a:t>
            </a:r>
          </a:p>
        </p:txBody>
      </p:sp>
      <p:grpSp>
        <p:nvGrpSpPr>
          <p:cNvPr id="7" name="Group 7"/>
          <p:cNvGrpSpPr/>
          <p:nvPr/>
        </p:nvGrpSpPr>
        <p:grpSpPr>
          <a:xfrm>
            <a:off x="1663592" y="5290339"/>
            <a:ext cx="7023208" cy="3291393"/>
            <a:chOff x="0" y="-228600"/>
            <a:chExt cx="9364277" cy="4388523"/>
          </a:xfrm>
        </p:grpSpPr>
        <p:sp>
          <p:nvSpPr>
            <p:cNvPr id="8" name="TextBox 8"/>
            <p:cNvSpPr txBox="1"/>
            <p:nvPr/>
          </p:nvSpPr>
          <p:spPr>
            <a:xfrm>
              <a:off x="2409427" y="-228600"/>
              <a:ext cx="4719649" cy="2666999"/>
            </a:xfrm>
            <a:prstGeom prst="rect">
              <a:avLst/>
            </a:prstGeom>
          </p:spPr>
          <p:txBody>
            <a:bodyPr wrap="square" lIns="0" tIns="0" rIns="0" bIns="0" rtlCol="0" anchor="t">
              <a:spAutoFit/>
            </a:bodyPr>
            <a:lstStyle/>
            <a:p>
              <a:pPr algn="l">
                <a:lnSpc>
                  <a:spcPts val="16800"/>
                </a:lnSpc>
              </a:pPr>
              <a:r>
                <a:rPr lang="en-US" sz="12000" b="1" spc="-756" dirty="0">
                  <a:solidFill>
                    <a:srgbClr val="FF1B17"/>
                  </a:solidFill>
                  <a:latin typeface="Open Sans Condensed Bold"/>
                  <a:ea typeface="Open Sans Condensed Bold"/>
                  <a:cs typeface="Open Sans Condensed Bold"/>
                  <a:sym typeface="Open Sans Condensed Bold"/>
                </a:rPr>
                <a:t>NEEDS</a:t>
              </a:r>
            </a:p>
          </p:txBody>
        </p:sp>
        <p:sp>
          <p:nvSpPr>
            <p:cNvPr id="9" name="TextBox 9"/>
            <p:cNvSpPr txBox="1"/>
            <p:nvPr/>
          </p:nvSpPr>
          <p:spPr>
            <a:xfrm>
              <a:off x="0" y="1492924"/>
              <a:ext cx="9364277" cy="2666999"/>
            </a:xfrm>
            <a:prstGeom prst="rect">
              <a:avLst/>
            </a:prstGeom>
          </p:spPr>
          <p:txBody>
            <a:bodyPr wrap="square" lIns="0" tIns="0" rIns="0" bIns="0" rtlCol="0" anchor="t">
              <a:spAutoFit/>
            </a:bodyPr>
            <a:lstStyle/>
            <a:p>
              <a:pPr algn="l">
                <a:lnSpc>
                  <a:spcPts val="16800"/>
                </a:lnSpc>
              </a:pPr>
              <a:r>
                <a:rPr lang="en-US" sz="12000" b="1" spc="-756" dirty="0">
                  <a:solidFill>
                    <a:srgbClr val="FF1B17"/>
                  </a:solidFill>
                  <a:latin typeface="Open Sans Condensed Bold"/>
                  <a:ea typeface="Open Sans Condensed Bold"/>
                  <a:cs typeface="Open Sans Condensed Bold"/>
                  <a:sym typeface="Open Sans Condensed Bold"/>
                </a:rPr>
                <a:t>ACCOUNTING</a:t>
              </a:r>
            </a:p>
          </p:txBody>
        </p:sp>
      </p:grpSp>
      <p:sp>
        <p:nvSpPr>
          <p:cNvPr id="10" name="TextBox 10"/>
          <p:cNvSpPr txBox="1"/>
          <p:nvPr/>
        </p:nvSpPr>
        <p:spPr>
          <a:xfrm>
            <a:off x="994679" y="3307307"/>
            <a:ext cx="8240325" cy="1722972"/>
          </a:xfrm>
          <a:prstGeom prst="rect">
            <a:avLst/>
          </a:prstGeom>
        </p:spPr>
        <p:txBody>
          <a:bodyPr wrap="square" lIns="0" tIns="0" rIns="0" bIns="0" rtlCol="0" anchor="t">
            <a:spAutoFit/>
          </a:bodyPr>
          <a:lstStyle/>
          <a:p>
            <a:pPr algn="ctr">
              <a:lnSpc>
                <a:spcPts val="3360"/>
              </a:lnSpc>
            </a:pPr>
            <a:r>
              <a:rPr lang="en-US" sz="2400" dirty="0">
                <a:solidFill>
                  <a:srgbClr val="FFFFFF"/>
                </a:solidFill>
                <a:latin typeface="DM Sans"/>
                <a:ea typeface="DM Sans"/>
                <a:cs typeface="DM Sans"/>
                <a:sym typeface="DM Sans"/>
              </a:rPr>
              <a:t>FROM MERCH TO MATCHDAY BUDGETS, FOOTBALL</a:t>
            </a:r>
          </a:p>
          <a:p>
            <a:pPr algn="ctr">
              <a:lnSpc>
                <a:spcPts val="3360"/>
              </a:lnSpc>
            </a:pPr>
            <a:r>
              <a:rPr lang="en-US" sz="2400" dirty="0">
                <a:solidFill>
                  <a:srgbClr val="FFFFFF"/>
                </a:solidFill>
                <a:latin typeface="DM Sans"/>
                <a:ea typeface="DM Sans"/>
                <a:cs typeface="DM Sans"/>
                <a:sym typeface="DM Sans"/>
              </a:rPr>
              <a:t>IS A BUSINESS. IF YOU’VE GOT SHARP THINKING,</a:t>
            </a:r>
          </a:p>
          <a:p>
            <a:pPr algn="ctr">
              <a:lnSpc>
                <a:spcPts val="3360"/>
              </a:lnSpc>
            </a:pPr>
            <a:r>
              <a:rPr lang="en-US" sz="2400" dirty="0">
                <a:solidFill>
                  <a:srgbClr val="FFFFFF"/>
                </a:solidFill>
                <a:latin typeface="DM Sans"/>
                <a:ea typeface="DM Sans"/>
                <a:cs typeface="DM Sans"/>
                <a:sym typeface="DM Sans"/>
              </a:rPr>
              <a:t>PATTERN RECOGNITION, AND A PASSION FOR THE GAME,</a:t>
            </a:r>
          </a:p>
          <a:p>
            <a:pPr algn="ctr">
              <a:lnSpc>
                <a:spcPts val="3360"/>
              </a:lnSpc>
              <a:spcBef>
                <a:spcPct val="0"/>
              </a:spcBef>
            </a:pPr>
            <a:r>
              <a:rPr lang="en-US" sz="2400" dirty="0">
                <a:solidFill>
                  <a:srgbClr val="FFFFFF"/>
                </a:solidFill>
                <a:latin typeface="DM Sans"/>
                <a:ea typeface="DM Sans"/>
                <a:cs typeface="DM Sans"/>
                <a:sym typeface="DM Sans"/>
              </a:rPr>
              <a:t>THERE’S A PLACE FOR YOU ON THE TEAM.</a:t>
            </a:r>
          </a:p>
        </p:txBody>
      </p:sp>
      <p:sp>
        <p:nvSpPr>
          <p:cNvPr id="11" name="TextBox 11"/>
          <p:cNvSpPr txBox="1"/>
          <p:nvPr/>
        </p:nvSpPr>
        <p:spPr>
          <a:xfrm>
            <a:off x="2965986" y="8908173"/>
            <a:ext cx="4882613" cy="850939"/>
          </a:xfrm>
          <a:prstGeom prst="rect">
            <a:avLst/>
          </a:prstGeom>
        </p:spPr>
        <p:txBody>
          <a:bodyPr wrap="square" lIns="0" tIns="0" rIns="0" bIns="0" rtlCol="0" anchor="t">
            <a:spAutoFit/>
          </a:bodyPr>
          <a:lstStyle/>
          <a:p>
            <a:pPr algn="ctr">
              <a:lnSpc>
                <a:spcPts val="3360"/>
              </a:lnSpc>
            </a:pPr>
            <a:r>
              <a:rPr lang="en-US" sz="2400" b="1" dirty="0">
                <a:solidFill>
                  <a:srgbClr val="FFFFFF"/>
                </a:solidFill>
                <a:latin typeface="DM Sans Bold"/>
                <a:ea typeface="DM Sans Bold"/>
                <a:cs typeface="DM Sans Bold"/>
                <a:sym typeface="DM Sans Bold"/>
              </a:rPr>
              <a:t>PUT YOUR PASSION TO WORK</a:t>
            </a:r>
          </a:p>
          <a:p>
            <a:pPr algn="ctr">
              <a:lnSpc>
                <a:spcPts val="3360"/>
              </a:lnSpc>
              <a:spcBef>
                <a:spcPct val="0"/>
              </a:spcBef>
            </a:pPr>
            <a:r>
              <a:rPr lang="en-US" sz="2400" dirty="0">
                <a:solidFill>
                  <a:srgbClr val="FFFFFF"/>
                </a:solidFill>
                <a:latin typeface="DM Sans"/>
                <a:ea typeface="DM Sans"/>
                <a:cs typeface="DM Sans"/>
                <a:sym typeface="DM Sans"/>
              </a:rPr>
              <a:t>DISCOVER ACCOUNTING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sp>
        <p:nvSpPr>
          <p:cNvPr id="2" name="Freeform 2"/>
          <p:cNvSpPr/>
          <p:nvPr/>
        </p:nvSpPr>
        <p:spPr>
          <a:xfrm>
            <a:off x="641560" y="-5508760"/>
            <a:ext cx="17004881" cy="21304520"/>
          </a:xfrm>
          <a:custGeom>
            <a:avLst/>
            <a:gdLst/>
            <a:ahLst/>
            <a:cxnLst/>
            <a:rect l="l" t="t" r="r" b="b"/>
            <a:pathLst>
              <a:path w="17004881" h="21304520">
                <a:moveTo>
                  <a:pt x="0" y="0"/>
                </a:moveTo>
                <a:lnTo>
                  <a:pt x="17004881" y="0"/>
                </a:lnTo>
                <a:lnTo>
                  <a:pt x="17004881" y="21304520"/>
                </a:lnTo>
                <a:lnTo>
                  <a:pt x="0" y="21304520"/>
                </a:lnTo>
                <a:lnTo>
                  <a:pt x="0" y="0"/>
                </a:lnTo>
                <a:close/>
              </a:path>
            </a:pathLst>
          </a:custGeom>
          <a:blipFill>
            <a:blip>
              <a:extLst>
                <a:ext uri="{96DAC541-7B7A-43D3-8B79-37D633B846F1}">
                  <asvg:svgBlip xmlns:asvg="http://schemas.microsoft.com/office/drawing/2016/SVG/main" r:embed="rId3"/>
                </a:ext>
              </a:extLst>
            </a:blip>
            <a:stretch>
              <a:fillRect t="-9" b="-9"/>
            </a:stretch>
          </a:blipFill>
        </p:spPr>
        <p:txBody>
          <a:bodyPr/>
          <a:lstStyle/>
          <a:p>
            <a:endParaRPr lang="en-US"/>
          </a:p>
        </p:txBody>
      </p:sp>
      <p:sp>
        <p:nvSpPr>
          <p:cNvPr id="3" name="Freeform 3"/>
          <p:cNvSpPr/>
          <p:nvPr/>
        </p:nvSpPr>
        <p:spPr>
          <a:xfrm rot="-579470">
            <a:off x="1023365" y="4332477"/>
            <a:ext cx="2237027" cy="2265865"/>
          </a:xfrm>
          <a:custGeom>
            <a:avLst/>
            <a:gdLst/>
            <a:ahLst/>
            <a:cxnLst/>
            <a:rect l="l" t="t" r="r" b="b"/>
            <a:pathLst>
              <a:path w="2237027" h="2265865">
                <a:moveTo>
                  <a:pt x="0" y="0"/>
                </a:moveTo>
                <a:lnTo>
                  <a:pt x="2237027" y="0"/>
                </a:lnTo>
                <a:lnTo>
                  <a:pt x="2237027" y="2265865"/>
                </a:lnTo>
                <a:lnTo>
                  <a:pt x="0" y="2265865"/>
                </a:lnTo>
                <a:lnTo>
                  <a:pt x="0" y="0"/>
                </a:lnTo>
                <a:close/>
              </a:path>
            </a:pathLst>
          </a:custGeom>
          <a:blipFill>
            <a:blip>
              <a:extLst>
                <a:ext uri="{96DAC541-7B7A-43D3-8B79-37D633B846F1}">
                  <asvg:svgBlip xmlns:asvg="http://schemas.microsoft.com/office/drawing/2016/SVG/main" r:embed="rId4"/>
                </a:ext>
              </a:extLst>
            </a:blip>
            <a:stretch>
              <a:fillRect l="-6" r="-6"/>
            </a:stretch>
          </a:blipFill>
        </p:spPr>
        <p:txBody>
          <a:bodyPr/>
          <a:lstStyle/>
          <a:p>
            <a:endParaRPr lang="en-US"/>
          </a:p>
        </p:txBody>
      </p:sp>
      <p:sp>
        <p:nvSpPr>
          <p:cNvPr id="4" name="Freeform 4"/>
          <p:cNvSpPr/>
          <p:nvPr/>
        </p:nvSpPr>
        <p:spPr>
          <a:xfrm>
            <a:off x="14026383" y="-2212437"/>
            <a:ext cx="5318829" cy="6373325"/>
          </a:xfrm>
          <a:custGeom>
            <a:avLst/>
            <a:gdLst/>
            <a:ahLst/>
            <a:cxnLst/>
            <a:rect l="l" t="t" r="r" b="b"/>
            <a:pathLst>
              <a:path w="5318829" h="6373325">
                <a:moveTo>
                  <a:pt x="0" y="0"/>
                </a:moveTo>
                <a:lnTo>
                  <a:pt x="5318829" y="0"/>
                </a:lnTo>
                <a:lnTo>
                  <a:pt x="5318829" y="6373325"/>
                </a:lnTo>
                <a:lnTo>
                  <a:pt x="0" y="6373325"/>
                </a:lnTo>
                <a:lnTo>
                  <a:pt x="0" y="0"/>
                </a:lnTo>
                <a:close/>
              </a:path>
            </a:pathLst>
          </a:custGeom>
          <a:blipFill>
            <a:blip>
              <a:extLst>
                <a:ext uri="{96DAC541-7B7A-43D3-8B79-37D633B846F1}">
                  <asvg:svgBlip xmlns:asvg="http://schemas.microsoft.com/office/drawing/2016/SVG/main" r:embed="rId5"/>
                </a:ext>
              </a:extLst>
            </a:blip>
            <a:stretch>
              <a:fillRect l="-76" r="-76"/>
            </a:stretch>
          </a:blipFill>
        </p:spPr>
        <p:txBody>
          <a:bodyPr/>
          <a:lstStyle/>
          <a:p>
            <a:endParaRPr lang="en-US"/>
          </a:p>
        </p:txBody>
      </p:sp>
      <p:sp>
        <p:nvSpPr>
          <p:cNvPr id="5" name="Freeform 5"/>
          <p:cNvSpPr/>
          <p:nvPr/>
        </p:nvSpPr>
        <p:spPr>
          <a:xfrm>
            <a:off x="-941572" y="8330426"/>
            <a:ext cx="5957100" cy="2761928"/>
          </a:xfrm>
          <a:custGeom>
            <a:avLst/>
            <a:gdLst/>
            <a:ahLst/>
            <a:cxnLst/>
            <a:rect l="l" t="t" r="r" b="b"/>
            <a:pathLst>
              <a:path w="5957100" h="2761928">
                <a:moveTo>
                  <a:pt x="0" y="0"/>
                </a:moveTo>
                <a:lnTo>
                  <a:pt x="5957100" y="0"/>
                </a:lnTo>
                <a:lnTo>
                  <a:pt x="5957100" y="2761928"/>
                </a:lnTo>
                <a:lnTo>
                  <a:pt x="0" y="2761928"/>
                </a:lnTo>
                <a:lnTo>
                  <a:pt x="0" y="0"/>
                </a:lnTo>
                <a:close/>
              </a:path>
            </a:pathLst>
          </a:custGeom>
          <a:blipFill>
            <a:blip>
              <a:extLst>
                <a:ext uri="{96DAC541-7B7A-43D3-8B79-37D633B846F1}">
                  <asvg:svgBlip xmlns:asvg="http://schemas.microsoft.com/office/drawing/2016/SVG/main" r:embed="rId6"/>
                </a:ext>
              </a:extLst>
            </a:blip>
            <a:stretch>
              <a:fillRect t="-131" b="-131"/>
            </a:stretch>
          </a:blipFill>
        </p:spPr>
        <p:txBody>
          <a:bodyPr/>
          <a:lstStyle/>
          <a:p>
            <a:endParaRPr lang="en-US"/>
          </a:p>
        </p:txBody>
      </p:sp>
      <p:sp>
        <p:nvSpPr>
          <p:cNvPr id="6" name="TextBox 6"/>
          <p:cNvSpPr txBox="1"/>
          <p:nvPr/>
        </p:nvSpPr>
        <p:spPr>
          <a:xfrm>
            <a:off x="1717959" y="2119654"/>
            <a:ext cx="11765158" cy="3779905"/>
          </a:xfrm>
          <a:prstGeom prst="rect">
            <a:avLst/>
          </a:prstGeom>
        </p:spPr>
        <p:txBody>
          <a:bodyPr lIns="0" tIns="0" rIns="0" bIns="0" rtlCol="0" anchor="t">
            <a:spAutoFit/>
          </a:bodyPr>
          <a:lstStyle/>
          <a:p>
            <a:pPr algn="ctr">
              <a:lnSpc>
                <a:spcPts val="15358"/>
              </a:lnSpc>
            </a:pPr>
            <a:r>
              <a:rPr lang="en-US" sz="9101">
                <a:solidFill>
                  <a:srgbClr val="672D89"/>
                </a:solidFill>
                <a:latin typeface="Permanent Marker"/>
                <a:ea typeface="Permanent Marker"/>
                <a:cs typeface="Permanent Marker"/>
                <a:sym typeface="Permanent Marker"/>
              </a:rPr>
              <a:t>Everything Needs Accounting</a:t>
            </a:r>
          </a:p>
        </p:txBody>
      </p:sp>
      <p:sp>
        <p:nvSpPr>
          <p:cNvPr id="7" name="TextBox 7"/>
          <p:cNvSpPr txBox="1"/>
          <p:nvPr/>
        </p:nvSpPr>
        <p:spPr>
          <a:xfrm>
            <a:off x="1421964" y="6418431"/>
            <a:ext cx="11765158" cy="1151257"/>
          </a:xfrm>
          <a:prstGeom prst="rect">
            <a:avLst/>
          </a:prstGeom>
        </p:spPr>
        <p:txBody>
          <a:bodyPr lIns="0" tIns="0" rIns="0" bIns="0" rtlCol="0" anchor="t">
            <a:spAutoFit/>
          </a:bodyPr>
          <a:lstStyle/>
          <a:p>
            <a:pPr algn="ctr">
              <a:lnSpc>
                <a:spcPts val="9519"/>
              </a:lnSpc>
            </a:pPr>
            <a:r>
              <a:rPr lang="en-US" sz="6799" b="1">
                <a:solidFill>
                  <a:srgbClr val="EB04A3"/>
                </a:solidFill>
                <a:latin typeface="DM Sans Bold"/>
                <a:ea typeface="DM Sans Bold"/>
                <a:cs typeface="DM Sans Bold"/>
                <a:sym typeface="DM Sans Bold"/>
              </a:rPr>
              <a:t>Challenge</a:t>
            </a:r>
          </a:p>
        </p:txBody>
      </p:sp>
      <p:sp>
        <p:nvSpPr>
          <p:cNvPr id="8" name="Freeform 8"/>
          <p:cNvSpPr/>
          <p:nvPr/>
        </p:nvSpPr>
        <p:spPr>
          <a:xfrm rot="-1647203">
            <a:off x="-941035" y="-1634269"/>
            <a:ext cx="7454424" cy="3889854"/>
          </a:xfrm>
          <a:custGeom>
            <a:avLst/>
            <a:gdLst/>
            <a:ahLst/>
            <a:cxnLst/>
            <a:rect l="l" t="t" r="r" b="b"/>
            <a:pathLst>
              <a:path w="7454424" h="3889854">
                <a:moveTo>
                  <a:pt x="0" y="0"/>
                </a:moveTo>
                <a:lnTo>
                  <a:pt x="7454424" y="0"/>
                </a:lnTo>
                <a:lnTo>
                  <a:pt x="7454424" y="3889854"/>
                </a:lnTo>
                <a:lnTo>
                  <a:pt x="0" y="3889854"/>
                </a:lnTo>
                <a:lnTo>
                  <a:pt x="0" y="0"/>
                </a:lnTo>
                <a:close/>
              </a:path>
            </a:pathLst>
          </a:custGeom>
          <a:blipFill>
            <a:blip>
              <a:extLst>
                <a:ext uri="{96DAC541-7B7A-43D3-8B79-37D633B846F1}">
                  <asvg:svgBlip xmlns:asvg="http://schemas.microsoft.com/office/drawing/2016/SVG/main" r:embed="rId7"/>
                </a:ext>
              </a:extLst>
            </a:blip>
            <a:stretch>
              <a:fillRect t="-50" b="-50"/>
            </a:stretch>
          </a:blipFill>
        </p:spPr>
        <p:txBody>
          <a:bodyPr/>
          <a:lstStyle/>
          <a:p>
            <a:endParaRPr lang="en-US"/>
          </a:p>
        </p:txBody>
      </p:sp>
      <p:grpSp>
        <p:nvGrpSpPr>
          <p:cNvPr id="9" name="Group 9"/>
          <p:cNvGrpSpPr/>
          <p:nvPr/>
        </p:nvGrpSpPr>
        <p:grpSpPr>
          <a:xfrm>
            <a:off x="12336855" y="4238206"/>
            <a:ext cx="5325577" cy="5635531"/>
            <a:chOff x="0" y="0"/>
            <a:chExt cx="7100769" cy="7514042"/>
          </a:xfrm>
        </p:grpSpPr>
        <p:sp>
          <p:nvSpPr>
            <p:cNvPr id="10" name="Freeform 10"/>
            <p:cNvSpPr/>
            <p:nvPr/>
          </p:nvSpPr>
          <p:spPr>
            <a:xfrm>
              <a:off x="0" y="0"/>
              <a:ext cx="7100769" cy="7514042"/>
            </a:xfrm>
            <a:custGeom>
              <a:avLst/>
              <a:gdLst/>
              <a:ahLst/>
              <a:cxnLst/>
              <a:rect l="l" t="t" r="r" b="b"/>
              <a:pathLst>
                <a:path w="7100769" h="7514042">
                  <a:moveTo>
                    <a:pt x="0" y="0"/>
                  </a:moveTo>
                  <a:lnTo>
                    <a:pt x="7100769" y="0"/>
                  </a:lnTo>
                  <a:lnTo>
                    <a:pt x="7100769" y="7514042"/>
                  </a:lnTo>
                  <a:lnTo>
                    <a:pt x="0" y="7514042"/>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US"/>
            </a:p>
          </p:txBody>
        </p:sp>
        <p:sp>
          <p:nvSpPr>
            <p:cNvPr id="11" name="TextBox 11"/>
            <p:cNvSpPr txBox="1"/>
            <p:nvPr/>
          </p:nvSpPr>
          <p:spPr>
            <a:xfrm>
              <a:off x="430204" y="2570089"/>
              <a:ext cx="6240362" cy="3403269"/>
            </a:xfrm>
            <a:prstGeom prst="rect">
              <a:avLst/>
            </a:prstGeom>
          </p:spPr>
          <p:txBody>
            <a:bodyPr lIns="0" tIns="0" rIns="0" bIns="0" rtlCol="0" anchor="t">
              <a:spAutoFit/>
            </a:bodyPr>
            <a:lstStyle/>
            <a:p>
              <a:pPr algn="l">
                <a:lnSpc>
                  <a:spcPts val="3340"/>
                </a:lnSpc>
              </a:pPr>
              <a:r>
                <a:rPr lang="en-US" sz="2784">
                  <a:solidFill>
                    <a:srgbClr val="000000"/>
                  </a:solidFill>
                  <a:latin typeface="Permanent Marker"/>
                  <a:ea typeface="Permanent Marker"/>
                  <a:cs typeface="Permanent Marker"/>
                  <a:sym typeface="Permanent Marker"/>
                </a:rPr>
                <a:t>Let’s put this to the test. </a:t>
              </a:r>
            </a:p>
            <a:p>
              <a:pPr algn="l">
                <a:lnSpc>
                  <a:spcPts val="3340"/>
                </a:lnSpc>
              </a:pPr>
              <a:endParaRPr lang="en-US" sz="2784">
                <a:solidFill>
                  <a:srgbClr val="000000"/>
                </a:solidFill>
                <a:latin typeface="Permanent Marker"/>
                <a:ea typeface="Permanent Marker"/>
                <a:cs typeface="Permanent Marker"/>
                <a:sym typeface="Permanent Marker"/>
              </a:endParaRPr>
            </a:p>
            <a:p>
              <a:pPr algn="l">
                <a:lnSpc>
                  <a:spcPts val="3340"/>
                </a:lnSpc>
              </a:pPr>
              <a:r>
                <a:rPr lang="en-US" sz="2784">
                  <a:solidFill>
                    <a:srgbClr val="000000"/>
                  </a:solidFill>
                  <a:latin typeface="Permanent Marker"/>
                  <a:ea typeface="Permanent Marker"/>
                  <a:cs typeface="Permanent Marker"/>
                  <a:sym typeface="Permanent Marker"/>
                </a:rPr>
                <a:t>I’ll name something you might love, and you tell me where accounting shows up.</a:t>
              </a: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2161520"/>
          </a:xfrm>
          <a:custGeom>
            <a:avLst/>
            <a:gdLst/>
            <a:ahLst/>
            <a:cxnLst/>
            <a:rect l="l" t="t" r="r" b="b"/>
            <a:pathLst>
              <a:path w="18288000" h="12161520">
                <a:moveTo>
                  <a:pt x="0" y="0"/>
                </a:moveTo>
                <a:lnTo>
                  <a:pt x="18288000" y="0"/>
                </a:lnTo>
                <a:lnTo>
                  <a:pt x="18288000" y="12161520"/>
                </a:lnTo>
                <a:lnTo>
                  <a:pt x="0" y="1216152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3" name="TextBox 3"/>
          <p:cNvSpPr txBox="1"/>
          <p:nvPr/>
        </p:nvSpPr>
        <p:spPr>
          <a:xfrm>
            <a:off x="1270112" y="3147092"/>
            <a:ext cx="15747776" cy="1798705"/>
          </a:xfrm>
          <a:prstGeom prst="rect">
            <a:avLst/>
          </a:prstGeom>
        </p:spPr>
        <p:txBody>
          <a:bodyPr lIns="0" tIns="0" rIns="0" bIns="0" rtlCol="0" anchor="t">
            <a:spAutoFit/>
          </a:bodyPr>
          <a:lstStyle/>
          <a:p>
            <a:pPr algn="ctr">
              <a:lnSpc>
                <a:spcPts val="15358"/>
              </a:lnSpc>
            </a:pPr>
            <a:r>
              <a:rPr lang="en-US" sz="9101" b="1">
                <a:solidFill>
                  <a:srgbClr val="000000"/>
                </a:solidFill>
                <a:latin typeface="DM Sans Bold"/>
                <a:ea typeface="DM Sans Bold"/>
                <a:cs typeface="DM Sans Bold"/>
                <a:sym typeface="DM Sans Bold"/>
              </a:rPr>
              <a:t>Taylor Swift Concert</a:t>
            </a:r>
          </a:p>
        </p:txBody>
      </p:sp>
      <p:sp>
        <p:nvSpPr>
          <p:cNvPr id="5" name="Rectangle: Rounded Corners 4">
            <a:extLst>
              <a:ext uri="{FF2B5EF4-FFF2-40B4-BE49-F238E27FC236}">
                <a16:creationId xmlns:a16="http://schemas.microsoft.com/office/drawing/2014/main" id="{47F65181-1FBE-93F0-EA64-353A378087D5}"/>
              </a:ext>
            </a:extLst>
          </p:cNvPr>
          <p:cNvSpPr/>
          <p:nvPr/>
        </p:nvSpPr>
        <p:spPr>
          <a:xfrm>
            <a:off x="6553200" y="5067300"/>
            <a:ext cx="5181600" cy="609600"/>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4" name="TextBox 4"/>
          <p:cNvSpPr txBox="1"/>
          <p:nvPr/>
        </p:nvSpPr>
        <p:spPr>
          <a:xfrm>
            <a:off x="6692280" y="5076825"/>
            <a:ext cx="5575920" cy="514351"/>
          </a:xfrm>
          <a:prstGeom prst="rect">
            <a:avLst/>
          </a:prstGeom>
        </p:spPr>
        <p:txBody>
          <a:bodyPr wrap="square" lIns="0" tIns="0" rIns="0" bIns="0" rtlCol="0" anchor="t">
            <a:spAutoFit/>
          </a:bodyPr>
          <a:lstStyle/>
          <a:p>
            <a:pPr algn="l">
              <a:lnSpc>
                <a:spcPts val="4199"/>
              </a:lnSpc>
            </a:pPr>
            <a:r>
              <a:rPr lang="en-US" sz="2999" i="1" dirty="0">
                <a:solidFill>
                  <a:srgbClr val="FFFFFF"/>
                </a:solidFill>
                <a:latin typeface="Roboto Italics"/>
                <a:ea typeface="Roboto Italics"/>
                <a:cs typeface="Roboto Italics"/>
                <a:sym typeface="Roboto Italics"/>
              </a:rPr>
              <a:t>Where does accounting fit 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grpSp>
        <p:nvGrpSpPr>
          <p:cNvPr id="2" name="Group 2"/>
          <p:cNvGrpSpPr/>
          <p:nvPr/>
        </p:nvGrpSpPr>
        <p:grpSpPr>
          <a:xfrm>
            <a:off x="2344418" y="2079001"/>
            <a:ext cx="13599165" cy="4114800"/>
            <a:chOff x="0" y="0"/>
            <a:chExt cx="18132219" cy="5486400"/>
          </a:xfrm>
        </p:grpSpPr>
        <p:sp>
          <p:nvSpPr>
            <p:cNvPr id="3" name="Freeform 3"/>
            <p:cNvSpPr/>
            <p:nvPr/>
          </p:nvSpPr>
          <p:spPr>
            <a:xfrm>
              <a:off x="0" y="0"/>
              <a:ext cx="5486400" cy="5486400"/>
            </a:xfrm>
            <a:custGeom>
              <a:avLst/>
              <a:gdLst/>
              <a:ahLst/>
              <a:cxnLst/>
              <a:rect l="l" t="t" r="r" b="b"/>
              <a:pathLst>
                <a:path w="5486400" h="5486400">
                  <a:moveTo>
                    <a:pt x="0" y="0"/>
                  </a:moveTo>
                  <a:lnTo>
                    <a:pt x="5486400" y="0"/>
                  </a:lnTo>
                  <a:lnTo>
                    <a:pt x="5486400" y="5486400"/>
                  </a:lnTo>
                  <a:lnTo>
                    <a:pt x="0" y="54864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5486400" y="0"/>
              <a:ext cx="3374136" cy="5486400"/>
            </a:xfrm>
            <a:custGeom>
              <a:avLst/>
              <a:gdLst/>
              <a:ahLst/>
              <a:cxnLst/>
              <a:rect l="l" t="t" r="r" b="b"/>
              <a:pathLst>
                <a:path w="3374136" h="5486400">
                  <a:moveTo>
                    <a:pt x="0" y="0"/>
                  </a:moveTo>
                  <a:lnTo>
                    <a:pt x="3374136" y="0"/>
                  </a:lnTo>
                  <a:lnTo>
                    <a:pt x="3374136" y="5486400"/>
                  </a:lnTo>
                  <a:lnTo>
                    <a:pt x="0" y="5486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8597471" y="0"/>
              <a:ext cx="5513970" cy="5486400"/>
            </a:xfrm>
            <a:custGeom>
              <a:avLst/>
              <a:gdLst/>
              <a:ahLst/>
              <a:cxnLst/>
              <a:rect l="l" t="t" r="r" b="b"/>
              <a:pathLst>
                <a:path w="5513970" h="5486400">
                  <a:moveTo>
                    <a:pt x="0" y="0"/>
                  </a:moveTo>
                  <a:lnTo>
                    <a:pt x="5513970" y="0"/>
                  </a:lnTo>
                  <a:lnTo>
                    <a:pt x="5513970" y="5486400"/>
                  </a:lnTo>
                  <a:lnTo>
                    <a:pt x="0" y="54864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13468779" y="0"/>
              <a:ext cx="4663440" cy="5486400"/>
            </a:xfrm>
            <a:custGeom>
              <a:avLst/>
              <a:gdLst/>
              <a:ahLst/>
              <a:cxnLst/>
              <a:rect l="l" t="t" r="r" b="b"/>
              <a:pathLst>
                <a:path w="4663440" h="5486400">
                  <a:moveTo>
                    <a:pt x="0" y="0"/>
                  </a:moveTo>
                  <a:lnTo>
                    <a:pt x="4663440" y="0"/>
                  </a:lnTo>
                  <a:lnTo>
                    <a:pt x="4663440" y="5486400"/>
                  </a:lnTo>
                  <a:lnTo>
                    <a:pt x="0" y="54864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7" name="Freeform 7"/>
          <p:cNvSpPr/>
          <p:nvPr/>
        </p:nvSpPr>
        <p:spPr>
          <a:xfrm>
            <a:off x="5646620" y="7131010"/>
            <a:ext cx="7315200" cy="1243584"/>
          </a:xfrm>
          <a:custGeom>
            <a:avLst/>
            <a:gdLst/>
            <a:ahLst/>
            <a:cxnLst/>
            <a:rect l="l" t="t" r="r" b="b"/>
            <a:pathLst>
              <a:path w="7315200" h="1243584">
                <a:moveTo>
                  <a:pt x="0" y="0"/>
                </a:moveTo>
                <a:lnTo>
                  <a:pt x="7315200" y="0"/>
                </a:lnTo>
                <a:lnTo>
                  <a:pt x="7315200" y="1243584"/>
                </a:lnTo>
                <a:lnTo>
                  <a:pt x="0" y="124358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Rectangle: Rounded Corners 8">
            <a:extLst>
              <a:ext uri="{FF2B5EF4-FFF2-40B4-BE49-F238E27FC236}">
                <a16:creationId xmlns:a16="http://schemas.microsoft.com/office/drawing/2014/main" id="{4231AEFC-9A66-BF62-4434-E85F021320F1}"/>
              </a:ext>
            </a:extLst>
          </p:cNvPr>
          <p:cNvSpPr/>
          <p:nvPr/>
        </p:nvSpPr>
        <p:spPr>
          <a:xfrm>
            <a:off x="10591800" y="8908548"/>
            <a:ext cx="7239000" cy="73075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8"/>
          <p:cNvSpPr txBox="1"/>
          <p:nvPr/>
        </p:nvSpPr>
        <p:spPr>
          <a:xfrm>
            <a:off x="10740639" y="8908548"/>
            <a:ext cx="7090161" cy="623304"/>
          </a:xfrm>
          <a:prstGeom prst="rect">
            <a:avLst/>
          </a:prstGeom>
        </p:spPr>
        <p:txBody>
          <a:bodyPr wrap="square" lIns="0" tIns="0" rIns="0" bIns="0" rtlCol="0" anchor="t">
            <a:spAutoFit/>
          </a:bodyPr>
          <a:lstStyle/>
          <a:p>
            <a:pPr algn="l">
              <a:lnSpc>
                <a:spcPts val="5132"/>
              </a:lnSpc>
            </a:pPr>
            <a:r>
              <a:rPr lang="en-US" sz="3666" i="1" dirty="0">
                <a:solidFill>
                  <a:srgbClr val="FF1B17"/>
                </a:solidFill>
                <a:latin typeface="Roboto Italics"/>
                <a:ea typeface="Roboto Italics"/>
                <a:cs typeface="Roboto Italics"/>
                <a:sym typeface="Roboto Italics"/>
              </a:rPr>
              <a:t>Who keeps this business running?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2161520"/>
          </a:xfrm>
          <a:custGeom>
            <a:avLst/>
            <a:gdLst/>
            <a:ahLst/>
            <a:cxnLst/>
            <a:rect l="l" t="t" r="r" b="b"/>
            <a:pathLst>
              <a:path w="18288000" h="12161520">
                <a:moveTo>
                  <a:pt x="0" y="0"/>
                </a:moveTo>
                <a:lnTo>
                  <a:pt x="18288000" y="0"/>
                </a:lnTo>
                <a:lnTo>
                  <a:pt x="18288000" y="12161520"/>
                </a:lnTo>
                <a:lnTo>
                  <a:pt x="0" y="1216152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4" name="Rectangle: Rounded Corners 3">
            <a:extLst>
              <a:ext uri="{FF2B5EF4-FFF2-40B4-BE49-F238E27FC236}">
                <a16:creationId xmlns:a16="http://schemas.microsoft.com/office/drawing/2014/main" id="{AC481782-3E39-31AC-B5F0-B8DA4460EFF7}"/>
              </a:ext>
            </a:extLst>
          </p:cNvPr>
          <p:cNvSpPr/>
          <p:nvPr/>
        </p:nvSpPr>
        <p:spPr>
          <a:xfrm>
            <a:off x="10515600" y="1060919"/>
            <a:ext cx="6172200" cy="109569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10736341" y="1152202"/>
            <a:ext cx="12362137" cy="913132"/>
          </a:xfrm>
          <a:prstGeom prst="rect">
            <a:avLst/>
          </a:prstGeom>
        </p:spPr>
        <p:txBody>
          <a:bodyPr lIns="0" tIns="0" rIns="0" bIns="0" rtlCol="0" anchor="t">
            <a:spAutoFit/>
          </a:bodyPr>
          <a:lstStyle/>
          <a:p>
            <a:pPr algn="l">
              <a:lnSpc>
                <a:spcPts val="7419"/>
              </a:lnSpc>
            </a:pPr>
            <a:r>
              <a:rPr lang="en-US" sz="5299" i="1">
                <a:solidFill>
                  <a:srgbClr val="000000"/>
                </a:solidFill>
                <a:latin typeface="Roboto Italics"/>
                <a:ea typeface="Roboto Italics"/>
                <a:cs typeface="Roboto Italics"/>
                <a:sym typeface="Roboto Italics"/>
              </a:rPr>
              <a:t>What about sports?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sp>
        <p:nvSpPr>
          <p:cNvPr id="2" name="Freeform 2"/>
          <p:cNvSpPr/>
          <p:nvPr/>
        </p:nvSpPr>
        <p:spPr>
          <a:xfrm>
            <a:off x="-305882" y="458161"/>
            <a:ext cx="11495719" cy="9828839"/>
          </a:xfrm>
          <a:custGeom>
            <a:avLst/>
            <a:gdLst/>
            <a:ahLst/>
            <a:cxnLst/>
            <a:rect l="l" t="t" r="r" b="b"/>
            <a:pathLst>
              <a:path w="11495719" h="9828839">
                <a:moveTo>
                  <a:pt x="0" y="0"/>
                </a:moveTo>
                <a:lnTo>
                  <a:pt x="11495719" y="0"/>
                </a:lnTo>
                <a:lnTo>
                  <a:pt x="11495719" y="9828839"/>
                </a:lnTo>
                <a:lnTo>
                  <a:pt x="0" y="98288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3532891" y="5943314"/>
            <a:ext cx="4572000" cy="4114800"/>
          </a:xfrm>
          <a:custGeom>
            <a:avLst/>
            <a:gdLst/>
            <a:ahLst/>
            <a:cxnLst/>
            <a:rect l="l" t="t" r="r" b="b"/>
            <a:pathLst>
              <a:path w="4572000" h="4114800">
                <a:moveTo>
                  <a:pt x="0" y="0"/>
                </a:moveTo>
                <a:lnTo>
                  <a:pt x="4572000" y="0"/>
                </a:lnTo>
                <a:lnTo>
                  <a:pt x="4572000" y="4114800"/>
                </a:lnTo>
                <a:lnTo>
                  <a:pt x="0" y="41148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Rectangle: Rounded Corners 4">
            <a:extLst>
              <a:ext uri="{FF2B5EF4-FFF2-40B4-BE49-F238E27FC236}">
                <a16:creationId xmlns:a16="http://schemas.microsoft.com/office/drawing/2014/main" id="{FC54F67E-4CE6-782D-7AE8-27D0F098D8FF}"/>
              </a:ext>
            </a:extLst>
          </p:cNvPr>
          <p:cNvSpPr/>
          <p:nvPr/>
        </p:nvSpPr>
        <p:spPr>
          <a:xfrm>
            <a:off x="11506200" y="4325618"/>
            <a:ext cx="6096000" cy="1143000"/>
          </a:xfrm>
          <a:prstGeom prst="roundRect">
            <a:avLst/>
          </a:prstGeom>
          <a:solidFill>
            <a:srgbClr val="E2FE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063BECCF-B62E-D98F-EF1E-FF4BF56C0515}"/>
              </a:ext>
            </a:extLst>
          </p:cNvPr>
          <p:cNvSpPr/>
          <p:nvPr/>
        </p:nvSpPr>
        <p:spPr>
          <a:xfrm>
            <a:off x="11925300" y="5371814"/>
            <a:ext cx="5257800" cy="1143000"/>
          </a:xfrm>
          <a:prstGeom prst="roundRect">
            <a:avLst/>
          </a:prstGeom>
          <a:solidFill>
            <a:srgbClr val="E2FE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4"/>
          <p:cNvSpPr txBox="1"/>
          <p:nvPr/>
        </p:nvSpPr>
        <p:spPr>
          <a:xfrm>
            <a:off x="11183935" y="4448523"/>
            <a:ext cx="6740529" cy="1846582"/>
          </a:xfrm>
          <a:prstGeom prst="rect">
            <a:avLst/>
          </a:prstGeom>
        </p:spPr>
        <p:txBody>
          <a:bodyPr lIns="0" tIns="0" rIns="0" bIns="0" rtlCol="0" anchor="t">
            <a:spAutoFit/>
          </a:bodyPr>
          <a:lstStyle/>
          <a:p>
            <a:pPr algn="ctr">
              <a:lnSpc>
                <a:spcPts val="7419"/>
              </a:lnSpc>
            </a:pPr>
            <a:r>
              <a:rPr lang="en-US" sz="5299" i="1" dirty="0">
                <a:solidFill>
                  <a:srgbClr val="3A5DAE"/>
                </a:solidFill>
                <a:latin typeface="Roboto Italics"/>
                <a:ea typeface="Roboto Italics"/>
                <a:cs typeface="Roboto Italics"/>
                <a:sym typeface="Roboto Italics"/>
              </a:rPr>
              <a:t>Who helps make the magic happen?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2161520"/>
          </a:xfrm>
          <a:custGeom>
            <a:avLst/>
            <a:gdLst/>
            <a:ahLst/>
            <a:cxnLst/>
            <a:rect l="l" t="t" r="r" b="b"/>
            <a:pathLst>
              <a:path w="18288000" h="12161520">
                <a:moveTo>
                  <a:pt x="0" y="0"/>
                </a:moveTo>
                <a:lnTo>
                  <a:pt x="18288000" y="0"/>
                </a:lnTo>
                <a:lnTo>
                  <a:pt x="18288000" y="12161520"/>
                </a:lnTo>
                <a:lnTo>
                  <a:pt x="0" y="1216152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
        <p:nvSpPr>
          <p:cNvPr id="5" name="Rectangle: Rounded Corners 4">
            <a:extLst>
              <a:ext uri="{FF2B5EF4-FFF2-40B4-BE49-F238E27FC236}">
                <a16:creationId xmlns:a16="http://schemas.microsoft.com/office/drawing/2014/main" id="{B8DF10AC-4BBB-B911-A18B-4AC318B7A6C9}"/>
              </a:ext>
            </a:extLst>
          </p:cNvPr>
          <p:cNvSpPr/>
          <p:nvPr/>
        </p:nvSpPr>
        <p:spPr>
          <a:xfrm>
            <a:off x="4800600" y="400050"/>
            <a:ext cx="12801600" cy="1143000"/>
          </a:xfrm>
          <a:prstGeom prst="roundRect">
            <a:avLst/>
          </a:prstGeom>
          <a:solidFill>
            <a:srgbClr val="E2FE3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3"/>
          <p:cNvSpPr txBox="1"/>
          <p:nvPr/>
        </p:nvSpPr>
        <p:spPr>
          <a:xfrm>
            <a:off x="4968411" y="514984"/>
            <a:ext cx="13460791" cy="913132"/>
          </a:xfrm>
          <a:prstGeom prst="rect">
            <a:avLst/>
          </a:prstGeom>
        </p:spPr>
        <p:txBody>
          <a:bodyPr lIns="0" tIns="0" rIns="0" bIns="0" rtlCol="0" anchor="t">
            <a:spAutoFit/>
          </a:bodyPr>
          <a:lstStyle/>
          <a:p>
            <a:pPr algn="l">
              <a:lnSpc>
                <a:spcPts val="7419"/>
              </a:lnSpc>
            </a:pPr>
            <a:r>
              <a:rPr lang="en-US" sz="5299" i="1" dirty="0">
                <a:solidFill>
                  <a:srgbClr val="000000"/>
                </a:solidFill>
                <a:latin typeface="Roboto Italics"/>
                <a:ea typeface="Roboto Italics"/>
                <a:cs typeface="Roboto Italics"/>
                <a:sym typeface="Roboto Italics"/>
              </a:rPr>
              <a:t>Who decides if a new drink makes money?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sp>
        <p:nvSpPr>
          <p:cNvPr id="2" name="Freeform 2"/>
          <p:cNvSpPr/>
          <p:nvPr/>
        </p:nvSpPr>
        <p:spPr>
          <a:xfrm>
            <a:off x="0" y="-937260"/>
            <a:ext cx="18288000" cy="12161520"/>
          </a:xfrm>
          <a:custGeom>
            <a:avLst/>
            <a:gdLst/>
            <a:ahLst/>
            <a:cxnLst/>
            <a:rect l="l" t="t" r="r" b="b"/>
            <a:pathLst>
              <a:path w="18288000" h="12161520">
                <a:moveTo>
                  <a:pt x="0" y="0"/>
                </a:moveTo>
                <a:lnTo>
                  <a:pt x="18288000" y="0"/>
                </a:lnTo>
                <a:lnTo>
                  <a:pt x="18288000" y="12161520"/>
                </a:lnTo>
                <a:lnTo>
                  <a:pt x="0" y="1216152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Rectangle: Rounded Corners 4">
            <a:extLst>
              <a:ext uri="{FF2B5EF4-FFF2-40B4-BE49-F238E27FC236}">
                <a16:creationId xmlns:a16="http://schemas.microsoft.com/office/drawing/2014/main" id="{07C5BEEE-A274-F541-EB4C-86D02AA34B42}"/>
              </a:ext>
            </a:extLst>
          </p:cNvPr>
          <p:cNvSpPr/>
          <p:nvPr/>
        </p:nvSpPr>
        <p:spPr>
          <a:xfrm>
            <a:off x="990600" y="400050"/>
            <a:ext cx="8305800" cy="1143000"/>
          </a:xfrm>
          <a:prstGeom prst="round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3"/>
          <p:cNvSpPr txBox="1"/>
          <p:nvPr/>
        </p:nvSpPr>
        <p:spPr>
          <a:xfrm>
            <a:off x="1295400" y="514984"/>
            <a:ext cx="13460791" cy="913132"/>
          </a:xfrm>
          <a:prstGeom prst="rect">
            <a:avLst/>
          </a:prstGeom>
        </p:spPr>
        <p:txBody>
          <a:bodyPr lIns="0" tIns="0" rIns="0" bIns="0" rtlCol="0" anchor="t">
            <a:spAutoFit/>
          </a:bodyPr>
          <a:lstStyle/>
          <a:p>
            <a:pPr marL="0" marR="0" lvl="0" indent="0" algn="l" defTabSz="914400" rtl="0" eaLnBrk="1" fontAlgn="auto" latinLnBrk="0" hangingPunct="1">
              <a:lnSpc>
                <a:spcPts val="7419"/>
              </a:lnSpc>
              <a:spcBef>
                <a:spcPts val="0"/>
              </a:spcBef>
              <a:spcAft>
                <a:spcPts val="0"/>
              </a:spcAft>
              <a:buClrTx/>
              <a:buSzTx/>
              <a:buFontTx/>
              <a:buNone/>
              <a:tabLst/>
              <a:defRPr/>
            </a:pPr>
            <a:r>
              <a:rPr kumimoji="0" lang="en-US" sz="5299" b="0" i="1" u="none" strike="noStrike" kern="1200" cap="none" spc="0" normalizeH="0" baseline="0" noProof="0" dirty="0">
                <a:ln>
                  <a:noFill/>
                </a:ln>
                <a:solidFill>
                  <a:srgbClr val="FFFFFF"/>
                </a:solidFill>
                <a:effectLst/>
                <a:uLnTx/>
                <a:uFillTx/>
                <a:latin typeface="Roboto Italics"/>
                <a:ea typeface="Roboto Italics"/>
                <a:cs typeface="Roboto Italics"/>
                <a:sym typeface="Roboto Italics"/>
              </a:rPr>
              <a:t>Even entrepreneurs need...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sp>
        <p:nvSpPr>
          <p:cNvPr id="2" name="TextBox 2"/>
          <p:cNvSpPr txBox="1"/>
          <p:nvPr/>
        </p:nvSpPr>
        <p:spPr>
          <a:xfrm>
            <a:off x="1028700" y="1228725"/>
            <a:ext cx="14601538" cy="751839"/>
          </a:xfrm>
          <a:prstGeom prst="rect">
            <a:avLst/>
          </a:prstGeom>
        </p:spPr>
        <p:txBody>
          <a:bodyPr lIns="0" tIns="0" rIns="0" bIns="0" rtlCol="0" anchor="t">
            <a:spAutoFit/>
          </a:bodyPr>
          <a:lstStyle/>
          <a:p>
            <a:pPr algn="l">
              <a:lnSpc>
                <a:spcPts val="5599"/>
              </a:lnSpc>
            </a:pPr>
            <a:r>
              <a:rPr lang="en-US" sz="5599">
                <a:solidFill>
                  <a:srgbClr val="FFFFFF"/>
                </a:solidFill>
                <a:latin typeface="Permanent Marker"/>
                <a:ea typeface="Permanent Marker"/>
                <a:cs typeface="Permanent Marker"/>
                <a:sym typeface="Permanent Marker"/>
              </a:rPr>
              <a:t>accounting where you least expect it</a:t>
            </a:r>
          </a:p>
        </p:txBody>
      </p:sp>
      <p:graphicFrame>
        <p:nvGraphicFramePr>
          <p:cNvPr id="3" name="Table 3"/>
          <p:cNvGraphicFramePr>
            <a:graphicFrameLocks noGrp="1"/>
          </p:cNvGraphicFramePr>
          <p:nvPr>
            <p:extLst>
              <p:ext uri="{D42A27DB-BD31-4B8C-83A1-F6EECF244321}">
                <p14:modId xmlns:p14="http://schemas.microsoft.com/office/powerpoint/2010/main" val="4011884708"/>
              </p:ext>
            </p:extLst>
          </p:nvPr>
        </p:nvGraphicFramePr>
        <p:xfrm>
          <a:off x="1028700" y="2453325"/>
          <a:ext cx="14697826" cy="7419314"/>
        </p:xfrm>
        <a:graphic>
          <a:graphicData uri="http://schemas.openxmlformats.org/drawingml/2006/table">
            <a:tbl>
              <a:tblPr/>
              <a:tblGrid>
                <a:gridCol w="4675384">
                  <a:extLst>
                    <a:ext uri="{9D8B030D-6E8A-4147-A177-3AD203B41FA5}">
                      <a16:colId xmlns:a16="http://schemas.microsoft.com/office/drawing/2014/main" val="20000"/>
                    </a:ext>
                  </a:extLst>
                </a:gridCol>
                <a:gridCol w="5125955">
                  <a:extLst>
                    <a:ext uri="{9D8B030D-6E8A-4147-A177-3AD203B41FA5}">
                      <a16:colId xmlns:a16="http://schemas.microsoft.com/office/drawing/2014/main" val="20001"/>
                    </a:ext>
                  </a:extLst>
                </a:gridCol>
                <a:gridCol w="4896487">
                  <a:extLst>
                    <a:ext uri="{9D8B030D-6E8A-4147-A177-3AD203B41FA5}">
                      <a16:colId xmlns:a16="http://schemas.microsoft.com/office/drawing/2014/main" val="20002"/>
                    </a:ext>
                  </a:extLst>
                </a:gridCol>
              </a:tblGrid>
              <a:tr h="986192">
                <a:tc>
                  <a:txBody>
                    <a:bodyPr/>
                    <a:lstStyle/>
                    <a:p>
                      <a:pPr algn="ctr">
                        <a:lnSpc>
                          <a:spcPts val="2800"/>
                        </a:lnSpc>
                        <a:defRPr/>
                      </a:pPr>
                      <a:r>
                        <a:rPr lang="en-US" sz="2000" b="1">
                          <a:solidFill>
                            <a:srgbClr val="000000"/>
                          </a:solidFill>
                          <a:latin typeface="DM Sans Bold"/>
                          <a:ea typeface="DM Sans Bold"/>
                          <a:cs typeface="DM Sans Bold"/>
                          <a:sym typeface="DM Sans Bold"/>
                        </a:rPr>
                        <a:t>Industry or Experience</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E0FF00"/>
                    </a:solidFill>
                  </a:tcPr>
                </a:tc>
                <a:tc>
                  <a:txBody>
                    <a:bodyPr/>
                    <a:lstStyle/>
                    <a:p>
                      <a:pPr algn="ctr">
                        <a:lnSpc>
                          <a:spcPts val="2800"/>
                        </a:lnSpc>
                        <a:defRPr/>
                      </a:pPr>
                      <a:r>
                        <a:rPr lang="en-US" sz="2000" b="1">
                          <a:solidFill>
                            <a:srgbClr val="000000"/>
                          </a:solidFill>
                          <a:latin typeface="DM Sans Bold"/>
                          <a:ea typeface="DM Sans Bold"/>
                          <a:cs typeface="DM Sans Bold"/>
                          <a:sym typeface="DM Sans Bold"/>
                        </a:rPr>
                        <a:t>Your Challenge</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E0FF00"/>
                    </a:solidFill>
                  </a:tcPr>
                </a:tc>
                <a:tc>
                  <a:txBody>
                    <a:bodyPr/>
                    <a:lstStyle/>
                    <a:p>
                      <a:pPr algn="ctr">
                        <a:lnSpc>
                          <a:spcPts val="2800"/>
                        </a:lnSpc>
                        <a:defRPr/>
                      </a:pPr>
                      <a:r>
                        <a:rPr lang="en-US" sz="2000" b="1">
                          <a:solidFill>
                            <a:srgbClr val="000000"/>
                          </a:solidFill>
                          <a:latin typeface="DM Sans Bold"/>
                          <a:ea typeface="DM Sans Bold"/>
                          <a:cs typeface="DM Sans Bold"/>
                          <a:sym typeface="DM Sans Bold"/>
                        </a:rPr>
                        <a:t>Where Accounting Shows Up</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E0FF00"/>
                    </a:solidFill>
                  </a:tcPr>
                </a:tc>
                <a:extLst>
                  <a:ext uri="{0D108BD9-81ED-4DB2-BD59-A6C34878D82A}">
                    <a16:rowId xmlns:a16="http://schemas.microsoft.com/office/drawing/2014/main" val="10000"/>
                  </a:ext>
                </a:extLst>
              </a:tr>
              <a:tr h="1072187">
                <a:tc>
                  <a:txBody>
                    <a:bodyPr/>
                    <a:lstStyle/>
                    <a:p>
                      <a:pPr algn="l">
                        <a:lnSpc>
                          <a:spcPts val="2520"/>
                        </a:lnSpc>
                        <a:defRPr/>
                      </a:pPr>
                      <a:r>
                        <a:rPr lang="en-US" sz="1800">
                          <a:solidFill>
                            <a:srgbClr val="000000"/>
                          </a:solidFill>
                          <a:latin typeface="DM Sans"/>
                          <a:ea typeface="DM Sans"/>
                          <a:cs typeface="DM Sans"/>
                          <a:sym typeface="DM Sans"/>
                        </a:rPr>
                        <a:t>Taylor Swift Concert</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a:solidFill>
                            <a:srgbClr val="000000"/>
                          </a:solidFill>
                          <a:latin typeface="DM Sans"/>
                          <a:ea typeface="DM Sans"/>
                          <a:cs typeface="DM Sans"/>
                          <a:sym typeface="DM Sans"/>
                        </a:rPr>
                        <a:t>Where does accounting fit?</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dirty="0">
                          <a:solidFill>
                            <a:srgbClr val="000000"/>
                          </a:solidFill>
                          <a:latin typeface="DM Sans"/>
                          <a:ea typeface="DM Sans"/>
                          <a:cs typeface="DM Sans"/>
                          <a:sym typeface="DM Sans"/>
                        </a:rPr>
                        <a:t>Tour budgeting, ticket revenue, merchandise sales, payroll</a:t>
                      </a:r>
                      <a:endParaRPr lang="en-US" sz="1100" dirty="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072187">
                <a:tc>
                  <a:txBody>
                    <a:bodyPr/>
                    <a:lstStyle/>
                    <a:p>
                      <a:pPr algn="l">
                        <a:lnSpc>
                          <a:spcPts val="2520"/>
                        </a:lnSpc>
                        <a:defRPr/>
                      </a:pPr>
                      <a:r>
                        <a:rPr lang="en-US" sz="1800">
                          <a:solidFill>
                            <a:srgbClr val="000000"/>
                          </a:solidFill>
                          <a:latin typeface="DM Sans"/>
                          <a:ea typeface="DM Sans"/>
                          <a:cs typeface="DM Sans"/>
                          <a:sym typeface="DM Sans"/>
                        </a:rPr>
                        <a:t>Nike</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a:solidFill>
                            <a:srgbClr val="000000"/>
                          </a:solidFill>
                          <a:latin typeface="DM Sans"/>
                          <a:ea typeface="DM Sans"/>
                          <a:cs typeface="DM Sans"/>
                          <a:sym typeface="DM Sans"/>
                        </a:rPr>
                        <a:t>Who keeps this business running?</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dirty="0">
                          <a:solidFill>
                            <a:srgbClr val="000000"/>
                          </a:solidFill>
                          <a:latin typeface="DM Sans"/>
                          <a:ea typeface="DM Sans"/>
                          <a:cs typeface="DM Sans"/>
                          <a:sym typeface="DM Sans"/>
                        </a:rPr>
                        <a:t>Product costing, pricing, inventory management, financial planning</a:t>
                      </a:r>
                      <a:endParaRPr lang="en-US" sz="1100" dirty="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072187">
                <a:tc>
                  <a:txBody>
                    <a:bodyPr/>
                    <a:lstStyle/>
                    <a:p>
                      <a:pPr algn="l">
                        <a:lnSpc>
                          <a:spcPts val="2520"/>
                        </a:lnSpc>
                        <a:defRPr/>
                      </a:pPr>
                      <a:r>
                        <a:rPr lang="en-US" sz="1800">
                          <a:solidFill>
                            <a:srgbClr val="000000"/>
                          </a:solidFill>
                          <a:latin typeface="DM Sans"/>
                          <a:ea typeface="DM Sans"/>
                          <a:cs typeface="DM Sans"/>
                          <a:sym typeface="DM Sans"/>
                        </a:rPr>
                        <a:t>NFL</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a:solidFill>
                            <a:srgbClr val="000000"/>
                          </a:solidFill>
                          <a:latin typeface="DM Sans"/>
                          <a:ea typeface="DM Sans"/>
                          <a:cs typeface="DM Sans"/>
                          <a:sym typeface="DM Sans"/>
                        </a:rPr>
                        <a:t>What about sports?</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dirty="0">
                          <a:solidFill>
                            <a:srgbClr val="000000"/>
                          </a:solidFill>
                          <a:latin typeface="DM Sans"/>
                          <a:ea typeface="DM Sans"/>
                          <a:cs typeface="DM Sans"/>
                          <a:sym typeface="DM Sans"/>
                        </a:rPr>
                        <a:t>Player contracts, salary cap planning, team budgets, sponsorship revenue</a:t>
                      </a:r>
                      <a:endParaRPr lang="en-US" sz="1100" dirty="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1072187">
                <a:tc>
                  <a:txBody>
                    <a:bodyPr/>
                    <a:lstStyle/>
                    <a:p>
                      <a:pPr algn="l">
                        <a:lnSpc>
                          <a:spcPts val="2520"/>
                        </a:lnSpc>
                        <a:defRPr/>
                      </a:pPr>
                      <a:r>
                        <a:rPr lang="en-US" sz="1800">
                          <a:solidFill>
                            <a:srgbClr val="000000"/>
                          </a:solidFill>
                          <a:latin typeface="DM Sans"/>
                          <a:ea typeface="DM Sans"/>
                          <a:cs typeface="DM Sans"/>
                          <a:sym typeface="DM Sans"/>
                        </a:rPr>
                        <a:t>Disney</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a:solidFill>
                            <a:srgbClr val="000000"/>
                          </a:solidFill>
                          <a:latin typeface="DM Sans"/>
                          <a:ea typeface="DM Sans"/>
                          <a:cs typeface="DM Sans"/>
                          <a:sym typeface="DM Sans"/>
                        </a:rPr>
                        <a:t>Who helps make the magic happen?</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dirty="0">
                          <a:solidFill>
                            <a:srgbClr val="000000"/>
                          </a:solidFill>
                          <a:latin typeface="DM Sans"/>
                          <a:ea typeface="DM Sans"/>
                          <a:cs typeface="DM Sans"/>
                          <a:sym typeface="DM Sans"/>
                        </a:rPr>
                        <a:t>Movie budgets, park operations, streaming finances, business decisions</a:t>
                      </a:r>
                      <a:endParaRPr lang="en-US" sz="1100" dirty="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072187">
                <a:tc>
                  <a:txBody>
                    <a:bodyPr/>
                    <a:lstStyle/>
                    <a:p>
                      <a:pPr algn="l">
                        <a:lnSpc>
                          <a:spcPts val="2520"/>
                        </a:lnSpc>
                        <a:defRPr/>
                      </a:pPr>
                      <a:r>
                        <a:rPr lang="en-US" sz="1800">
                          <a:solidFill>
                            <a:srgbClr val="000000"/>
                          </a:solidFill>
                          <a:latin typeface="DM Sans"/>
                          <a:ea typeface="DM Sans"/>
                          <a:cs typeface="DM Sans"/>
                          <a:sym typeface="DM Sans"/>
                        </a:rPr>
                        <a:t>Starbucks</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a:solidFill>
                            <a:srgbClr val="000000"/>
                          </a:solidFill>
                          <a:latin typeface="DM Sans"/>
                          <a:ea typeface="DM Sans"/>
                          <a:cs typeface="DM Sans"/>
                          <a:sym typeface="DM Sans"/>
                        </a:rPr>
                        <a:t>Who decides if a new drink makes money?</a:t>
                      </a:r>
                      <a:endParaRPr lang="en-US" sz="110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dirty="0">
                          <a:solidFill>
                            <a:srgbClr val="000000"/>
                          </a:solidFill>
                          <a:latin typeface="DM Sans"/>
                          <a:ea typeface="DM Sans"/>
                          <a:cs typeface="DM Sans"/>
                          <a:sym typeface="DM Sans"/>
                        </a:rPr>
                        <a:t>Product pricing, cost analysis, profit tracking, expansion decisions</a:t>
                      </a:r>
                      <a:endParaRPr lang="en-US" sz="1100" dirty="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1072187">
                <a:tc>
                  <a:txBody>
                    <a:bodyPr/>
                    <a:lstStyle/>
                    <a:p>
                      <a:pPr algn="l">
                        <a:lnSpc>
                          <a:spcPts val="2520"/>
                        </a:lnSpc>
                        <a:defRPr/>
                      </a:pPr>
                      <a:r>
                        <a:rPr lang="en-US" sz="1800" dirty="0">
                          <a:solidFill>
                            <a:srgbClr val="000000"/>
                          </a:solidFill>
                          <a:latin typeface="DM Sans"/>
                          <a:ea typeface="DM Sans"/>
                          <a:cs typeface="DM Sans"/>
                          <a:sym typeface="DM Sans"/>
                        </a:rPr>
                        <a:t>Entrepreneur</a:t>
                      </a:r>
                      <a:endParaRPr lang="en-US" sz="1100" dirty="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dirty="0">
                          <a:solidFill>
                            <a:srgbClr val="000000"/>
                          </a:solidFill>
                          <a:latin typeface="DM Sans"/>
                          <a:ea typeface="DM Sans"/>
                          <a:cs typeface="DM Sans"/>
                          <a:sym typeface="DM Sans"/>
                        </a:rPr>
                        <a:t>Even business owners need...</a:t>
                      </a:r>
                      <a:endParaRPr lang="en-US" sz="1100" dirty="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tc>
                  <a:txBody>
                    <a:bodyPr/>
                    <a:lstStyle/>
                    <a:p>
                      <a:pPr algn="l">
                        <a:lnSpc>
                          <a:spcPts val="2520"/>
                        </a:lnSpc>
                        <a:defRPr/>
                      </a:pPr>
                      <a:r>
                        <a:rPr lang="en-US" sz="1800" dirty="0">
                          <a:solidFill>
                            <a:srgbClr val="000000"/>
                          </a:solidFill>
                          <a:latin typeface="DM Sans"/>
                          <a:ea typeface="DM Sans"/>
                          <a:cs typeface="DM Sans"/>
                          <a:sym typeface="DM Sans"/>
                        </a:rPr>
                        <a:t>Budgeting, sponsorship income, expense tracking, taxes</a:t>
                      </a:r>
                      <a:endParaRPr lang="en-US" sz="1100" dirty="0"/>
                    </a:p>
                  </a:txBody>
                  <a:tcPr marL="186397" marR="186397" marT="186397" marB="186397" anchor="ctr">
                    <a:lnL w="37279" cap="flat" cmpd="sng" algn="ctr">
                      <a:solidFill>
                        <a:srgbClr val="000000"/>
                      </a:solidFill>
                      <a:prstDash val="solid"/>
                      <a:round/>
                      <a:headEnd type="none" w="med" len="med"/>
                      <a:tailEnd type="none" w="med" len="med"/>
                    </a:lnL>
                    <a:lnR w="37279" cap="flat" cmpd="sng" algn="ctr">
                      <a:solidFill>
                        <a:srgbClr val="000000"/>
                      </a:solidFill>
                      <a:prstDash val="solid"/>
                      <a:round/>
                      <a:headEnd type="none" w="med" len="med"/>
                      <a:tailEnd type="none" w="med" len="med"/>
                    </a:lnR>
                    <a:lnT w="37279" cap="flat" cmpd="sng" algn="ctr">
                      <a:solidFill>
                        <a:srgbClr val="000000"/>
                      </a:solidFill>
                      <a:prstDash val="solid"/>
                      <a:round/>
                      <a:headEnd type="none" w="med" len="med"/>
                      <a:tailEnd type="none" w="med" len="med"/>
                    </a:lnT>
                    <a:lnB w="37279"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4" name="Freeform 4"/>
          <p:cNvSpPr/>
          <p:nvPr/>
        </p:nvSpPr>
        <p:spPr>
          <a:xfrm>
            <a:off x="16138007" y="-623840"/>
            <a:ext cx="5287845" cy="2903508"/>
          </a:xfrm>
          <a:custGeom>
            <a:avLst/>
            <a:gdLst/>
            <a:ahLst/>
            <a:cxnLst/>
            <a:rect l="l" t="t" r="r" b="b"/>
            <a:pathLst>
              <a:path w="5287845" h="2903508">
                <a:moveTo>
                  <a:pt x="0" y="0"/>
                </a:moveTo>
                <a:lnTo>
                  <a:pt x="5287845" y="0"/>
                </a:lnTo>
                <a:lnTo>
                  <a:pt x="5287845" y="2903508"/>
                </a:lnTo>
                <a:lnTo>
                  <a:pt x="0" y="2903508"/>
                </a:lnTo>
                <a:lnTo>
                  <a:pt x="0" y="0"/>
                </a:lnTo>
                <a:close/>
              </a:path>
            </a:pathLst>
          </a:custGeom>
          <a:blipFill>
            <a:blip>
              <a:extLst>
                <a:ext uri="{96DAC541-7B7A-43D3-8B79-37D633B846F1}">
                  <asvg:svgBlip xmlns:asvg="http://schemas.microsoft.com/office/drawing/2016/SVG/main" r:embed="rId3"/>
                </a:ext>
              </a:extLst>
            </a:blip>
            <a:stretch>
              <a:fillRect t="-115" b="-115"/>
            </a:stretch>
          </a:blipFill>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2FE35"/>
        </a:solidFill>
        <a:effectLst/>
      </p:bgPr>
    </p:bg>
    <p:spTree>
      <p:nvGrpSpPr>
        <p:cNvPr id="1" name=""/>
        <p:cNvGrpSpPr/>
        <p:nvPr/>
      </p:nvGrpSpPr>
      <p:grpSpPr>
        <a:xfrm>
          <a:off x="0" y="0"/>
          <a:ext cx="0" cy="0"/>
          <a:chOff x="0" y="0"/>
          <a:chExt cx="0" cy="0"/>
        </a:xfrm>
      </p:grpSpPr>
      <p:sp>
        <p:nvSpPr>
          <p:cNvPr id="2" name="TextBox 2"/>
          <p:cNvSpPr txBox="1"/>
          <p:nvPr/>
        </p:nvSpPr>
        <p:spPr>
          <a:xfrm>
            <a:off x="990600" y="2476500"/>
            <a:ext cx="16383000" cy="5734903"/>
          </a:xfrm>
          <a:prstGeom prst="rect">
            <a:avLst/>
          </a:prstGeom>
        </p:spPr>
        <p:txBody>
          <a:bodyPr wrap="square" lIns="0" tIns="0" rIns="0" bIns="0" rtlCol="0" anchor="t">
            <a:spAutoFit/>
          </a:bodyPr>
          <a:lstStyle/>
          <a:p>
            <a:pPr algn="l">
              <a:lnSpc>
                <a:spcPts val="9138"/>
              </a:lnSpc>
            </a:pPr>
            <a:r>
              <a:rPr lang="en-US" sz="5600" dirty="0">
                <a:solidFill>
                  <a:srgbClr val="3A5DAE"/>
                </a:solidFill>
                <a:latin typeface="Permanent Marker"/>
                <a:ea typeface="Permanent Marker"/>
                <a:cs typeface="Permanent Marker"/>
                <a:sym typeface="Permanent Marker"/>
              </a:rPr>
              <a:t>whether you’re into music, sports, fashion, gaming, movies, or social media – </a:t>
            </a:r>
            <a:br>
              <a:rPr lang="en-US" sz="5600" dirty="0">
                <a:solidFill>
                  <a:srgbClr val="3A5DAE"/>
                </a:solidFill>
                <a:latin typeface="Permanent Marker"/>
                <a:ea typeface="Permanent Marker"/>
                <a:cs typeface="Permanent Marker"/>
                <a:sym typeface="Permanent Marker"/>
              </a:rPr>
            </a:br>
            <a:r>
              <a:rPr lang="en-US" sz="5600" dirty="0">
                <a:solidFill>
                  <a:srgbClr val="EB04A3"/>
                </a:solidFill>
                <a:latin typeface="Permanent Marker"/>
                <a:ea typeface="Permanent Marker"/>
                <a:cs typeface="Permanent Marker"/>
                <a:sym typeface="Permanent Marker"/>
              </a:rPr>
              <a:t>every successful organization needs people who understand the story behind the numbers.</a:t>
            </a:r>
            <a:r>
              <a:rPr lang="en-US" sz="5600" dirty="0">
                <a:solidFill>
                  <a:srgbClr val="3A5DAE"/>
                </a:solidFill>
                <a:latin typeface="Permanent Marker"/>
                <a:ea typeface="Permanent Marker"/>
                <a:cs typeface="Permanent Marker"/>
                <a:sym typeface="Permanent Marker"/>
              </a:rPr>
              <a:t> </a:t>
            </a:r>
            <a:br>
              <a:rPr lang="en-US" sz="5600" dirty="0">
                <a:solidFill>
                  <a:srgbClr val="3A5DAE"/>
                </a:solidFill>
                <a:latin typeface="Permanent Marker"/>
                <a:ea typeface="Permanent Marker"/>
                <a:cs typeface="Permanent Marker"/>
                <a:sym typeface="Permanent Marker"/>
              </a:rPr>
            </a:br>
            <a:r>
              <a:rPr lang="en-US" sz="5600" dirty="0">
                <a:solidFill>
                  <a:srgbClr val="3A5DAE"/>
                </a:solidFill>
                <a:latin typeface="Permanent Marker"/>
                <a:ea typeface="Permanent Marker"/>
                <a:cs typeface="Permanent Marker"/>
                <a:sym typeface="Permanent Marker"/>
              </a:rPr>
              <a:t>that’s where accountants come in.</a:t>
            </a:r>
          </a:p>
        </p:txBody>
      </p:sp>
      <p:sp>
        <p:nvSpPr>
          <p:cNvPr id="3" name="Freeform 3"/>
          <p:cNvSpPr/>
          <p:nvPr/>
        </p:nvSpPr>
        <p:spPr>
          <a:xfrm>
            <a:off x="2775278" y="-1745412"/>
            <a:ext cx="11636079" cy="3490824"/>
          </a:xfrm>
          <a:custGeom>
            <a:avLst/>
            <a:gdLst/>
            <a:ahLst/>
            <a:cxnLst/>
            <a:rect l="l" t="t" r="r" b="b"/>
            <a:pathLst>
              <a:path w="11636079" h="3490824">
                <a:moveTo>
                  <a:pt x="0" y="0"/>
                </a:moveTo>
                <a:lnTo>
                  <a:pt x="11636079" y="0"/>
                </a:lnTo>
                <a:lnTo>
                  <a:pt x="11636079" y="3490824"/>
                </a:lnTo>
                <a:lnTo>
                  <a:pt x="0" y="3490824"/>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a:off x="12779761" y="6785553"/>
            <a:ext cx="7315200" cy="4003409"/>
          </a:xfrm>
          <a:custGeom>
            <a:avLst/>
            <a:gdLst/>
            <a:ahLst/>
            <a:cxnLst/>
            <a:rect l="l" t="t" r="r" b="b"/>
            <a:pathLst>
              <a:path w="7315200" h="4003409">
                <a:moveTo>
                  <a:pt x="0" y="0"/>
                </a:moveTo>
                <a:lnTo>
                  <a:pt x="7315200" y="0"/>
                </a:lnTo>
                <a:lnTo>
                  <a:pt x="7315200" y="4003409"/>
                </a:lnTo>
                <a:lnTo>
                  <a:pt x="0" y="4003409"/>
                </a:lnTo>
                <a:lnTo>
                  <a:pt x="0" y="0"/>
                </a:lnTo>
                <a:close/>
              </a:path>
            </a:pathLst>
          </a:custGeom>
          <a:blipFill>
            <a:blip>
              <a:extLst>
                <a:ext uri="{96DAC541-7B7A-43D3-8B79-37D633B846F1}">
                  <asvg:svgBlip xmlns:asvg="http://schemas.microsoft.com/office/drawing/2016/SVG/main" r:embed="rId3"/>
                </a:ext>
              </a:extLst>
            </a:blip>
            <a:stretch>
              <a:fillRect t="-136" b="-136"/>
            </a:stretch>
          </a:blipFill>
        </p:spPr>
        <p:txBody>
          <a:bodyPr/>
          <a:lstStyle/>
          <a:p>
            <a:endParaRPr lang="en-US"/>
          </a:p>
        </p:txBody>
      </p:sp>
      <p:sp>
        <p:nvSpPr>
          <p:cNvPr id="3" name="Freeform 3"/>
          <p:cNvSpPr/>
          <p:nvPr/>
        </p:nvSpPr>
        <p:spPr>
          <a:xfrm>
            <a:off x="727074" y="558716"/>
            <a:ext cx="4827973" cy="5486333"/>
          </a:xfrm>
          <a:custGeom>
            <a:avLst/>
            <a:gdLst/>
            <a:ahLst/>
            <a:cxnLst/>
            <a:rect l="l" t="t" r="r" b="b"/>
            <a:pathLst>
              <a:path w="4827973" h="5486333">
                <a:moveTo>
                  <a:pt x="0" y="0"/>
                </a:moveTo>
                <a:lnTo>
                  <a:pt x="4827973" y="0"/>
                </a:lnTo>
                <a:lnTo>
                  <a:pt x="4827973" y="5486333"/>
                </a:lnTo>
                <a:lnTo>
                  <a:pt x="0" y="5486333"/>
                </a:lnTo>
                <a:lnTo>
                  <a:pt x="0" y="0"/>
                </a:lnTo>
                <a:close/>
              </a:path>
            </a:pathLst>
          </a:custGeom>
          <a:blipFill>
            <a:blip>
              <a:extLst>
                <a:ext uri="{96DAC541-7B7A-43D3-8B79-37D633B846F1}">
                  <asvg:svgBlip xmlns:asvg="http://schemas.microsoft.com/office/drawing/2016/SVG/main" r:embed="rId4"/>
                </a:ext>
              </a:extLst>
            </a:blip>
            <a:stretch>
              <a:fillRect l="-209" r="-209"/>
            </a:stretch>
          </a:blipFill>
        </p:spPr>
        <p:txBody>
          <a:bodyPr/>
          <a:lstStyle/>
          <a:p>
            <a:endParaRPr lang="en-US"/>
          </a:p>
        </p:txBody>
      </p:sp>
      <p:sp>
        <p:nvSpPr>
          <p:cNvPr id="4" name="Freeform 4"/>
          <p:cNvSpPr/>
          <p:nvPr/>
        </p:nvSpPr>
        <p:spPr>
          <a:xfrm>
            <a:off x="2939623" y="2761926"/>
            <a:ext cx="12476935" cy="5762075"/>
          </a:xfrm>
          <a:custGeom>
            <a:avLst/>
            <a:gdLst/>
            <a:ahLst/>
            <a:cxnLst/>
            <a:rect l="l" t="t" r="r" b="b"/>
            <a:pathLst>
              <a:path w="12476935" h="5762075">
                <a:moveTo>
                  <a:pt x="0" y="0"/>
                </a:moveTo>
                <a:lnTo>
                  <a:pt x="12476935" y="0"/>
                </a:lnTo>
                <a:lnTo>
                  <a:pt x="12476935" y="5762075"/>
                </a:lnTo>
                <a:lnTo>
                  <a:pt x="0" y="5762075"/>
                </a:lnTo>
                <a:lnTo>
                  <a:pt x="0" y="0"/>
                </a:lnTo>
                <a:close/>
              </a:path>
            </a:pathLst>
          </a:custGeom>
          <a:blipFill>
            <a:blip>
              <a:extLst>
                <a:ext uri="{96DAC541-7B7A-43D3-8B79-37D633B846F1}">
                  <asvg:svgBlip xmlns:asvg="http://schemas.microsoft.com/office/drawing/2016/SVG/main" r:embed="rId5"/>
                </a:ext>
              </a:extLst>
            </a:blip>
            <a:stretch>
              <a:fillRect l="-189" r="-189"/>
            </a:stretch>
          </a:blipFill>
        </p:spPr>
        <p:txBody>
          <a:bodyPr/>
          <a:lstStyle/>
          <a:p>
            <a:endParaRPr lang="en-US"/>
          </a:p>
        </p:txBody>
      </p:sp>
      <p:sp>
        <p:nvSpPr>
          <p:cNvPr id="5" name="TextBox 5"/>
          <p:cNvSpPr txBox="1"/>
          <p:nvPr/>
        </p:nvSpPr>
        <p:spPr>
          <a:xfrm>
            <a:off x="3886200" y="3802444"/>
            <a:ext cx="9889787" cy="2653538"/>
          </a:xfrm>
          <a:prstGeom prst="rect">
            <a:avLst/>
          </a:prstGeom>
        </p:spPr>
        <p:txBody>
          <a:bodyPr lIns="0" tIns="0" rIns="0" bIns="0" rtlCol="0" anchor="t">
            <a:spAutoFit/>
          </a:bodyPr>
          <a:lstStyle/>
          <a:p>
            <a:pPr algn="l">
              <a:lnSpc>
                <a:spcPts val="10530"/>
              </a:lnSpc>
            </a:pPr>
            <a:r>
              <a:rPr lang="en-US" sz="8500">
                <a:solidFill>
                  <a:srgbClr val="FFFFFF"/>
                </a:solidFill>
                <a:latin typeface="DM Sans"/>
                <a:ea typeface="DM Sans"/>
                <a:cs typeface="DM Sans"/>
                <a:sym typeface="DM Sans"/>
              </a:rPr>
              <a:t>Did anything surprise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grpSp>
        <p:nvGrpSpPr>
          <p:cNvPr id="2" name="Group 2"/>
          <p:cNvGrpSpPr/>
          <p:nvPr/>
        </p:nvGrpSpPr>
        <p:grpSpPr>
          <a:xfrm>
            <a:off x="1057918" y="8288253"/>
            <a:ext cx="5439970" cy="1490472"/>
            <a:chOff x="0" y="0"/>
            <a:chExt cx="7253293" cy="1987296"/>
          </a:xfrm>
        </p:grpSpPr>
        <p:sp>
          <p:nvSpPr>
            <p:cNvPr id="3" name="Freeform 3"/>
            <p:cNvSpPr/>
            <p:nvPr/>
          </p:nvSpPr>
          <p:spPr>
            <a:xfrm>
              <a:off x="0" y="0"/>
              <a:ext cx="7253351" cy="1987296"/>
            </a:xfrm>
            <a:custGeom>
              <a:avLst/>
              <a:gdLst/>
              <a:ahLst/>
              <a:cxnLst/>
              <a:rect l="l" t="t" r="r" b="b"/>
              <a:pathLst>
                <a:path w="7253351" h="1987296">
                  <a:moveTo>
                    <a:pt x="0" y="0"/>
                  </a:moveTo>
                  <a:lnTo>
                    <a:pt x="7253351" y="0"/>
                  </a:lnTo>
                  <a:lnTo>
                    <a:pt x="7253351" y="1987296"/>
                  </a:lnTo>
                  <a:lnTo>
                    <a:pt x="0" y="1987296"/>
                  </a:lnTo>
                  <a:close/>
                </a:path>
              </a:pathLst>
            </a:custGeom>
            <a:solidFill>
              <a:srgbClr val="FFFFFF"/>
            </a:solidFill>
          </p:spPr>
          <p:txBody>
            <a:bodyPr/>
            <a:lstStyle/>
            <a:p>
              <a:endParaRPr lang="en-US"/>
            </a:p>
          </p:txBody>
        </p:sp>
      </p:grpSp>
      <p:sp>
        <p:nvSpPr>
          <p:cNvPr id="4" name="TextBox 4"/>
          <p:cNvSpPr txBox="1"/>
          <p:nvPr/>
        </p:nvSpPr>
        <p:spPr>
          <a:xfrm>
            <a:off x="1468957" y="8315304"/>
            <a:ext cx="4611326" cy="1412486"/>
          </a:xfrm>
          <a:prstGeom prst="rect">
            <a:avLst/>
          </a:prstGeom>
        </p:spPr>
        <p:txBody>
          <a:bodyPr lIns="0" tIns="0" rIns="0" bIns="0" rtlCol="0" anchor="t">
            <a:spAutoFit/>
          </a:bodyPr>
          <a:lstStyle/>
          <a:p>
            <a:pPr algn="l">
              <a:lnSpc>
                <a:spcPts val="3640"/>
              </a:lnSpc>
            </a:pPr>
            <a:r>
              <a:rPr lang="en-US" sz="2600">
                <a:solidFill>
                  <a:srgbClr val="3A5DAE"/>
                </a:solidFill>
                <a:latin typeface="DM Sans"/>
                <a:ea typeface="DM Sans"/>
                <a:cs typeface="DM Sans"/>
                <a:sym typeface="DM Sans"/>
              </a:rPr>
              <a:t>Ask the adults in your life if they know an accountant </a:t>
            </a:r>
          </a:p>
          <a:p>
            <a:pPr algn="l">
              <a:lnSpc>
                <a:spcPts val="3640"/>
              </a:lnSpc>
            </a:pPr>
            <a:r>
              <a:rPr lang="en-US" sz="2600">
                <a:solidFill>
                  <a:srgbClr val="3A5DAE"/>
                </a:solidFill>
                <a:latin typeface="DM Sans"/>
                <a:ea typeface="DM Sans"/>
                <a:cs typeface="DM Sans"/>
                <a:sym typeface="DM Sans"/>
              </a:rPr>
              <a:t>you can shadow for a day</a:t>
            </a:r>
          </a:p>
        </p:txBody>
      </p:sp>
      <p:sp>
        <p:nvSpPr>
          <p:cNvPr id="5" name="Freeform 5"/>
          <p:cNvSpPr/>
          <p:nvPr/>
        </p:nvSpPr>
        <p:spPr>
          <a:xfrm>
            <a:off x="5875916" y="8345474"/>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a:extLst>
                <a:ext uri="{96DAC541-7B7A-43D3-8B79-37D633B846F1}">
                  <asvg:svgBlip xmlns:asvg="http://schemas.microsoft.com/office/drawing/2016/SVG/main" r:embed="rId3"/>
                </a:ext>
              </a:extLst>
            </a:blip>
            <a:stretch>
              <a:fillRect l="-28" r="-28"/>
            </a:stretch>
          </a:blipFill>
        </p:spPr>
        <p:txBody>
          <a:bodyPr/>
          <a:lstStyle/>
          <a:p>
            <a:endParaRPr lang="en-US"/>
          </a:p>
        </p:txBody>
      </p:sp>
      <p:grpSp>
        <p:nvGrpSpPr>
          <p:cNvPr id="6" name="Group 6"/>
          <p:cNvGrpSpPr/>
          <p:nvPr/>
        </p:nvGrpSpPr>
        <p:grpSpPr>
          <a:xfrm>
            <a:off x="1027438" y="4950985"/>
            <a:ext cx="5439970" cy="1315298"/>
            <a:chOff x="0" y="0"/>
            <a:chExt cx="7253293" cy="1753731"/>
          </a:xfrm>
        </p:grpSpPr>
        <p:sp>
          <p:nvSpPr>
            <p:cNvPr id="7" name="Freeform 7"/>
            <p:cNvSpPr/>
            <p:nvPr/>
          </p:nvSpPr>
          <p:spPr>
            <a:xfrm>
              <a:off x="0" y="0"/>
              <a:ext cx="7253351" cy="1753743"/>
            </a:xfrm>
            <a:custGeom>
              <a:avLst/>
              <a:gdLst/>
              <a:ahLst/>
              <a:cxnLst/>
              <a:rect l="l" t="t" r="r" b="b"/>
              <a:pathLst>
                <a:path w="7253351" h="1753743">
                  <a:moveTo>
                    <a:pt x="0" y="0"/>
                  </a:moveTo>
                  <a:lnTo>
                    <a:pt x="7253351" y="0"/>
                  </a:lnTo>
                  <a:lnTo>
                    <a:pt x="7253351" y="1753743"/>
                  </a:lnTo>
                  <a:lnTo>
                    <a:pt x="0" y="1753743"/>
                  </a:lnTo>
                  <a:close/>
                </a:path>
              </a:pathLst>
            </a:custGeom>
            <a:solidFill>
              <a:srgbClr val="FFFFFF"/>
            </a:solidFill>
          </p:spPr>
          <p:txBody>
            <a:bodyPr/>
            <a:lstStyle/>
            <a:p>
              <a:endParaRPr lang="en-US"/>
            </a:p>
          </p:txBody>
        </p:sp>
      </p:grpSp>
      <p:sp>
        <p:nvSpPr>
          <p:cNvPr id="8" name="TextBox 8"/>
          <p:cNvSpPr txBox="1"/>
          <p:nvPr/>
        </p:nvSpPr>
        <p:spPr>
          <a:xfrm>
            <a:off x="1418948" y="4898608"/>
            <a:ext cx="4611326" cy="1435309"/>
          </a:xfrm>
          <a:prstGeom prst="rect">
            <a:avLst/>
          </a:prstGeom>
        </p:spPr>
        <p:txBody>
          <a:bodyPr lIns="0" tIns="0" rIns="0" bIns="0" rtlCol="0" anchor="t">
            <a:spAutoFit/>
          </a:bodyPr>
          <a:lstStyle/>
          <a:p>
            <a:pPr algn="l">
              <a:lnSpc>
                <a:spcPts val="3640"/>
              </a:lnSpc>
            </a:pPr>
            <a:r>
              <a:rPr lang="en-US" sz="2600">
                <a:solidFill>
                  <a:srgbClr val="3A5DAE"/>
                </a:solidFill>
                <a:latin typeface="DM Sans"/>
                <a:ea typeface="DM Sans"/>
                <a:cs typeface="DM Sans"/>
                <a:sym typeface="DM Sans"/>
              </a:rPr>
              <a:t>Join a business club or organization (i.e., DECA, BPA, FBLA)</a:t>
            </a:r>
          </a:p>
        </p:txBody>
      </p:sp>
      <p:sp>
        <p:nvSpPr>
          <p:cNvPr id="9" name="Freeform 9"/>
          <p:cNvSpPr/>
          <p:nvPr/>
        </p:nvSpPr>
        <p:spPr>
          <a:xfrm>
            <a:off x="5868296" y="4956543"/>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a:extLst>
                <a:ext uri="{96DAC541-7B7A-43D3-8B79-37D633B846F1}">
                  <asvg:svgBlip xmlns:asvg="http://schemas.microsoft.com/office/drawing/2016/SVG/main" r:embed="rId3"/>
                </a:ext>
              </a:extLst>
            </a:blip>
            <a:stretch>
              <a:fillRect l="-28" r="-28"/>
            </a:stretch>
          </a:blipFill>
        </p:spPr>
        <p:txBody>
          <a:bodyPr/>
          <a:lstStyle/>
          <a:p>
            <a:endParaRPr lang="en-US"/>
          </a:p>
        </p:txBody>
      </p:sp>
      <p:grpSp>
        <p:nvGrpSpPr>
          <p:cNvPr id="10" name="Group 10"/>
          <p:cNvGrpSpPr/>
          <p:nvPr/>
        </p:nvGrpSpPr>
        <p:grpSpPr>
          <a:xfrm>
            <a:off x="1050298" y="6693865"/>
            <a:ext cx="5439970" cy="1234440"/>
            <a:chOff x="0" y="0"/>
            <a:chExt cx="7253293" cy="1645920"/>
          </a:xfrm>
        </p:grpSpPr>
        <p:sp>
          <p:nvSpPr>
            <p:cNvPr id="11" name="Freeform 11"/>
            <p:cNvSpPr/>
            <p:nvPr/>
          </p:nvSpPr>
          <p:spPr>
            <a:xfrm>
              <a:off x="0" y="0"/>
              <a:ext cx="7253351" cy="1645920"/>
            </a:xfrm>
            <a:custGeom>
              <a:avLst/>
              <a:gdLst/>
              <a:ahLst/>
              <a:cxnLst/>
              <a:rect l="l" t="t" r="r" b="b"/>
              <a:pathLst>
                <a:path w="7253351" h="1645920">
                  <a:moveTo>
                    <a:pt x="0" y="0"/>
                  </a:moveTo>
                  <a:lnTo>
                    <a:pt x="7253351" y="0"/>
                  </a:lnTo>
                  <a:lnTo>
                    <a:pt x="7253351" y="1645920"/>
                  </a:lnTo>
                  <a:lnTo>
                    <a:pt x="0" y="1645920"/>
                  </a:lnTo>
                  <a:close/>
                </a:path>
              </a:pathLst>
            </a:custGeom>
            <a:solidFill>
              <a:srgbClr val="FFA300"/>
            </a:solidFill>
          </p:spPr>
          <p:txBody>
            <a:bodyPr/>
            <a:lstStyle/>
            <a:p>
              <a:endParaRPr lang="en-US"/>
            </a:p>
          </p:txBody>
        </p:sp>
      </p:grpSp>
      <p:sp>
        <p:nvSpPr>
          <p:cNvPr id="12" name="TextBox 12"/>
          <p:cNvSpPr txBox="1"/>
          <p:nvPr/>
        </p:nvSpPr>
        <p:spPr>
          <a:xfrm>
            <a:off x="1464620" y="6869239"/>
            <a:ext cx="4611326" cy="795670"/>
          </a:xfrm>
          <a:prstGeom prst="rect">
            <a:avLst/>
          </a:prstGeom>
        </p:spPr>
        <p:txBody>
          <a:bodyPr lIns="0" tIns="0" rIns="0" bIns="0" rtlCol="0" anchor="t">
            <a:spAutoFit/>
          </a:bodyPr>
          <a:lstStyle/>
          <a:p>
            <a:pPr algn="l">
              <a:lnSpc>
                <a:spcPts val="3640"/>
              </a:lnSpc>
            </a:pPr>
            <a:r>
              <a:rPr lang="en-US" sz="2600">
                <a:solidFill>
                  <a:srgbClr val="FFFFFF"/>
                </a:solidFill>
                <a:latin typeface="DM Sans"/>
                <a:ea typeface="DM Sans"/>
                <a:cs typeface="DM Sans"/>
                <a:sym typeface="DM Sans"/>
              </a:rPr>
              <a:t>Discuss accounting with a career counselor</a:t>
            </a:r>
          </a:p>
        </p:txBody>
      </p:sp>
      <p:sp>
        <p:nvSpPr>
          <p:cNvPr id="13" name="Freeform 13"/>
          <p:cNvSpPr/>
          <p:nvPr/>
        </p:nvSpPr>
        <p:spPr>
          <a:xfrm>
            <a:off x="5868296" y="6773929"/>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a:extLst>
                <a:ext uri="{96DAC541-7B7A-43D3-8B79-37D633B846F1}">
                  <asvg:svgBlip xmlns:asvg="http://schemas.microsoft.com/office/drawing/2016/SVG/main" r:embed="rId3"/>
                </a:ext>
              </a:extLst>
            </a:blip>
            <a:stretch>
              <a:fillRect l="-28" r="-28"/>
            </a:stretch>
          </a:blipFill>
        </p:spPr>
        <p:txBody>
          <a:bodyPr/>
          <a:lstStyle/>
          <a:p>
            <a:endParaRPr lang="en-US"/>
          </a:p>
        </p:txBody>
      </p:sp>
      <p:sp>
        <p:nvSpPr>
          <p:cNvPr id="14" name="Freeform 14"/>
          <p:cNvSpPr/>
          <p:nvPr/>
        </p:nvSpPr>
        <p:spPr>
          <a:xfrm>
            <a:off x="15121187" y="275641"/>
            <a:ext cx="9746512" cy="5334000"/>
          </a:xfrm>
          <a:custGeom>
            <a:avLst/>
            <a:gdLst/>
            <a:ahLst/>
            <a:cxnLst/>
            <a:rect l="l" t="t" r="r" b="b"/>
            <a:pathLst>
              <a:path w="9746512" h="5334000">
                <a:moveTo>
                  <a:pt x="0" y="0"/>
                </a:moveTo>
                <a:lnTo>
                  <a:pt x="9746512" y="0"/>
                </a:lnTo>
                <a:lnTo>
                  <a:pt x="9746512" y="5334000"/>
                </a:lnTo>
                <a:lnTo>
                  <a:pt x="0" y="5334000"/>
                </a:lnTo>
                <a:lnTo>
                  <a:pt x="0" y="0"/>
                </a:lnTo>
                <a:close/>
              </a:path>
            </a:pathLst>
          </a:custGeom>
          <a:blipFill>
            <a:blip>
              <a:extLst>
                <a:ext uri="{96DAC541-7B7A-43D3-8B79-37D633B846F1}">
                  <asvg:svgBlip xmlns:asvg="http://schemas.microsoft.com/office/drawing/2016/SVG/main" r:embed="rId4"/>
                </a:ext>
              </a:extLst>
            </a:blip>
            <a:stretch>
              <a:fillRect t="-142" b="-142"/>
            </a:stretch>
          </a:blipFill>
        </p:spPr>
        <p:txBody>
          <a:bodyPr/>
          <a:lstStyle/>
          <a:p>
            <a:endParaRPr lang="en-US"/>
          </a:p>
        </p:txBody>
      </p:sp>
      <p:grpSp>
        <p:nvGrpSpPr>
          <p:cNvPr id="15" name="Group 15"/>
          <p:cNvGrpSpPr/>
          <p:nvPr/>
        </p:nvGrpSpPr>
        <p:grpSpPr>
          <a:xfrm>
            <a:off x="1050298" y="3314700"/>
            <a:ext cx="5439970" cy="1237552"/>
            <a:chOff x="0" y="0"/>
            <a:chExt cx="7253293" cy="1650069"/>
          </a:xfrm>
        </p:grpSpPr>
        <p:sp>
          <p:nvSpPr>
            <p:cNvPr id="16" name="Freeform 16"/>
            <p:cNvSpPr/>
            <p:nvPr/>
          </p:nvSpPr>
          <p:spPr>
            <a:xfrm>
              <a:off x="0" y="0"/>
              <a:ext cx="7253351" cy="1650111"/>
            </a:xfrm>
            <a:custGeom>
              <a:avLst/>
              <a:gdLst/>
              <a:ahLst/>
              <a:cxnLst/>
              <a:rect l="l" t="t" r="r" b="b"/>
              <a:pathLst>
                <a:path w="7253351" h="1650111">
                  <a:moveTo>
                    <a:pt x="0" y="0"/>
                  </a:moveTo>
                  <a:lnTo>
                    <a:pt x="7253351" y="0"/>
                  </a:lnTo>
                  <a:lnTo>
                    <a:pt x="7253351" y="1650111"/>
                  </a:lnTo>
                  <a:lnTo>
                    <a:pt x="0" y="1650111"/>
                  </a:lnTo>
                  <a:close/>
                </a:path>
              </a:pathLst>
            </a:custGeom>
            <a:solidFill>
              <a:srgbClr val="FFA300"/>
            </a:solidFill>
          </p:spPr>
          <p:txBody>
            <a:bodyPr/>
            <a:lstStyle/>
            <a:p>
              <a:endParaRPr lang="en-US"/>
            </a:p>
          </p:txBody>
        </p:sp>
      </p:grpSp>
      <p:sp>
        <p:nvSpPr>
          <p:cNvPr id="17" name="TextBox 17"/>
          <p:cNvSpPr txBox="1"/>
          <p:nvPr/>
        </p:nvSpPr>
        <p:spPr>
          <a:xfrm>
            <a:off x="1461337" y="3630329"/>
            <a:ext cx="4611326" cy="956242"/>
          </a:xfrm>
          <a:prstGeom prst="rect">
            <a:avLst/>
          </a:prstGeom>
        </p:spPr>
        <p:txBody>
          <a:bodyPr lIns="0" tIns="0" rIns="0" bIns="0" rtlCol="0" anchor="t">
            <a:spAutoFit/>
          </a:bodyPr>
          <a:lstStyle/>
          <a:p>
            <a:pPr algn="l">
              <a:lnSpc>
                <a:spcPts val="3640"/>
              </a:lnSpc>
            </a:pPr>
            <a:r>
              <a:rPr lang="en-US" sz="2600">
                <a:solidFill>
                  <a:srgbClr val="FFFFFF"/>
                </a:solidFill>
                <a:latin typeface="DM Sans"/>
                <a:ea typeface="DM Sans"/>
                <a:cs typeface="DM Sans"/>
                <a:sym typeface="DM Sans"/>
              </a:rPr>
              <a:t>Take an accounting class</a:t>
            </a:r>
          </a:p>
        </p:txBody>
      </p:sp>
      <p:sp>
        <p:nvSpPr>
          <p:cNvPr id="18" name="Freeform 18"/>
          <p:cNvSpPr/>
          <p:nvPr/>
        </p:nvSpPr>
        <p:spPr>
          <a:xfrm>
            <a:off x="5868296" y="3322223"/>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a:extLst>
                <a:ext uri="{96DAC541-7B7A-43D3-8B79-37D633B846F1}">
                  <asvg:svgBlip xmlns:asvg="http://schemas.microsoft.com/office/drawing/2016/SVG/main" r:embed="rId3"/>
                </a:ext>
              </a:extLst>
            </a:blip>
            <a:stretch>
              <a:fillRect l="-28" r="-28"/>
            </a:stretch>
          </a:blipFill>
        </p:spPr>
        <p:txBody>
          <a:bodyPr/>
          <a:lstStyle/>
          <a:p>
            <a:endParaRPr lang="en-US"/>
          </a:p>
        </p:txBody>
      </p:sp>
      <p:grpSp>
        <p:nvGrpSpPr>
          <p:cNvPr id="19" name="Group 19"/>
          <p:cNvGrpSpPr/>
          <p:nvPr/>
        </p:nvGrpSpPr>
        <p:grpSpPr>
          <a:xfrm>
            <a:off x="7886574" y="8288253"/>
            <a:ext cx="5439970" cy="1490472"/>
            <a:chOff x="0" y="0"/>
            <a:chExt cx="7253293" cy="1987296"/>
          </a:xfrm>
        </p:grpSpPr>
        <p:sp>
          <p:nvSpPr>
            <p:cNvPr id="20" name="Freeform 20"/>
            <p:cNvSpPr/>
            <p:nvPr/>
          </p:nvSpPr>
          <p:spPr>
            <a:xfrm>
              <a:off x="0" y="0"/>
              <a:ext cx="7253351" cy="1987296"/>
            </a:xfrm>
            <a:custGeom>
              <a:avLst/>
              <a:gdLst/>
              <a:ahLst/>
              <a:cxnLst/>
              <a:rect l="l" t="t" r="r" b="b"/>
              <a:pathLst>
                <a:path w="7253351" h="1987296">
                  <a:moveTo>
                    <a:pt x="0" y="0"/>
                  </a:moveTo>
                  <a:lnTo>
                    <a:pt x="7253351" y="0"/>
                  </a:lnTo>
                  <a:lnTo>
                    <a:pt x="7253351" y="1987296"/>
                  </a:lnTo>
                  <a:lnTo>
                    <a:pt x="0" y="1987296"/>
                  </a:lnTo>
                  <a:close/>
                </a:path>
              </a:pathLst>
            </a:custGeom>
            <a:solidFill>
              <a:srgbClr val="EB04A9"/>
            </a:solidFill>
          </p:spPr>
          <p:txBody>
            <a:bodyPr/>
            <a:lstStyle/>
            <a:p>
              <a:endParaRPr lang="en-US"/>
            </a:p>
          </p:txBody>
        </p:sp>
      </p:grpSp>
      <p:sp>
        <p:nvSpPr>
          <p:cNvPr id="21" name="TextBox 21"/>
          <p:cNvSpPr txBox="1"/>
          <p:nvPr/>
        </p:nvSpPr>
        <p:spPr>
          <a:xfrm>
            <a:off x="8297613" y="8315304"/>
            <a:ext cx="4611326" cy="1412486"/>
          </a:xfrm>
          <a:prstGeom prst="rect">
            <a:avLst/>
          </a:prstGeom>
        </p:spPr>
        <p:txBody>
          <a:bodyPr lIns="0" tIns="0" rIns="0" bIns="0" rtlCol="0" anchor="t">
            <a:spAutoFit/>
          </a:bodyPr>
          <a:lstStyle/>
          <a:p>
            <a:pPr algn="l">
              <a:lnSpc>
                <a:spcPts val="3640"/>
              </a:lnSpc>
            </a:pPr>
            <a:r>
              <a:rPr lang="en-US" sz="2600">
                <a:solidFill>
                  <a:srgbClr val="FFFFFF"/>
                </a:solidFill>
                <a:latin typeface="DM Sans"/>
                <a:ea typeface="DM Sans"/>
                <a:cs typeface="DM Sans"/>
                <a:sym typeface="DM Sans"/>
              </a:rPr>
              <a:t>Find an accounting internship or a CPA  you can shadow </a:t>
            </a:r>
          </a:p>
          <a:p>
            <a:pPr algn="l">
              <a:lnSpc>
                <a:spcPts val="3640"/>
              </a:lnSpc>
            </a:pPr>
            <a:r>
              <a:rPr lang="en-US" sz="2600">
                <a:solidFill>
                  <a:srgbClr val="FFFFFF"/>
                </a:solidFill>
                <a:latin typeface="DM Sans"/>
                <a:ea typeface="DM Sans"/>
                <a:cs typeface="DM Sans"/>
                <a:sym typeface="DM Sans"/>
              </a:rPr>
              <a:t>for a day</a:t>
            </a:r>
          </a:p>
        </p:txBody>
      </p:sp>
      <p:sp>
        <p:nvSpPr>
          <p:cNvPr id="22" name="Freeform 22"/>
          <p:cNvSpPr/>
          <p:nvPr/>
        </p:nvSpPr>
        <p:spPr>
          <a:xfrm>
            <a:off x="12704572" y="8345474"/>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a:extLst>
                <a:ext uri="{96DAC541-7B7A-43D3-8B79-37D633B846F1}">
                  <asvg:svgBlip xmlns:asvg="http://schemas.microsoft.com/office/drawing/2016/SVG/main" r:embed="rId3"/>
                </a:ext>
              </a:extLst>
            </a:blip>
            <a:stretch>
              <a:fillRect l="-28" r="-28"/>
            </a:stretch>
          </a:blipFill>
        </p:spPr>
        <p:txBody>
          <a:bodyPr/>
          <a:lstStyle/>
          <a:p>
            <a:endParaRPr lang="en-US"/>
          </a:p>
        </p:txBody>
      </p:sp>
      <p:grpSp>
        <p:nvGrpSpPr>
          <p:cNvPr id="23" name="Group 23"/>
          <p:cNvGrpSpPr/>
          <p:nvPr/>
        </p:nvGrpSpPr>
        <p:grpSpPr>
          <a:xfrm>
            <a:off x="7856094" y="4950985"/>
            <a:ext cx="5439970" cy="1315298"/>
            <a:chOff x="0" y="0"/>
            <a:chExt cx="7253293" cy="1753731"/>
          </a:xfrm>
        </p:grpSpPr>
        <p:sp>
          <p:nvSpPr>
            <p:cNvPr id="24" name="Freeform 24"/>
            <p:cNvSpPr/>
            <p:nvPr/>
          </p:nvSpPr>
          <p:spPr>
            <a:xfrm>
              <a:off x="0" y="0"/>
              <a:ext cx="7253351" cy="1753743"/>
            </a:xfrm>
            <a:custGeom>
              <a:avLst/>
              <a:gdLst/>
              <a:ahLst/>
              <a:cxnLst/>
              <a:rect l="l" t="t" r="r" b="b"/>
              <a:pathLst>
                <a:path w="7253351" h="1753743">
                  <a:moveTo>
                    <a:pt x="0" y="0"/>
                  </a:moveTo>
                  <a:lnTo>
                    <a:pt x="7253351" y="0"/>
                  </a:lnTo>
                  <a:lnTo>
                    <a:pt x="7253351" y="1753743"/>
                  </a:lnTo>
                  <a:lnTo>
                    <a:pt x="0" y="1753743"/>
                  </a:lnTo>
                  <a:close/>
                </a:path>
              </a:pathLst>
            </a:custGeom>
            <a:solidFill>
              <a:srgbClr val="EB04A9"/>
            </a:solidFill>
          </p:spPr>
          <p:txBody>
            <a:bodyPr/>
            <a:lstStyle/>
            <a:p>
              <a:endParaRPr lang="en-US"/>
            </a:p>
          </p:txBody>
        </p:sp>
      </p:grpSp>
      <p:sp>
        <p:nvSpPr>
          <p:cNvPr id="25" name="Freeform 25"/>
          <p:cNvSpPr/>
          <p:nvPr/>
        </p:nvSpPr>
        <p:spPr>
          <a:xfrm>
            <a:off x="12696952" y="4956543"/>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a:extLst>
                <a:ext uri="{96DAC541-7B7A-43D3-8B79-37D633B846F1}">
                  <asvg:svgBlip xmlns:asvg="http://schemas.microsoft.com/office/drawing/2016/SVG/main" r:embed="rId3"/>
                </a:ext>
              </a:extLst>
            </a:blip>
            <a:stretch>
              <a:fillRect l="-28" r="-28"/>
            </a:stretch>
          </a:blipFill>
        </p:spPr>
        <p:txBody>
          <a:bodyPr/>
          <a:lstStyle/>
          <a:p>
            <a:endParaRPr lang="en-US"/>
          </a:p>
        </p:txBody>
      </p:sp>
      <p:grpSp>
        <p:nvGrpSpPr>
          <p:cNvPr id="26" name="Group 26"/>
          <p:cNvGrpSpPr/>
          <p:nvPr/>
        </p:nvGrpSpPr>
        <p:grpSpPr>
          <a:xfrm>
            <a:off x="7886574" y="6693865"/>
            <a:ext cx="5439970" cy="1234440"/>
            <a:chOff x="0" y="0"/>
            <a:chExt cx="7253293" cy="1645920"/>
          </a:xfrm>
        </p:grpSpPr>
        <p:sp>
          <p:nvSpPr>
            <p:cNvPr id="27" name="Freeform 27"/>
            <p:cNvSpPr/>
            <p:nvPr/>
          </p:nvSpPr>
          <p:spPr>
            <a:xfrm>
              <a:off x="0" y="0"/>
              <a:ext cx="7253351" cy="1645920"/>
            </a:xfrm>
            <a:custGeom>
              <a:avLst/>
              <a:gdLst/>
              <a:ahLst/>
              <a:cxnLst/>
              <a:rect l="l" t="t" r="r" b="b"/>
              <a:pathLst>
                <a:path w="7253351" h="1645920">
                  <a:moveTo>
                    <a:pt x="0" y="0"/>
                  </a:moveTo>
                  <a:lnTo>
                    <a:pt x="7253351" y="0"/>
                  </a:lnTo>
                  <a:lnTo>
                    <a:pt x="7253351" y="1645920"/>
                  </a:lnTo>
                  <a:lnTo>
                    <a:pt x="0" y="1645920"/>
                  </a:lnTo>
                  <a:close/>
                </a:path>
              </a:pathLst>
            </a:custGeom>
            <a:solidFill>
              <a:srgbClr val="D2FFE5"/>
            </a:solidFill>
          </p:spPr>
          <p:txBody>
            <a:bodyPr/>
            <a:lstStyle/>
            <a:p>
              <a:endParaRPr lang="en-US"/>
            </a:p>
          </p:txBody>
        </p:sp>
      </p:grpSp>
      <p:sp>
        <p:nvSpPr>
          <p:cNvPr id="28" name="TextBox 28"/>
          <p:cNvSpPr txBox="1"/>
          <p:nvPr/>
        </p:nvSpPr>
        <p:spPr>
          <a:xfrm>
            <a:off x="8289993" y="6828997"/>
            <a:ext cx="4611326" cy="950821"/>
          </a:xfrm>
          <a:prstGeom prst="rect">
            <a:avLst/>
          </a:prstGeom>
        </p:spPr>
        <p:txBody>
          <a:bodyPr lIns="0" tIns="0" rIns="0" bIns="0" rtlCol="0" anchor="t">
            <a:spAutoFit/>
          </a:bodyPr>
          <a:lstStyle/>
          <a:p>
            <a:pPr algn="l">
              <a:lnSpc>
                <a:spcPts val="3640"/>
              </a:lnSpc>
            </a:pPr>
            <a:r>
              <a:rPr lang="en-US" sz="2600">
                <a:solidFill>
                  <a:srgbClr val="3A5DAE"/>
                </a:solidFill>
                <a:latin typeface="DM Sans"/>
                <a:ea typeface="DM Sans"/>
                <a:cs typeface="DM Sans"/>
                <a:sym typeface="DM Sans"/>
              </a:rPr>
              <a:t>Join an accounting club like Beta Alpha Psi</a:t>
            </a:r>
          </a:p>
        </p:txBody>
      </p:sp>
      <p:sp>
        <p:nvSpPr>
          <p:cNvPr id="29" name="Freeform 29"/>
          <p:cNvSpPr/>
          <p:nvPr/>
        </p:nvSpPr>
        <p:spPr>
          <a:xfrm>
            <a:off x="12696952" y="6773929"/>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a:extLst>
                <a:ext uri="{96DAC541-7B7A-43D3-8B79-37D633B846F1}">
                  <asvg:svgBlip xmlns:asvg="http://schemas.microsoft.com/office/drawing/2016/SVG/main" r:embed="rId3"/>
                </a:ext>
              </a:extLst>
            </a:blip>
            <a:stretch>
              <a:fillRect l="-28" r="-28"/>
            </a:stretch>
          </a:blipFill>
        </p:spPr>
        <p:txBody>
          <a:bodyPr/>
          <a:lstStyle/>
          <a:p>
            <a:endParaRPr lang="en-US"/>
          </a:p>
        </p:txBody>
      </p:sp>
      <p:grpSp>
        <p:nvGrpSpPr>
          <p:cNvPr id="30" name="Group 30"/>
          <p:cNvGrpSpPr/>
          <p:nvPr/>
        </p:nvGrpSpPr>
        <p:grpSpPr>
          <a:xfrm>
            <a:off x="7878954" y="3314700"/>
            <a:ext cx="5439970" cy="1237552"/>
            <a:chOff x="0" y="0"/>
            <a:chExt cx="7253293" cy="1650069"/>
          </a:xfrm>
        </p:grpSpPr>
        <p:sp>
          <p:nvSpPr>
            <p:cNvPr id="31" name="Freeform 31"/>
            <p:cNvSpPr/>
            <p:nvPr/>
          </p:nvSpPr>
          <p:spPr>
            <a:xfrm>
              <a:off x="0" y="0"/>
              <a:ext cx="7253351" cy="1650111"/>
            </a:xfrm>
            <a:custGeom>
              <a:avLst/>
              <a:gdLst/>
              <a:ahLst/>
              <a:cxnLst/>
              <a:rect l="l" t="t" r="r" b="b"/>
              <a:pathLst>
                <a:path w="7253351" h="1650111">
                  <a:moveTo>
                    <a:pt x="0" y="0"/>
                  </a:moveTo>
                  <a:lnTo>
                    <a:pt x="7253351" y="0"/>
                  </a:lnTo>
                  <a:lnTo>
                    <a:pt x="7253351" y="1650111"/>
                  </a:lnTo>
                  <a:lnTo>
                    <a:pt x="0" y="1650111"/>
                  </a:lnTo>
                  <a:close/>
                </a:path>
              </a:pathLst>
            </a:custGeom>
            <a:solidFill>
              <a:srgbClr val="D2FFE5"/>
            </a:solidFill>
          </p:spPr>
          <p:txBody>
            <a:bodyPr/>
            <a:lstStyle/>
            <a:p>
              <a:endParaRPr lang="en-US"/>
            </a:p>
          </p:txBody>
        </p:sp>
      </p:grpSp>
      <p:sp>
        <p:nvSpPr>
          <p:cNvPr id="32" name="TextBox 32"/>
          <p:cNvSpPr txBox="1"/>
          <p:nvPr/>
        </p:nvSpPr>
        <p:spPr>
          <a:xfrm>
            <a:off x="8289993" y="3630329"/>
            <a:ext cx="4611326" cy="489156"/>
          </a:xfrm>
          <a:prstGeom prst="rect">
            <a:avLst/>
          </a:prstGeom>
        </p:spPr>
        <p:txBody>
          <a:bodyPr lIns="0" tIns="0" rIns="0" bIns="0" rtlCol="0" anchor="t">
            <a:spAutoFit/>
          </a:bodyPr>
          <a:lstStyle/>
          <a:p>
            <a:pPr algn="l">
              <a:lnSpc>
                <a:spcPts val="3640"/>
              </a:lnSpc>
            </a:pPr>
            <a:r>
              <a:rPr lang="en-US" sz="2600">
                <a:solidFill>
                  <a:srgbClr val="3A5DAE"/>
                </a:solidFill>
                <a:latin typeface="DM Sans"/>
                <a:ea typeface="DM Sans"/>
                <a:cs typeface="DM Sans"/>
                <a:sym typeface="DM Sans"/>
              </a:rPr>
              <a:t>Take an accounting class</a:t>
            </a:r>
          </a:p>
        </p:txBody>
      </p:sp>
      <p:sp>
        <p:nvSpPr>
          <p:cNvPr id="33" name="Freeform 33"/>
          <p:cNvSpPr/>
          <p:nvPr/>
        </p:nvSpPr>
        <p:spPr>
          <a:xfrm>
            <a:off x="12696952" y="3322223"/>
            <a:ext cx="959348" cy="1083453"/>
          </a:xfrm>
          <a:custGeom>
            <a:avLst/>
            <a:gdLst/>
            <a:ahLst/>
            <a:cxnLst/>
            <a:rect l="l" t="t" r="r" b="b"/>
            <a:pathLst>
              <a:path w="959348" h="1083453">
                <a:moveTo>
                  <a:pt x="0" y="0"/>
                </a:moveTo>
                <a:lnTo>
                  <a:pt x="959348" y="0"/>
                </a:lnTo>
                <a:lnTo>
                  <a:pt x="959348" y="1083453"/>
                </a:lnTo>
                <a:lnTo>
                  <a:pt x="0" y="1083453"/>
                </a:lnTo>
                <a:lnTo>
                  <a:pt x="0" y="0"/>
                </a:lnTo>
                <a:close/>
              </a:path>
            </a:pathLst>
          </a:custGeom>
          <a:blipFill>
            <a:blip>
              <a:extLst>
                <a:ext uri="{96DAC541-7B7A-43D3-8B79-37D633B846F1}">
                  <asvg:svgBlip xmlns:asvg="http://schemas.microsoft.com/office/drawing/2016/SVG/main" r:embed="rId3"/>
                </a:ext>
              </a:extLst>
            </a:blip>
            <a:stretch>
              <a:fillRect l="-28" r="-28"/>
            </a:stretch>
          </a:blipFill>
        </p:spPr>
        <p:txBody>
          <a:bodyPr/>
          <a:lstStyle/>
          <a:p>
            <a:endParaRPr lang="en-US"/>
          </a:p>
        </p:txBody>
      </p:sp>
      <p:sp>
        <p:nvSpPr>
          <p:cNvPr id="34" name="TextBox 34"/>
          <p:cNvSpPr txBox="1"/>
          <p:nvPr/>
        </p:nvSpPr>
        <p:spPr>
          <a:xfrm>
            <a:off x="1028700" y="1085850"/>
            <a:ext cx="13833263" cy="2381250"/>
          </a:xfrm>
          <a:prstGeom prst="rect">
            <a:avLst/>
          </a:prstGeom>
        </p:spPr>
        <p:txBody>
          <a:bodyPr lIns="0" tIns="0" rIns="0" bIns="0" rtlCol="0" anchor="t">
            <a:spAutoFit/>
          </a:bodyPr>
          <a:lstStyle/>
          <a:p>
            <a:pPr algn="l">
              <a:lnSpc>
                <a:spcPts val="9000"/>
              </a:lnSpc>
            </a:pPr>
            <a:r>
              <a:rPr lang="en-US" sz="9000">
                <a:solidFill>
                  <a:srgbClr val="FFFFFF"/>
                </a:solidFill>
                <a:latin typeface="Permanent Marker"/>
                <a:ea typeface="Permanent Marker"/>
                <a:cs typeface="Permanent Marker"/>
                <a:sym typeface="Permanent Marker"/>
              </a:rPr>
              <a:t>Want to learn more?</a:t>
            </a:r>
          </a:p>
          <a:p>
            <a:pPr algn="l">
              <a:lnSpc>
                <a:spcPts val="9000"/>
              </a:lnSpc>
            </a:pPr>
            <a:endParaRPr lang="en-US" sz="9000">
              <a:solidFill>
                <a:srgbClr val="FFFFFF"/>
              </a:solidFill>
              <a:latin typeface="Permanent Marker"/>
              <a:ea typeface="Permanent Marker"/>
              <a:cs typeface="Permanent Marker"/>
              <a:sym typeface="Permanent Marker"/>
            </a:endParaRPr>
          </a:p>
        </p:txBody>
      </p:sp>
      <p:sp>
        <p:nvSpPr>
          <p:cNvPr id="35" name="TextBox 35"/>
          <p:cNvSpPr txBox="1"/>
          <p:nvPr/>
        </p:nvSpPr>
        <p:spPr>
          <a:xfrm>
            <a:off x="1028700" y="2610026"/>
            <a:ext cx="4910665" cy="590550"/>
          </a:xfrm>
          <a:prstGeom prst="rect">
            <a:avLst/>
          </a:prstGeom>
        </p:spPr>
        <p:txBody>
          <a:bodyPr lIns="0" tIns="0" rIns="0" bIns="0" rtlCol="0" anchor="t">
            <a:spAutoFit/>
          </a:bodyPr>
          <a:lstStyle/>
          <a:p>
            <a:pPr algn="l">
              <a:lnSpc>
                <a:spcPts val="4200"/>
              </a:lnSpc>
            </a:pPr>
            <a:r>
              <a:rPr lang="en-US" sz="3000" b="1">
                <a:solidFill>
                  <a:srgbClr val="FFFFFF"/>
                </a:solidFill>
                <a:latin typeface="DM Sans Bold"/>
                <a:ea typeface="DM Sans Bold"/>
                <a:cs typeface="DM Sans Bold"/>
                <a:sym typeface="DM Sans Bold"/>
              </a:rPr>
              <a:t>High School</a:t>
            </a:r>
          </a:p>
        </p:txBody>
      </p:sp>
      <p:sp>
        <p:nvSpPr>
          <p:cNvPr id="36" name="TextBox 36"/>
          <p:cNvSpPr txBox="1"/>
          <p:nvPr/>
        </p:nvSpPr>
        <p:spPr>
          <a:xfrm>
            <a:off x="8297613" y="4893003"/>
            <a:ext cx="4611326" cy="1412486"/>
          </a:xfrm>
          <a:prstGeom prst="rect">
            <a:avLst/>
          </a:prstGeom>
        </p:spPr>
        <p:txBody>
          <a:bodyPr lIns="0" tIns="0" rIns="0" bIns="0" rtlCol="0" anchor="t">
            <a:spAutoFit/>
          </a:bodyPr>
          <a:lstStyle/>
          <a:p>
            <a:pPr algn="l">
              <a:lnSpc>
                <a:spcPts val="3640"/>
              </a:lnSpc>
            </a:pPr>
            <a:r>
              <a:rPr lang="en-US" sz="2600">
                <a:solidFill>
                  <a:srgbClr val="FFFFFF"/>
                </a:solidFill>
                <a:latin typeface="DM Sans"/>
                <a:ea typeface="DM Sans"/>
                <a:cs typeface="DM Sans"/>
                <a:sym typeface="DM Sans"/>
              </a:rPr>
              <a:t>Discuss accounting with a career counselor or </a:t>
            </a:r>
          </a:p>
          <a:p>
            <a:pPr algn="l">
              <a:lnSpc>
                <a:spcPts val="3640"/>
              </a:lnSpc>
            </a:pPr>
            <a:r>
              <a:rPr lang="en-US" sz="2600">
                <a:solidFill>
                  <a:srgbClr val="FFFFFF"/>
                </a:solidFill>
                <a:latin typeface="DM Sans"/>
                <a:ea typeface="DM Sans"/>
                <a:cs typeface="DM Sans"/>
                <a:sym typeface="DM Sans"/>
              </a:rPr>
              <a:t>academic advisor</a:t>
            </a:r>
          </a:p>
        </p:txBody>
      </p:sp>
      <p:sp>
        <p:nvSpPr>
          <p:cNvPr id="37" name="TextBox 37"/>
          <p:cNvSpPr txBox="1"/>
          <p:nvPr/>
        </p:nvSpPr>
        <p:spPr>
          <a:xfrm>
            <a:off x="7857356" y="2610026"/>
            <a:ext cx="4910665" cy="590550"/>
          </a:xfrm>
          <a:prstGeom prst="rect">
            <a:avLst/>
          </a:prstGeom>
        </p:spPr>
        <p:txBody>
          <a:bodyPr lIns="0" tIns="0" rIns="0" bIns="0" rtlCol="0" anchor="t">
            <a:spAutoFit/>
          </a:bodyPr>
          <a:lstStyle/>
          <a:p>
            <a:pPr algn="l">
              <a:lnSpc>
                <a:spcPts val="4200"/>
              </a:lnSpc>
            </a:pPr>
            <a:r>
              <a:rPr lang="en-US" sz="3000" b="1">
                <a:solidFill>
                  <a:srgbClr val="FFFFFF"/>
                </a:solidFill>
                <a:latin typeface="DM Sans Bold"/>
                <a:ea typeface="DM Sans Bold"/>
                <a:cs typeface="DM Sans Bold"/>
                <a:sym typeface="DM Sans Bold"/>
              </a:rPr>
              <a:t>College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sp>
        <p:nvSpPr>
          <p:cNvPr id="2" name="TextBox 2"/>
          <p:cNvSpPr txBox="1"/>
          <p:nvPr/>
        </p:nvSpPr>
        <p:spPr>
          <a:xfrm>
            <a:off x="1028700" y="939743"/>
            <a:ext cx="16295589" cy="1816106"/>
          </a:xfrm>
          <a:prstGeom prst="rect">
            <a:avLst/>
          </a:prstGeom>
        </p:spPr>
        <p:txBody>
          <a:bodyPr lIns="0" tIns="0" rIns="0" bIns="0" rtlCol="0" anchor="t">
            <a:spAutoFit/>
          </a:bodyPr>
          <a:lstStyle/>
          <a:p>
            <a:pPr algn="l">
              <a:lnSpc>
                <a:spcPts val="9000"/>
              </a:lnSpc>
            </a:pPr>
            <a:r>
              <a:rPr lang="en-US" sz="9000">
                <a:solidFill>
                  <a:srgbClr val="FFFFFF"/>
                </a:solidFill>
                <a:latin typeface="Permanent Marker"/>
                <a:ea typeface="Permanent Marker"/>
                <a:cs typeface="Permanent Marker"/>
                <a:sym typeface="Permanent Marker"/>
              </a:rPr>
              <a:t>Here’s Who Can Help</a:t>
            </a:r>
          </a:p>
          <a:p>
            <a:pPr algn="l">
              <a:lnSpc>
                <a:spcPts val="5000"/>
              </a:lnSpc>
            </a:pPr>
            <a:endParaRPr lang="en-US" sz="9000">
              <a:solidFill>
                <a:srgbClr val="FFFFFF"/>
              </a:solidFill>
              <a:latin typeface="Permanent Marker"/>
              <a:ea typeface="Permanent Marker"/>
              <a:cs typeface="Permanent Marker"/>
              <a:sym typeface="Permanent Marker"/>
            </a:endParaRPr>
          </a:p>
        </p:txBody>
      </p:sp>
      <p:grpSp>
        <p:nvGrpSpPr>
          <p:cNvPr id="3" name="Group 3"/>
          <p:cNvGrpSpPr/>
          <p:nvPr/>
        </p:nvGrpSpPr>
        <p:grpSpPr>
          <a:xfrm>
            <a:off x="1398136" y="3051123"/>
            <a:ext cx="6450726" cy="6450726"/>
            <a:chOff x="0" y="0"/>
            <a:chExt cx="1698957" cy="1698957"/>
          </a:xfrm>
        </p:grpSpPr>
        <p:sp>
          <p:nvSpPr>
            <p:cNvPr id="4" name="Freeform 4"/>
            <p:cNvSpPr/>
            <p:nvPr/>
          </p:nvSpPr>
          <p:spPr>
            <a:xfrm>
              <a:off x="0" y="0"/>
              <a:ext cx="1698957" cy="1698957"/>
            </a:xfrm>
            <a:custGeom>
              <a:avLst/>
              <a:gdLst/>
              <a:ahLst/>
              <a:cxnLst/>
              <a:rect l="l" t="t" r="r" b="b"/>
              <a:pathLst>
                <a:path w="1698957" h="1698957">
                  <a:moveTo>
                    <a:pt x="61208" y="0"/>
                  </a:moveTo>
                  <a:lnTo>
                    <a:pt x="1637748" y="0"/>
                  </a:lnTo>
                  <a:cubicBezTo>
                    <a:pt x="1671553" y="0"/>
                    <a:pt x="1698957" y="27404"/>
                    <a:pt x="1698957" y="61208"/>
                  </a:cubicBezTo>
                  <a:lnTo>
                    <a:pt x="1698957" y="1637748"/>
                  </a:lnTo>
                  <a:cubicBezTo>
                    <a:pt x="1698957" y="1671553"/>
                    <a:pt x="1671553" y="1698957"/>
                    <a:pt x="1637748" y="1698957"/>
                  </a:cubicBezTo>
                  <a:lnTo>
                    <a:pt x="61208" y="1698957"/>
                  </a:lnTo>
                  <a:cubicBezTo>
                    <a:pt x="27404" y="1698957"/>
                    <a:pt x="0" y="1671553"/>
                    <a:pt x="0" y="1637748"/>
                  </a:cubicBezTo>
                  <a:lnTo>
                    <a:pt x="0" y="61208"/>
                  </a:lnTo>
                  <a:cubicBezTo>
                    <a:pt x="0" y="27404"/>
                    <a:pt x="27404" y="0"/>
                    <a:pt x="61208" y="0"/>
                  </a:cubicBezTo>
                  <a:close/>
                </a:path>
              </a:pathLst>
            </a:custGeom>
            <a:solidFill>
              <a:srgbClr val="FFFFFF"/>
            </a:solidFill>
            <a:ln w="180975" cap="rnd">
              <a:solidFill>
                <a:srgbClr val="EB04A9"/>
              </a:solidFill>
              <a:prstDash val="solid"/>
              <a:round/>
            </a:ln>
          </p:spPr>
          <p:txBody>
            <a:bodyPr/>
            <a:lstStyle/>
            <a:p>
              <a:endParaRPr lang="en-US"/>
            </a:p>
          </p:txBody>
        </p:sp>
        <p:sp>
          <p:nvSpPr>
            <p:cNvPr id="5" name="TextBox 5"/>
            <p:cNvSpPr txBox="1"/>
            <p:nvPr/>
          </p:nvSpPr>
          <p:spPr>
            <a:xfrm>
              <a:off x="0" y="-47625"/>
              <a:ext cx="1698957" cy="1746582"/>
            </a:xfrm>
            <a:prstGeom prst="rect">
              <a:avLst/>
            </a:prstGeom>
          </p:spPr>
          <p:txBody>
            <a:bodyPr lIns="50800" tIns="50800" rIns="50800" bIns="50800" rtlCol="0" anchor="ctr"/>
            <a:lstStyle/>
            <a:p>
              <a:pPr algn="ctr">
                <a:lnSpc>
                  <a:spcPts val="3498"/>
                </a:lnSpc>
              </a:pPr>
              <a:endParaRPr/>
            </a:p>
          </p:txBody>
        </p:sp>
      </p:grpSp>
      <p:sp>
        <p:nvSpPr>
          <p:cNvPr id="6" name="TextBox 6"/>
          <p:cNvSpPr txBox="1"/>
          <p:nvPr/>
        </p:nvSpPr>
        <p:spPr>
          <a:xfrm>
            <a:off x="1842541" y="4282339"/>
            <a:ext cx="5561917" cy="5312352"/>
          </a:xfrm>
          <a:prstGeom prst="rect">
            <a:avLst/>
          </a:prstGeom>
        </p:spPr>
        <p:txBody>
          <a:bodyPr lIns="0" tIns="0" rIns="0" bIns="0" rtlCol="0" anchor="t">
            <a:spAutoFit/>
          </a:bodyPr>
          <a:lstStyle/>
          <a:p>
            <a:pPr algn="l">
              <a:lnSpc>
                <a:spcPts val="3359"/>
              </a:lnSpc>
              <a:spcBef>
                <a:spcPct val="0"/>
              </a:spcBef>
            </a:pPr>
            <a:r>
              <a:rPr lang="en-US" sz="2399" b="1" u="none" strike="noStrike" dirty="0">
                <a:solidFill>
                  <a:srgbClr val="000000"/>
                </a:solidFill>
                <a:latin typeface="Roboto Bold"/>
                <a:ea typeface="Roboto Bold"/>
                <a:cs typeface="Roboto Bold"/>
                <a:sym typeface="Roboto Bold"/>
              </a:rPr>
              <a:t>National resources</a:t>
            </a:r>
          </a:p>
          <a:p>
            <a:pPr algn="l">
              <a:lnSpc>
                <a:spcPts val="2799"/>
              </a:lnSpc>
              <a:spcBef>
                <a:spcPct val="0"/>
              </a:spcBef>
            </a:pPr>
            <a:endParaRPr lang="en-US" sz="2000" b="1" u="none" strike="noStrike" dirty="0">
              <a:solidFill>
                <a:srgbClr val="000000"/>
              </a:solidFill>
              <a:latin typeface="Roboto Bold"/>
              <a:ea typeface="Roboto Bold"/>
              <a:cs typeface="Roboto Bold"/>
              <a:sym typeface="Roboto Bold"/>
            </a:endParaRPr>
          </a:p>
          <a:p>
            <a:pPr marL="453388" lvl="1" indent="-226694" algn="l">
              <a:lnSpc>
                <a:spcPts val="2939"/>
              </a:lnSpc>
              <a:spcAft>
                <a:spcPts val="1200"/>
              </a:spcAft>
              <a:buFont typeface="Arial"/>
              <a:buChar char="•"/>
            </a:pPr>
            <a:r>
              <a:rPr lang="en-US" sz="2000" u="none" strike="noStrike" dirty="0">
                <a:solidFill>
                  <a:srgbClr val="000000"/>
                </a:solidFill>
                <a:latin typeface="Roboto"/>
                <a:ea typeface="Roboto"/>
                <a:cs typeface="Roboto"/>
                <a:sym typeface="Roboto"/>
              </a:rPr>
              <a:t>The </a:t>
            </a:r>
            <a:r>
              <a:rPr lang="en-US" sz="2000" b="1" u="none" strike="noStrike" dirty="0">
                <a:solidFill>
                  <a:srgbClr val="000000"/>
                </a:solidFill>
                <a:latin typeface="Roboto Bold"/>
                <a:ea typeface="Roboto Bold"/>
                <a:cs typeface="Roboto Bold"/>
                <a:sym typeface="Roboto Bold"/>
              </a:rPr>
              <a:t>American Institute of CPAs (AICPA)</a:t>
            </a:r>
            <a:r>
              <a:rPr lang="en-US" sz="2000" u="none" strike="noStrike" dirty="0">
                <a:solidFill>
                  <a:srgbClr val="000000"/>
                </a:solidFill>
                <a:latin typeface="Roboto"/>
                <a:ea typeface="Roboto"/>
                <a:cs typeface="Roboto"/>
                <a:sym typeface="Roboto"/>
              </a:rPr>
              <a:t> supports aspiring and current CPAs across the country.</a:t>
            </a:r>
            <a:endParaRPr lang="en-US" sz="1000" u="none" strike="noStrike" dirty="0">
              <a:solidFill>
                <a:srgbClr val="000000"/>
              </a:solidFill>
              <a:latin typeface="Roboto"/>
              <a:ea typeface="Roboto"/>
              <a:cs typeface="Roboto"/>
              <a:sym typeface="Roboto"/>
            </a:endParaRPr>
          </a:p>
          <a:p>
            <a:pPr marL="453388" lvl="1" indent="-226694" algn="l">
              <a:lnSpc>
                <a:spcPts val="2939"/>
              </a:lnSpc>
              <a:spcAft>
                <a:spcPts val="1200"/>
              </a:spcAft>
              <a:buFont typeface="Arial"/>
              <a:buChar char="•"/>
            </a:pPr>
            <a:r>
              <a:rPr lang="en-US" sz="2000" u="none" strike="noStrike" dirty="0">
                <a:solidFill>
                  <a:srgbClr val="000000"/>
                </a:solidFill>
                <a:latin typeface="Roboto"/>
                <a:ea typeface="Roboto"/>
                <a:cs typeface="Roboto"/>
                <a:sym typeface="Roboto"/>
              </a:rPr>
              <a:t>Provides students and professionals with career guidance, educational resources, scholarships, membership, and helpful information about becoming a CPA.</a:t>
            </a:r>
            <a:endParaRPr lang="en-US" sz="1000" u="none" strike="noStrike" dirty="0">
              <a:solidFill>
                <a:srgbClr val="000000"/>
              </a:solidFill>
              <a:latin typeface="Roboto"/>
              <a:ea typeface="Roboto"/>
              <a:cs typeface="Roboto"/>
              <a:sym typeface="Roboto"/>
            </a:endParaRPr>
          </a:p>
          <a:p>
            <a:pPr marL="453388" lvl="1" indent="-226694" algn="l">
              <a:lnSpc>
                <a:spcPts val="2939"/>
              </a:lnSpc>
              <a:spcAft>
                <a:spcPts val="1200"/>
              </a:spcAft>
              <a:buFont typeface="Arial"/>
              <a:buChar char="•"/>
            </a:pPr>
            <a:r>
              <a:rPr lang="en-US" sz="2000" u="none" strike="noStrike" dirty="0">
                <a:solidFill>
                  <a:srgbClr val="000000"/>
                </a:solidFill>
                <a:latin typeface="Roboto"/>
                <a:ea typeface="Roboto"/>
                <a:cs typeface="Roboto"/>
                <a:sym typeface="Roboto"/>
              </a:rPr>
              <a:t>Introduces students to careers in accounting and helps them explore the path to becoming a CPA through </a:t>
            </a:r>
            <a:r>
              <a:rPr lang="en-US" sz="2000" b="1" u="none" strike="noStrike" dirty="0">
                <a:solidFill>
                  <a:srgbClr val="000000"/>
                </a:solidFill>
                <a:latin typeface="Roboto Bold"/>
                <a:ea typeface="Roboto Bold"/>
                <a:cs typeface="Roboto Bold"/>
                <a:sym typeface="Roboto Bold"/>
              </a:rPr>
              <a:t>ThisWayToCPA.com</a:t>
            </a:r>
            <a:r>
              <a:rPr lang="en-US" sz="2000" u="none" strike="noStrike" dirty="0">
                <a:solidFill>
                  <a:srgbClr val="000000"/>
                </a:solidFill>
                <a:latin typeface="Roboto"/>
                <a:ea typeface="Roboto"/>
                <a:cs typeface="Roboto"/>
                <a:sym typeface="Roboto"/>
              </a:rPr>
              <a:t>.</a:t>
            </a:r>
          </a:p>
          <a:p>
            <a:pPr algn="l">
              <a:lnSpc>
                <a:spcPts val="2792"/>
              </a:lnSpc>
            </a:pPr>
            <a:endParaRPr lang="en-US" sz="2099" u="none" strike="noStrike" dirty="0">
              <a:solidFill>
                <a:srgbClr val="000000"/>
              </a:solidFill>
              <a:latin typeface="Roboto"/>
              <a:ea typeface="Roboto"/>
              <a:cs typeface="Roboto"/>
              <a:sym typeface="Roboto"/>
            </a:endParaRPr>
          </a:p>
        </p:txBody>
      </p:sp>
      <p:grpSp>
        <p:nvGrpSpPr>
          <p:cNvPr id="7" name="Group 7"/>
          <p:cNvGrpSpPr>
            <a:grpSpLocks noChangeAspect="1"/>
          </p:cNvGrpSpPr>
          <p:nvPr/>
        </p:nvGrpSpPr>
        <p:grpSpPr>
          <a:xfrm>
            <a:off x="3081611" y="3156108"/>
            <a:ext cx="3083777" cy="1427927"/>
            <a:chOff x="0" y="0"/>
            <a:chExt cx="5085395" cy="2354765"/>
          </a:xfrm>
        </p:grpSpPr>
        <p:sp>
          <p:nvSpPr>
            <p:cNvPr id="8" name="Freeform 8"/>
            <p:cNvSpPr/>
            <p:nvPr/>
          </p:nvSpPr>
          <p:spPr>
            <a:xfrm>
              <a:off x="0" y="0"/>
              <a:ext cx="5085334" cy="2354707"/>
            </a:xfrm>
            <a:custGeom>
              <a:avLst/>
              <a:gdLst/>
              <a:ahLst/>
              <a:cxnLst/>
              <a:rect l="l" t="t" r="r" b="b"/>
              <a:pathLst>
                <a:path w="5085334" h="2354707">
                  <a:moveTo>
                    <a:pt x="0" y="0"/>
                  </a:moveTo>
                  <a:lnTo>
                    <a:pt x="5085334" y="0"/>
                  </a:lnTo>
                  <a:lnTo>
                    <a:pt x="5085334" y="2354707"/>
                  </a:lnTo>
                  <a:lnTo>
                    <a:pt x="0" y="2354707"/>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9" name="Group 9"/>
          <p:cNvGrpSpPr/>
          <p:nvPr/>
        </p:nvGrpSpPr>
        <p:grpSpPr>
          <a:xfrm>
            <a:off x="10169461" y="3051123"/>
            <a:ext cx="6450726" cy="6450726"/>
            <a:chOff x="0" y="0"/>
            <a:chExt cx="1698957" cy="1698957"/>
          </a:xfrm>
        </p:grpSpPr>
        <p:sp>
          <p:nvSpPr>
            <p:cNvPr id="10" name="Freeform 10"/>
            <p:cNvSpPr/>
            <p:nvPr/>
          </p:nvSpPr>
          <p:spPr>
            <a:xfrm>
              <a:off x="0" y="0"/>
              <a:ext cx="1698957" cy="1698957"/>
            </a:xfrm>
            <a:custGeom>
              <a:avLst/>
              <a:gdLst/>
              <a:ahLst/>
              <a:cxnLst/>
              <a:rect l="l" t="t" r="r" b="b"/>
              <a:pathLst>
                <a:path w="1698957" h="1698957">
                  <a:moveTo>
                    <a:pt x="61208" y="0"/>
                  </a:moveTo>
                  <a:lnTo>
                    <a:pt x="1637748" y="0"/>
                  </a:lnTo>
                  <a:cubicBezTo>
                    <a:pt x="1671553" y="0"/>
                    <a:pt x="1698957" y="27404"/>
                    <a:pt x="1698957" y="61208"/>
                  </a:cubicBezTo>
                  <a:lnTo>
                    <a:pt x="1698957" y="1637748"/>
                  </a:lnTo>
                  <a:cubicBezTo>
                    <a:pt x="1698957" y="1671553"/>
                    <a:pt x="1671553" y="1698957"/>
                    <a:pt x="1637748" y="1698957"/>
                  </a:cubicBezTo>
                  <a:lnTo>
                    <a:pt x="61208" y="1698957"/>
                  </a:lnTo>
                  <a:cubicBezTo>
                    <a:pt x="27404" y="1698957"/>
                    <a:pt x="0" y="1671553"/>
                    <a:pt x="0" y="1637748"/>
                  </a:cubicBezTo>
                  <a:lnTo>
                    <a:pt x="0" y="61208"/>
                  </a:lnTo>
                  <a:cubicBezTo>
                    <a:pt x="0" y="27404"/>
                    <a:pt x="27404" y="0"/>
                    <a:pt x="61208" y="0"/>
                  </a:cubicBezTo>
                  <a:close/>
                </a:path>
              </a:pathLst>
            </a:custGeom>
            <a:solidFill>
              <a:srgbClr val="FFFFFF"/>
            </a:solidFill>
            <a:ln w="180975" cap="rnd">
              <a:solidFill>
                <a:srgbClr val="E0FF00"/>
              </a:solidFill>
              <a:prstDash val="solid"/>
              <a:round/>
            </a:ln>
          </p:spPr>
          <p:txBody>
            <a:bodyPr/>
            <a:lstStyle/>
            <a:p>
              <a:endParaRPr lang="en-US"/>
            </a:p>
          </p:txBody>
        </p:sp>
        <p:sp>
          <p:nvSpPr>
            <p:cNvPr id="11" name="TextBox 11"/>
            <p:cNvSpPr txBox="1"/>
            <p:nvPr/>
          </p:nvSpPr>
          <p:spPr>
            <a:xfrm>
              <a:off x="0" y="-47625"/>
              <a:ext cx="1698957" cy="1746582"/>
            </a:xfrm>
            <a:prstGeom prst="rect">
              <a:avLst/>
            </a:prstGeom>
          </p:spPr>
          <p:txBody>
            <a:bodyPr lIns="50800" tIns="50800" rIns="50800" bIns="50800" rtlCol="0" anchor="ctr"/>
            <a:lstStyle/>
            <a:p>
              <a:pPr algn="ctr">
                <a:lnSpc>
                  <a:spcPts val="3498"/>
                </a:lnSpc>
              </a:pPr>
              <a:endParaRPr/>
            </a:p>
          </p:txBody>
        </p:sp>
      </p:grpSp>
      <p:sp>
        <p:nvSpPr>
          <p:cNvPr id="12" name="TextBox 12"/>
          <p:cNvSpPr txBox="1"/>
          <p:nvPr/>
        </p:nvSpPr>
        <p:spPr>
          <a:xfrm>
            <a:off x="10603505" y="4282339"/>
            <a:ext cx="5582637" cy="4433906"/>
          </a:xfrm>
          <a:prstGeom prst="rect">
            <a:avLst/>
          </a:prstGeom>
        </p:spPr>
        <p:txBody>
          <a:bodyPr lIns="0" tIns="0" rIns="0" bIns="0" rtlCol="0" anchor="t">
            <a:spAutoFit/>
          </a:bodyPr>
          <a:lstStyle/>
          <a:p>
            <a:pPr algn="l">
              <a:lnSpc>
                <a:spcPts val="3359"/>
              </a:lnSpc>
            </a:pPr>
            <a:r>
              <a:rPr lang="en-US" sz="2399" b="1" dirty="0">
                <a:solidFill>
                  <a:srgbClr val="000000"/>
                </a:solidFill>
                <a:latin typeface="Roboto Bold"/>
                <a:ea typeface="Roboto Bold"/>
                <a:cs typeface="Roboto Bold"/>
                <a:sym typeface="Roboto Bold"/>
              </a:rPr>
              <a:t>Local connections</a:t>
            </a:r>
          </a:p>
          <a:p>
            <a:pPr algn="l">
              <a:lnSpc>
                <a:spcPts val="2940"/>
              </a:lnSpc>
            </a:pPr>
            <a:endParaRPr lang="en-US" sz="2399" b="1" dirty="0">
              <a:solidFill>
                <a:srgbClr val="000000"/>
              </a:solidFill>
              <a:latin typeface="Roboto Bold"/>
              <a:ea typeface="Roboto Bold"/>
              <a:cs typeface="Roboto Bold"/>
              <a:sym typeface="Roboto Bold"/>
            </a:endParaRPr>
          </a:p>
          <a:p>
            <a:pPr marL="453390" lvl="1" indent="-226695" algn="l">
              <a:lnSpc>
                <a:spcPts val="2940"/>
              </a:lnSpc>
              <a:spcAft>
                <a:spcPts val="1200"/>
              </a:spcAft>
              <a:buFont typeface="Arial"/>
              <a:buChar char="•"/>
            </a:pPr>
            <a:r>
              <a:rPr lang="en-US" sz="2000" dirty="0">
                <a:solidFill>
                  <a:srgbClr val="000000"/>
                </a:solidFill>
                <a:latin typeface="Roboto"/>
                <a:ea typeface="Roboto"/>
                <a:cs typeface="Roboto"/>
                <a:sym typeface="Roboto"/>
              </a:rPr>
              <a:t>Your </a:t>
            </a:r>
            <a:r>
              <a:rPr lang="en-US" sz="2000" b="1" dirty="0">
                <a:solidFill>
                  <a:srgbClr val="000000"/>
                </a:solidFill>
                <a:latin typeface="Roboto Bold"/>
                <a:ea typeface="Roboto Bold"/>
                <a:cs typeface="Roboto Bold"/>
                <a:sym typeface="Roboto Bold"/>
              </a:rPr>
              <a:t>state CPA society</a:t>
            </a:r>
            <a:r>
              <a:rPr lang="en-US" sz="2000" dirty="0">
                <a:solidFill>
                  <a:srgbClr val="000000"/>
                </a:solidFill>
                <a:latin typeface="Roboto"/>
                <a:ea typeface="Roboto"/>
                <a:cs typeface="Roboto"/>
                <a:sym typeface="Roboto"/>
              </a:rPr>
              <a:t> supports aspiring and current CPAs within your state. </a:t>
            </a:r>
          </a:p>
          <a:p>
            <a:pPr marL="453390" lvl="1" indent="-226695" algn="l">
              <a:lnSpc>
                <a:spcPts val="2940"/>
              </a:lnSpc>
              <a:spcAft>
                <a:spcPts val="1200"/>
              </a:spcAft>
              <a:buFont typeface="Arial"/>
              <a:buChar char="•"/>
            </a:pPr>
            <a:r>
              <a:rPr lang="en-US" sz="2000" dirty="0">
                <a:solidFill>
                  <a:srgbClr val="000000"/>
                </a:solidFill>
                <a:latin typeface="Roboto"/>
                <a:ea typeface="Roboto"/>
                <a:cs typeface="Roboto"/>
                <a:sym typeface="Roboto"/>
              </a:rPr>
              <a:t>Provides students and professionals with career guidance, resources, networking opportunities, scholarships, events, and tools to help them succeed. </a:t>
            </a:r>
          </a:p>
          <a:p>
            <a:pPr marL="453390" lvl="1" indent="-226695" algn="l">
              <a:lnSpc>
                <a:spcPts val="2940"/>
              </a:lnSpc>
              <a:spcAft>
                <a:spcPts val="1200"/>
              </a:spcAft>
              <a:buFont typeface="Arial"/>
              <a:buChar char="•"/>
            </a:pPr>
            <a:r>
              <a:rPr lang="en-US" sz="2000" dirty="0">
                <a:solidFill>
                  <a:srgbClr val="000000"/>
                </a:solidFill>
                <a:latin typeface="Roboto"/>
                <a:ea typeface="Roboto"/>
                <a:cs typeface="Roboto"/>
                <a:sym typeface="Roboto"/>
              </a:rPr>
              <a:t>Connects students and CPAs with local opportunities, resources and support closer to home. </a:t>
            </a:r>
          </a:p>
        </p:txBody>
      </p:sp>
      <p:sp>
        <p:nvSpPr>
          <p:cNvPr id="13" name="TextBox 13"/>
          <p:cNvSpPr txBox="1"/>
          <p:nvPr/>
        </p:nvSpPr>
        <p:spPr>
          <a:xfrm>
            <a:off x="11886173" y="3658929"/>
            <a:ext cx="3017299" cy="422250"/>
          </a:xfrm>
          <a:prstGeom prst="rect">
            <a:avLst/>
          </a:prstGeom>
        </p:spPr>
        <p:txBody>
          <a:bodyPr wrap="square" lIns="0" tIns="0" rIns="0" bIns="0" rtlCol="0" anchor="t">
            <a:spAutoFit/>
          </a:bodyPr>
          <a:lstStyle/>
          <a:p>
            <a:pPr algn="ctr">
              <a:lnSpc>
                <a:spcPts val="3498"/>
              </a:lnSpc>
              <a:spcBef>
                <a:spcPct val="0"/>
              </a:spcBef>
            </a:pPr>
            <a:r>
              <a:rPr lang="en-US" sz="2499" b="1" dirty="0">
                <a:solidFill>
                  <a:srgbClr val="000000"/>
                </a:solidFill>
                <a:latin typeface="Roboto Bold"/>
                <a:ea typeface="Roboto Bold"/>
                <a:cs typeface="Roboto Bold"/>
                <a:sym typeface="Roboto Bold"/>
              </a:rPr>
              <a:t>State CPA Society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grpSp>
        <p:nvGrpSpPr>
          <p:cNvPr id="2" name="Group 2"/>
          <p:cNvGrpSpPr/>
          <p:nvPr/>
        </p:nvGrpSpPr>
        <p:grpSpPr>
          <a:xfrm>
            <a:off x="10775124" y="4078177"/>
            <a:ext cx="7171031" cy="1251918"/>
            <a:chOff x="0" y="0"/>
            <a:chExt cx="9561375" cy="1669224"/>
          </a:xfrm>
        </p:grpSpPr>
        <p:sp>
          <p:nvSpPr>
            <p:cNvPr id="3" name="Freeform 3"/>
            <p:cNvSpPr/>
            <p:nvPr/>
          </p:nvSpPr>
          <p:spPr>
            <a:xfrm>
              <a:off x="0" y="0"/>
              <a:ext cx="9561322" cy="1669161"/>
            </a:xfrm>
            <a:custGeom>
              <a:avLst/>
              <a:gdLst/>
              <a:ahLst/>
              <a:cxnLst/>
              <a:rect l="l" t="t" r="r" b="b"/>
              <a:pathLst>
                <a:path w="9561322" h="1669161">
                  <a:moveTo>
                    <a:pt x="0" y="0"/>
                  </a:moveTo>
                  <a:lnTo>
                    <a:pt x="9561322" y="0"/>
                  </a:lnTo>
                  <a:lnTo>
                    <a:pt x="9561322" y="1669161"/>
                  </a:lnTo>
                  <a:lnTo>
                    <a:pt x="0" y="1669161"/>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4" name="TextBox 4"/>
          <p:cNvSpPr txBox="1"/>
          <p:nvPr/>
        </p:nvSpPr>
        <p:spPr>
          <a:xfrm>
            <a:off x="11321288" y="4214392"/>
            <a:ext cx="6078704" cy="896144"/>
          </a:xfrm>
          <a:prstGeom prst="rect">
            <a:avLst/>
          </a:prstGeom>
        </p:spPr>
        <p:txBody>
          <a:bodyPr lIns="0" tIns="0" rIns="0" bIns="0" rtlCol="0" anchor="t">
            <a:spAutoFit/>
          </a:bodyPr>
          <a:lstStyle/>
          <a:p>
            <a:pPr marL="0" marR="0" lvl="0" indent="0" algn="ctr" defTabSz="914400" rtl="0" eaLnBrk="1" fontAlgn="auto" latinLnBrk="0" hangingPunct="1">
              <a:lnSpc>
                <a:spcPts val="3498"/>
              </a:lnSpc>
              <a:spcBef>
                <a:spcPts val="0"/>
              </a:spcBef>
              <a:spcAft>
                <a:spcPts val="0"/>
              </a:spcAft>
              <a:buClrTx/>
              <a:buSzTx/>
              <a:buFontTx/>
              <a:buNone/>
              <a:tabLst/>
              <a:defRPr/>
            </a:pPr>
            <a:r>
              <a:rPr kumimoji="0" lang="en-US" sz="2499" b="0" i="0" u="none" strike="noStrike" kern="1200" cap="none" spc="0" normalizeH="0" baseline="0" noProof="0">
                <a:ln>
                  <a:noFill/>
                </a:ln>
                <a:solidFill>
                  <a:srgbClr val="492DA8"/>
                </a:solidFill>
                <a:effectLst/>
                <a:uLnTx/>
                <a:uFillTx/>
                <a:latin typeface="DM Sans"/>
                <a:ea typeface="DM Sans"/>
                <a:cs typeface="DM Sans"/>
                <a:sym typeface="DM Sans"/>
              </a:rPr>
              <a:t>Hear more about different careers</a:t>
            </a:r>
          </a:p>
          <a:p>
            <a:pPr marL="0" marR="0" lvl="0" indent="0" algn="ctr" defTabSz="914400" rtl="0" eaLnBrk="1" fontAlgn="auto" latinLnBrk="0" hangingPunct="1">
              <a:lnSpc>
                <a:spcPts val="3498"/>
              </a:lnSpc>
              <a:spcBef>
                <a:spcPts val="0"/>
              </a:spcBef>
              <a:spcAft>
                <a:spcPts val="0"/>
              </a:spcAft>
              <a:buClrTx/>
              <a:buSzTx/>
              <a:buFontTx/>
              <a:buNone/>
              <a:tabLst/>
              <a:defRPr/>
            </a:pPr>
            <a:r>
              <a:rPr kumimoji="0" lang="en-US" sz="2499" b="0" i="0" u="none" strike="noStrike" kern="1200" cap="none" spc="0" normalizeH="0" baseline="0" noProof="0">
                <a:ln>
                  <a:noFill/>
                </a:ln>
                <a:solidFill>
                  <a:srgbClr val="492DA8"/>
                </a:solidFill>
                <a:effectLst/>
                <a:uLnTx/>
                <a:uFillTx/>
                <a:latin typeface="DM Sans"/>
                <a:ea typeface="DM Sans"/>
                <a:cs typeface="DM Sans"/>
                <a:sym typeface="DM Sans"/>
              </a:rPr>
              <a:t>you can have as a CPA.</a:t>
            </a:r>
          </a:p>
        </p:txBody>
      </p:sp>
      <p:grpSp>
        <p:nvGrpSpPr>
          <p:cNvPr id="5" name="Group 5"/>
          <p:cNvGrpSpPr/>
          <p:nvPr/>
        </p:nvGrpSpPr>
        <p:grpSpPr>
          <a:xfrm>
            <a:off x="10775124" y="5639772"/>
            <a:ext cx="7171031" cy="1251918"/>
            <a:chOff x="0" y="0"/>
            <a:chExt cx="9561375" cy="1669224"/>
          </a:xfrm>
        </p:grpSpPr>
        <p:sp>
          <p:nvSpPr>
            <p:cNvPr id="6" name="Freeform 6"/>
            <p:cNvSpPr/>
            <p:nvPr/>
          </p:nvSpPr>
          <p:spPr>
            <a:xfrm>
              <a:off x="0" y="0"/>
              <a:ext cx="9561322" cy="1669161"/>
            </a:xfrm>
            <a:custGeom>
              <a:avLst/>
              <a:gdLst/>
              <a:ahLst/>
              <a:cxnLst/>
              <a:rect l="l" t="t" r="r" b="b"/>
              <a:pathLst>
                <a:path w="9561322" h="1669161">
                  <a:moveTo>
                    <a:pt x="0" y="0"/>
                  </a:moveTo>
                  <a:lnTo>
                    <a:pt x="9561322" y="0"/>
                  </a:lnTo>
                  <a:lnTo>
                    <a:pt x="9561322" y="1669161"/>
                  </a:lnTo>
                  <a:lnTo>
                    <a:pt x="0" y="1669161"/>
                  </a:lnTo>
                  <a:close/>
                </a:path>
              </a:pathLst>
            </a:custGeom>
            <a:solidFill>
              <a:srgbClr val="D2FFE5"/>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7" name="TextBox 7"/>
          <p:cNvSpPr txBox="1"/>
          <p:nvPr/>
        </p:nvSpPr>
        <p:spPr>
          <a:xfrm>
            <a:off x="11321288" y="5775987"/>
            <a:ext cx="6078704" cy="896143"/>
          </a:xfrm>
          <a:prstGeom prst="rect">
            <a:avLst/>
          </a:prstGeom>
        </p:spPr>
        <p:txBody>
          <a:bodyPr lIns="0" tIns="0" rIns="0" bIns="0" rtlCol="0" anchor="t">
            <a:spAutoFit/>
          </a:bodyPr>
          <a:lstStyle/>
          <a:p>
            <a:pPr marL="0" marR="0" lvl="0" indent="0" algn="ctr" defTabSz="914400" rtl="0" eaLnBrk="1" fontAlgn="auto" latinLnBrk="0" hangingPunct="1">
              <a:lnSpc>
                <a:spcPts val="3498"/>
              </a:lnSpc>
              <a:spcBef>
                <a:spcPts val="0"/>
              </a:spcBef>
              <a:spcAft>
                <a:spcPts val="0"/>
              </a:spcAft>
              <a:buClrTx/>
              <a:buSzTx/>
              <a:buFontTx/>
              <a:buNone/>
              <a:tabLst/>
              <a:defRPr/>
            </a:pPr>
            <a:r>
              <a:rPr kumimoji="0" lang="en-US" sz="2499" b="0" i="0" u="none" strike="noStrike" kern="1200" cap="none" spc="0" normalizeH="0" baseline="0" noProof="0">
                <a:ln>
                  <a:noFill/>
                </a:ln>
                <a:solidFill>
                  <a:srgbClr val="492DA8"/>
                </a:solidFill>
                <a:effectLst/>
                <a:uLnTx/>
                <a:uFillTx/>
                <a:latin typeface="DM Sans"/>
                <a:ea typeface="DM Sans"/>
                <a:cs typeface="DM Sans"/>
                <a:sym typeface="DM Sans"/>
              </a:rPr>
              <a:t>Apply for scholarships to help</a:t>
            </a:r>
          </a:p>
          <a:p>
            <a:pPr marL="0" marR="0" lvl="0" indent="0" algn="ctr" defTabSz="914400" rtl="0" eaLnBrk="1" fontAlgn="auto" latinLnBrk="0" hangingPunct="1">
              <a:lnSpc>
                <a:spcPts val="3498"/>
              </a:lnSpc>
              <a:spcBef>
                <a:spcPts val="0"/>
              </a:spcBef>
              <a:spcAft>
                <a:spcPts val="0"/>
              </a:spcAft>
              <a:buClrTx/>
              <a:buSzTx/>
              <a:buFontTx/>
              <a:buNone/>
              <a:tabLst/>
              <a:defRPr/>
            </a:pPr>
            <a:r>
              <a:rPr kumimoji="0" lang="en-US" sz="2499" b="0" i="0" u="none" strike="noStrike" kern="1200" cap="none" spc="0" normalizeH="0" baseline="0" noProof="0">
                <a:ln>
                  <a:noFill/>
                </a:ln>
                <a:solidFill>
                  <a:srgbClr val="492DA8"/>
                </a:solidFill>
                <a:effectLst/>
                <a:uLnTx/>
                <a:uFillTx/>
                <a:latin typeface="DM Sans"/>
                <a:ea typeface="DM Sans"/>
                <a:cs typeface="DM Sans"/>
                <a:sym typeface="DM Sans"/>
              </a:rPr>
              <a:t>pay for college.</a:t>
            </a:r>
          </a:p>
        </p:txBody>
      </p:sp>
      <p:grpSp>
        <p:nvGrpSpPr>
          <p:cNvPr id="8" name="Group 8"/>
          <p:cNvGrpSpPr/>
          <p:nvPr/>
        </p:nvGrpSpPr>
        <p:grpSpPr>
          <a:xfrm>
            <a:off x="10775124" y="7201366"/>
            <a:ext cx="7171031" cy="1251918"/>
            <a:chOff x="0" y="0"/>
            <a:chExt cx="9561375" cy="1669224"/>
          </a:xfrm>
        </p:grpSpPr>
        <p:sp>
          <p:nvSpPr>
            <p:cNvPr id="9" name="Freeform 9"/>
            <p:cNvSpPr/>
            <p:nvPr/>
          </p:nvSpPr>
          <p:spPr>
            <a:xfrm>
              <a:off x="0" y="0"/>
              <a:ext cx="9561322" cy="1669161"/>
            </a:xfrm>
            <a:custGeom>
              <a:avLst/>
              <a:gdLst/>
              <a:ahLst/>
              <a:cxnLst/>
              <a:rect l="l" t="t" r="r" b="b"/>
              <a:pathLst>
                <a:path w="9561322" h="1669161">
                  <a:moveTo>
                    <a:pt x="0" y="0"/>
                  </a:moveTo>
                  <a:lnTo>
                    <a:pt x="9561322" y="0"/>
                  </a:lnTo>
                  <a:lnTo>
                    <a:pt x="9561322" y="1669161"/>
                  </a:lnTo>
                  <a:lnTo>
                    <a:pt x="0" y="1669161"/>
                  </a:lnTo>
                  <a:close/>
                </a:path>
              </a:pathLst>
            </a:custGeom>
            <a:solidFill>
              <a:srgbClr val="3A5DAE"/>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TextBox 10"/>
          <p:cNvSpPr txBox="1"/>
          <p:nvPr/>
        </p:nvSpPr>
        <p:spPr>
          <a:xfrm>
            <a:off x="11321288" y="7337581"/>
            <a:ext cx="6078704" cy="896143"/>
          </a:xfrm>
          <a:prstGeom prst="rect">
            <a:avLst/>
          </a:prstGeom>
        </p:spPr>
        <p:txBody>
          <a:bodyPr lIns="0" tIns="0" rIns="0" bIns="0" rtlCol="0" anchor="t">
            <a:spAutoFit/>
          </a:bodyPr>
          <a:lstStyle/>
          <a:p>
            <a:pPr marL="0" marR="0" lvl="0" indent="0" algn="ctr" defTabSz="914400" rtl="0" eaLnBrk="1" fontAlgn="auto" latinLnBrk="0" hangingPunct="1">
              <a:lnSpc>
                <a:spcPts val="3498"/>
              </a:lnSpc>
              <a:spcBef>
                <a:spcPts val="0"/>
              </a:spcBef>
              <a:spcAft>
                <a:spcPts val="0"/>
              </a:spcAft>
              <a:buClrTx/>
              <a:buSzTx/>
              <a:buFontTx/>
              <a:buNone/>
              <a:tabLst/>
              <a:defRPr/>
            </a:pPr>
            <a:r>
              <a:rPr kumimoji="0" lang="en-US" sz="2499" b="0" i="0" u="none" strike="noStrike" kern="1200" cap="none" spc="0" normalizeH="0" baseline="0" noProof="0">
                <a:ln>
                  <a:noFill/>
                </a:ln>
                <a:solidFill>
                  <a:srgbClr val="FFFFFF"/>
                </a:solidFill>
                <a:effectLst/>
                <a:uLnTx/>
                <a:uFillTx/>
                <a:latin typeface="DM Sans"/>
                <a:ea typeface="DM Sans"/>
                <a:cs typeface="DM Sans"/>
                <a:sym typeface="DM Sans"/>
              </a:rPr>
              <a:t>Build your LinkedIn profile with templates and professional advice.</a:t>
            </a:r>
          </a:p>
        </p:txBody>
      </p:sp>
      <p:grpSp>
        <p:nvGrpSpPr>
          <p:cNvPr id="11" name="Group 11"/>
          <p:cNvGrpSpPr/>
          <p:nvPr/>
        </p:nvGrpSpPr>
        <p:grpSpPr>
          <a:xfrm>
            <a:off x="10775124" y="8762961"/>
            <a:ext cx="7171031" cy="1251918"/>
            <a:chOff x="0" y="0"/>
            <a:chExt cx="9561375" cy="1669224"/>
          </a:xfrm>
        </p:grpSpPr>
        <p:sp>
          <p:nvSpPr>
            <p:cNvPr id="12" name="Freeform 12"/>
            <p:cNvSpPr/>
            <p:nvPr/>
          </p:nvSpPr>
          <p:spPr>
            <a:xfrm>
              <a:off x="0" y="0"/>
              <a:ext cx="9561322" cy="1669161"/>
            </a:xfrm>
            <a:custGeom>
              <a:avLst/>
              <a:gdLst/>
              <a:ahLst/>
              <a:cxnLst/>
              <a:rect l="l" t="t" r="r" b="b"/>
              <a:pathLst>
                <a:path w="9561322" h="1669161">
                  <a:moveTo>
                    <a:pt x="0" y="0"/>
                  </a:moveTo>
                  <a:lnTo>
                    <a:pt x="9561322" y="0"/>
                  </a:lnTo>
                  <a:lnTo>
                    <a:pt x="9561322" y="1669161"/>
                  </a:lnTo>
                  <a:lnTo>
                    <a:pt x="0" y="1669161"/>
                  </a:lnTo>
                  <a:close/>
                </a:path>
              </a:pathLst>
            </a:custGeom>
            <a:solidFill>
              <a:srgbClr val="EB04A3"/>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3" name="TextBox 13"/>
          <p:cNvSpPr txBox="1"/>
          <p:nvPr/>
        </p:nvSpPr>
        <p:spPr>
          <a:xfrm>
            <a:off x="11321288" y="8899176"/>
            <a:ext cx="6078704" cy="896143"/>
          </a:xfrm>
          <a:prstGeom prst="rect">
            <a:avLst/>
          </a:prstGeom>
        </p:spPr>
        <p:txBody>
          <a:bodyPr lIns="0" tIns="0" rIns="0" bIns="0" rtlCol="0" anchor="t">
            <a:spAutoFit/>
          </a:bodyPr>
          <a:lstStyle/>
          <a:p>
            <a:pPr marL="0" marR="0" lvl="0" indent="0" algn="ctr" defTabSz="914400" rtl="0" eaLnBrk="1" fontAlgn="auto" latinLnBrk="0" hangingPunct="1">
              <a:lnSpc>
                <a:spcPts val="3498"/>
              </a:lnSpc>
              <a:spcBef>
                <a:spcPts val="0"/>
              </a:spcBef>
              <a:spcAft>
                <a:spcPts val="0"/>
              </a:spcAft>
              <a:buClrTx/>
              <a:buSzTx/>
              <a:buFontTx/>
              <a:buNone/>
              <a:tabLst/>
              <a:defRPr/>
            </a:pPr>
            <a:r>
              <a:rPr kumimoji="0" lang="en-US" sz="2499" b="0" i="0" u="none" strike="noStrike" kern="1200" cap="none" spc="0" normalizeH="0" baseline="0" noProof="0">
                <a:ln>
                  <a:noFill/>
                </a:ln>
                <a:solidFill>
                  <a:srgbClr val="FFFFFF"/>
                </a:solidFill>
                <a:effectLst/>
                <a:uLnTx/>
                <a:uFillTx/>
                <a:latin typeface="DM Sans"/>
                <a:ea typeface="DM Sans"/>
                <a:cs typeface="DM Sans"/>
                <a:sym typeface="DM Sans"/>
              </a:rPr>
              <a:t>Receive guidance and tips for landing </a:t>
            </a:r>
          </a:p>
          <a:p>
            <a:pPr marL="0" marR="0" lvl="0" indent="0" algn="ctr" defTabSz="914400" rtl="0" eaLnBrk="1" fontAlgn="auto" latinLnBrk="0" hangingPunct="1">
              <a:lnSpc>
                <a:spcPts val="3498"/>
              </a:lnSpc>
              <a:spcBef>
                <a:spcPts val="0"/>
              </a:spcBef>
              <a:spcAft>
                <a:spcPts val="0"/>
              </a:spcAft>
              <a:buClrTx/>
              <a:buSzTx/>
              <a:buFontTx/>
              <a:buNone/>
              <a:tabLst/>
              <a:defRPr/>
            </a:pPr>
            <a:r>
              <a:rPr kumimoji="0" lang="en-US" sz="2499" b="0" i="0" u="none" strike="noStrike" kern="1200" cap="none" spc="0" normalizeH="0" baseline="0" noProof="0">
                <a:ln>
                  <a:noFill/>
                </a:ln>
                <a:solidFill>
                  <a:srgbClr val="FFFFFF"/>
                </a:solidFill>
                <a:effectLst/>
                <a:uLnTx/>
                <a:uFillTx/>
                <a:latin typeface="DM Sans"/>
                <a:ea typeface="DM Sans"/>
                <a:cs typeface="DM Sans"/>
                <a:sym typeface="DM Sans"/>
              </a:rPr>
              <a:t>your first job.</a:t>
            </a:r>
          </a:p>
        </p:txBody>
      </p:sp>
      <p:grpSp>
        <p:nvGrpSpPr>
          <p:cNvPr id="14" name="Group 14"/>
          <p:cNvGrpSpPr/>
          <p:nvPr/>
        </p:nvGrpSpPr>
        <p:grpSpPr>
          <a:xfrm>
            <a:off x="-609912" y="3592565"/>
            <a:ext cx="11385036" cy="7585281"/>
            <a:chOff x="0" y="0"/>
            <a:chExt cx="19335612" cy="12882352"/>
          </a:xfrm>
        </p:grpSpPr>
        <p:sp>
          <p:nvSpPr>
            <p:cNvPr id="15" name="Freeform 15"/>
            <p:cNvSpPr/>
            <p:nvPr/>
          </p:nvSpPr>
          <p:spPr>
            <a:xfrm>
              <a:off x="0" y="0"/>
              <a:ext cx="19335623" cy="12882372"/>
            </a:xfrm>
            <a:custGeom>
              <a:avLst/>
              <a:gdLst/>
              <a:ahLst/>
              <a:cxnLst/>
              <a:rect l="l" t="t" r="r" b="b"/>
              <a:pathLst>
                <a:path w="19335623" h="12882372">
                  <a:moveTo>
                    <a:pt x="0" y="0"/>
                  </a:moveTo>
                  <a:lnTo>
                    <a:pt x="19335623" y="0"/>
                  </a:lnTo>
                  <a:lnTo>
                    <a:pt x="19335623" y="12882372"/>
                  </a:lnTo>
                  <a:lnTo>
                    <a:pt x="0" y="12882372"/>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p:cNvGrpSpPr/>
          <p:nvPr/>
        </p:nvGrpSpPr>
        <p:grpSpPr>
          <a:xfrm>
            <a:off x="1816411" y="553465"/>
            <a:ext cx="8265739" cy="2276033"/>
            <a:chOff x="0" y="0"/>
            <a:chExt cx="11020985" cy="3034711"/>
          </a:xfrm>
        </p:grpSpPr>
        <p:sp>
          <p:nvSpPr>
            <p:cNvPr id="17" name="Freeform 17"/>
            <p:cNvSpPr/>
            <p:nvPr/>
          </p:nvSpPr>
          <p:spPr>
            <a:xfrm>
              <a:off x="0" y="0"/>
              <a:ext cx="11020985" cy="3034711"/>
            </a:xfrm>
            <a:custGeom>
              <a:avLst/>
              <a:gdLst/>
              <a:ahLst/>
              <a:cxnLst/>
              <a:rect l="l" t="t" r="r" b="b"/>
              <a:pathLst>
                <a:path w="11020985" h="3034711">
                  <a:moveTo>
                    <a:pt x="0" y="0"/>
                  </a:moveTo>
                  <a:lnTo>
                    <a:pt x="11020985" y="0"/>
                  </a:lnTo>
                  <a:lnTo>
                    <a:pt x="11020985" y="3034711"/>
                  </a:lnTo>
                  <a:lnTo>
                    <a:pt x="0" y="3034711"/>
                  </a:lnTo>
                  <a:lnTo>
                    <a:pt x="0" y="0"/>
                  </a:lnTo>
                  <a:close/>
                </a:path>
              </a:pathLst>
            </a:custGeom>
            <a:blipFill>
              <a:blip>
                <a:extLst>
                  <a:ext uri="{96DAC541-7B7A-43D3-8B79-37D633B846F1}">
                    <asvg:svgBlip xmlns:asvg="http://schemas.microsoft.com/office/drawing/2016/SVG/main" r:embed="rId4"/>
                  </a:ext>
                </a:extLst>
              </a:blip>
              <a:stretch>
                <a:fillRect t="-23427" b="-23427"/>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8"/>
            <p:cNvSpPr txBox="1"/>
            <p:nvPr/>
          </p:nvSpPr>
          <p:spPr>
            <a:xfrm>
              <a:off x="1301308" y="793147"/>
              <a:ext cx="9561375" cy="1964444"/>
            </a:xfrm>
            <a:prstGeom prst="rect">
              <a:avLst/>
            </a:prstGeom>
          </p:spPr>
          <p:txBody>
            <a:bodyPr lIns="0" tIns="0" rIns="0" bIns="0" rtlCol="0" anchor="t">
              <a:spAutoFit/>
            </a:bodyPr>
            <a:lstStyle/>
            <a:p>
              <a:pPr marL="0" marR="0" lvl="0" indent="0" algn="ctr" defTabSz="914400" rtl="0" eaLnBrk="1" fontAlgn="auto" latinLnBrk="0" hangingPunct="1">
                <a:lnSpc>
                  <a:spcPts val="5598"/>
                </a:lnSpc>
                <a:spcBef>
                  <a:spcPts val="0"/>
                </a:spcBef>
                <a:spcAft>
                  <a:spcPts val="0"/>
                </a:spcAft>
                <a:buClrTx/>
                <a:buSzTx/>
                <a:buFontTx/>
                <a:buNone/>
                <a:tabLst/>
                <a:defRPr/>
              </a:pPr>
              <a:r>
                <a:rPr kumimoji="0" lang="en-US" sz="5598" b="0" i="0" u="none" strike="noStrike" kern="1200" cap="none" spc="0" normalizeH="0" baseline="0" noProof="0">
                  <a:ln>
                    <a:noFill/>
                  </a:ln>
                  <a:solidFill>
                    <a:srgbClr val="FFFFFF"/>
                  </a:solidFill>
                  <a:effectLst/>
                  <a:uLnTx/>
                  <a:uFillTx/>
                  <a:latin typeface="Canva Student Font"/>
                  <a:ea typeface="Canva Student Font"/>
                  <a:cs typeface="Canva Student Font"/>
                  <a:sym typeface="Canva Student Font"/>
                </a:rPr>
                <a:t>Join the AICPA as a FREE </a:t>
              </a:r>
            </a:p>
            <a:p>
              <a:pPr marL="0" marR="0" lvl="0" indent="0" algn="ctr" defTabSz="914400" rtl="0" eaLnBrk="1" fontAlgn="auto" latinLnBrk="0" hangingPunct="1">
                <a:lnSpc>
                  <a:spcPts val="5598"/>
                </a:lnSpc>
                <a:spcBef>
                  <a:spcPts val="0"/>
                </a:spcBef>
                <a:spcAft>
                  <a:spcPts val="0"/>
                </a:spcAft>
                <a:buClrTx/>
                <a:buSzTx/>
                <a:buFontTx/>
                <a:buNone/>
                <a:tabLst/>
                <a:defRPr/>
              </a:pPr>
              <a:r>
                <a:rPr kumimoji="0" lang="en-US" sz="5598" b="0" i="0" u="none" strike="noStrike" kern="1200" cap="none" spc="0" normalizeH="0" baseline="0" noProof="0">
                  <a:ln>
                    <a:noFill/>
                  </a:ln>
                  <a:solidFill>
                    <a:srgbClr val="FFFFFF"/>
                  </a:solidFill>
                  <a:effectLst/>
                  <a:uLnTx/>
                  <a:uFillTx/>
                  <a:latin typeface="Canva Student Font"/>
                  <a:ea typeface="Canva Student Font"/>
                  <a:cs typeface="Canva Student Font"/>
                  <a:sym typeface="Canva Student Font"/>
                </a:rPr>
                <a:t>Student Member</a:t>
              </a:r>
            </a:p>
          </p:txBody>
        </p:sp>
      </p:grpSp>
      <p:grpSp>
        <p:nvGrpSpPr>
          <p:cNvPr id="19" name="Group 19"/>
          <p:cNvGrpSpPr/>
          <p:nvPr/>
        </p:nvGrpSpPr>
        <p:grpSpPr>
          <a:xfrm>
            <a:off x="12838147" y="442236"/>
            <a:ext cx="3044985" cy="3321616"/>
            <a:chOff x="0" y="0"/>
            <a:chExt cx="4059980" cy="4428821"/>
          </a:xfrm>
        </p:grpSpPr>
        <p:grpSp>
          <p:nvGrpSpPr>
            <p:cNvPr id="20" name="Group 20"/>
            <p:cNvGrpSpPr/>
            <p:nvPr/>
          </p:nvGrpSpPr>
          <p:grpSpPr>
            <a:xfrm>
              <a:off x="260861" y="0"/>
              <a:ext cx="3538258" cy="3538258"/>
              <a:chOff x="0" y="0"/>
              <a:chExt cx="4076789" cy="4076789"/>
            </a:xfrm>
          </p:grpSpPr>
          <p:sp>
            <p:nvSpPr>
              <p:cNvPr id="21" name="Freeform 21"/>
              <p:cNvSpPr/>
              <p:nvPr/>
            </p:nvSpPr>
            <p:spPr>
              <a:xfrm>
                <a:off x="0" y="0"/>
                <a:ext cx="4076827" cy="4076827"/>
              </a:xfrm>
              <a:custGeom>
                <a:avLst/>
                <a:gdLst/>
                <a:ahLst/>
                <a:cxnLst/>
                <a:rect l="l" t="t" r="r" b="b"/>
                <a:pathLst>
                  <a:path w="4076827" h="4076827">
                    <a:moveTo>
                      <a:pt x="292100" y="0"/>
                    </a:moveTo>
                    <a:lnTo>
                      <a:pt x="3784727" y="0"/>
                    </a:lnTo>
                    <a:cubicBezTo>
                      <a:pt x="3862197" y="0"/>
                      <a:pt x="3936492" y="30734"/>
                      <a:pt x="3991229" y="85598"/>
                    </a:cubicBezTo>
                    <a:cubicBezTo>
                      <a:pt x="4045966" y="140462"/>
                      <a:pt x="4076827" y="214630"/>
                      <a:pt x="4076827" y="292100"/>
                    </a:cubicBezTo>
                    <a:lnTo>
                      <a:pt x="4076827" y="3784727"/>
                    </a:lnTo>
                    <a:cubicBezTo>
                      <a:pt x="4076827" y="3862197"/>
                      <a:pt x="4046093" y="3936492"/>
                      <a:pt x="3991229" y="3991229"/>
                    </a:cubicBezTo>
                    <a:cubicBezTo>
                      <a:pt x="3936365" y="4045966"/>
                      <a:pt x="3862197" y="4076827"/>
                      <a:pt x="3784727" y="4076827"/>
                    </a:cubicBezTo>
                    <a:lnTo>
                      <a:pt x="292100" y="4076827"/>
                    </a:lnTo>
                    <a:cubicBezTo>
                      <a:pt x="214630" y="4076827"/>
                      <a:pt x="140335" y="4046093"/>
                      <a:pt x="85598" y="3991229"/>
                    </a:cubicBezTo>
                    <a:cubicBezTo>
                      <a:pt x="30861" y="3936365"/>
                      <a:pt x="0" y="3862197"/>
                      <a:pt x="0" y="3784727"/>
                    </a:cubicBezTo>
                    <a:lnTo>
                      <a:pt x="0" y="292100"/>
                    </a:lnTo>
                    <a:cubicBezTo>
                      <a:pt x="0" y="214630"/>
                      <a:pt x="30734" y="140335"/>
                      <a:pt x="85598" y="85598"/>
                    </a:cubicBezTo>
                    <a:cubicBezTo>
                      <a:pt x="140462" y="30861"/>
                      <a:pt x="214630" y="0"/>
                      <a:pt x="292100" y="0"/>
                    </a:cubicBez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22" name="TextBox 22"/>
            <p:cNvSpPr txBox="1"/>
            <p:nvPr/>
          </p:nvSpPr>
          <p:spPr>
            <a:xfrm>
              <a:off x="0" y="3857010"/>
              <a:ext cx="4059980" cy="571811"/>
            </a:xfrm>
            <a:prstGeom prst="rect">
              <a:avLst/>
            </a:prstGeom>
          </p:spPr>
          <p:txBody>
            <a:bodyPr lIns="0" tIns="0" rIns="0" bIns="0" rtlCol="0" anchor="t">
              <a:spAutoFit/>
            </a:bodyPr>
            <a:lstStyle/>
            <a:p>
              <a:pPr marL="0" marR="0" lvl="0" indent="0" algn="ctr" defTabSz="914400" rtl="0" eaLnBrk="1" fontAlgn="auto" latinLnBrk="0" hangingPunct="1">
                <a:lnSpc>
                  <a:spcPts val="3145"/>
                </a:lnSpc>
                <a:spcBef>
                  <a:spcPts val="0"/>
                </a:spcBef>
                <a:spcAft>
                  <a:spcPts val="0"/>
                </a:spcAft>
                <a:buClrTx/>
                <a:buSzTx/>
                <a:buFontTx/>
                <a:buNone/>
                <a:tabLst/>
                <a:defRPr/>
              </a:pPr>
              <a:r>
                <a:rPr kumimoji="0" lang="en-US" sz="3145" b="0" i="0" u="none" strike="noStrike" kern="1200" cap="none" spc="0" normalizeH="0" baseline="0" noProof="0">
                  <a:ln>
                    <a:noFill/>
                  </a:ln>
                  <a:solidFill>
                    <a:srgbClr val="000000"/>
                  </a:solidFill>
                  <a:effectLst/>
                  <a:uLnTx/>
                  <a:uFillTx/>
                  <a:latin typeface="Canva Student Font"/>
                  <a:ea typeface="Canva Student Font"/>
                  <a:cs typeface="Canva Student Font"/>
                  <a:sym typeface="Canva Student Font"/>
                </a:rPr>
                <a:t>ThisWayToCPA.com/join</a:t>
              </a: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A300"/>
        </a:solidFill>
        <a:effectLst/>
      </p:bgPr>
    </p:bg>
    <p:spTree>
      <p:nvGrpSpPr>
        <p:cNvPr id="1" name=""/>
        <p:cNvGrpSpPr/>
        <p:nvPr/>
      </p:nvGrpSpPr>
      <p:grpSpPr>
        <a:xfrm>
          <a:off x="0" y="0"/>
          <a:ext cx="0" cy="0"/>
          <a:chOff x="0" y="0"/>
          <a:chExt cx="0" cy="0"/>
        </a:xfrm>
      </p:grpSpPr>
      <p:sp>
        <p:nvSpPr>
          <p:cNvPr id="2" name="Freeform 2"/>
          <p:cNvSpPr/>
          <p:nvPr/>
        </p:nvSpPr>
        <p:spPr>
          <a:xfrm>
            <a:off x="817870" y="376896"/>
            <a:ext cx="8932330" cy="2459584"/>
          </a:xfrm>
          <a:custGeom>
            <a:avLst/>
            <a:gdLst/>
            <a:ahLst/>
            <a:cxnLst/>
            <a:rect l="l" t="t" r="r" b="b"/>
            <a:pathLst>
              <a:path w="8932330" h="2459584">
                <a:moveTo>
                  <a:pt x="0" y="0"/>
                </a:moveTo>
                <a:lnTo>
                  <a:pt x="8932330" y="0"/>
                </a:lnTo>
                <a:lnTo>
                  <a:pt x="8932330" y="2459584"/>
                </a:lnTo>
                <a:lnTo>
                  <a:pt x="0" y="2459584"/>
                </a:lnTo>
                <a:lnTo>
                  <a:pt x="0" y="0"/>
                </a:lnTo>
                <a:close/>
              </a:path>
            </a:pathLst>
          </a:custGeom>
          <a:blipFill>
            <a:blip>
              <a:extLst>
                <a:ext uri="{96DAC541-7B7A-43D3-8B79-37D633B846F1}">
                  <asvg:svgBlip xmlns:asvg="http://schemas.microsoft.com/office/drawing/2016/SVG/main" r:embed="rId3"/>
                </a:ext>
              </a:extLst>
            </a:blip>
            <a:stretch>
              <a:fillRect t="-23562" b="-23562"/>
            </a:stretch>
          </a:blipFill>
        </p:spPr>
        <p:txBody>
          <a:bodyPr/>
          <a:lstStyle/>
          <a:p>
            <a:endParaRPr lang="en-US"/>
          </a:p>
        </p:txBody>
      </p:sp>
      <p:grpSp>
        <p:nvGrpSpPr>
          <p:cNvPr id="3" name="Group 3"/>
          <p:cNvGrpSpPr/>
          <p:nvPr/>
        </p:nvGrpSpPr>
        <p:grpSpPr>
          <a:xfrm>
            <a:off x="12012930" y="376896"/>
            <a:ext cx="5246370" cy="5246370"/>
            <a:chOff x="0" y="0"/>
            <a:chExt cx="6995160" cy="6995160"/>
          </a:xfrm>
        </p:grpSpPr>
        <p:sp>
          <p:nvSpPr>
            <p:cNvPr id="4" name="Freeform 4"/>
            <p:cNvSpPr/>
            <p:nvPr/>
          </p:nvSpPr>
          <p:spPr>
            <a:xfrm>
              <a:off x="0" y="0"/>
              <a:ext cx="6995160" cy="6995160"/>
            </a:xfrm>
            <a:custGeom>
              <a:avLst/>
              <a:gdLst/>
              <a:ahLst/>
              <a:cxnLst/>
              <a:rect l="l" t="t" r="r" b="b"/>
              <a:pathLst>
                <a:path w="6995160" h="6995160">
                  <a:moveTo>
                    <a:pt x="0" y="0"/>
                  </a:moveTo>
                  <a:lnTo>
                    <a:pt x="6995160" y="0"/>
                  </a:lnTo>
                  <a:lnTo>
                    <a:pt x="6995160" y="6995160"/>
                  </a:lnTo>
                  <a:lnTo>
                    <a:pt x="0" y="6995160"/>
                  </a:lnTo>
                  <a:close/>
                </a:path>
              </a:pathLst>
            </a:custGeom>
            <a:solidFill>
              <a:srgbClr val="FFFFFF"/>
            </a:solidFill>
          </p:spPr>
          <p:txBody>
            <a:bodyPr/>
            <a:lstStyle/>
            <a:p>
              <a:endParaRPr lang="en-US"/>
            </a:p>
          </p:txBody>
        </p:sp>
      </p:grpSp>
      <p:sp>
        <p:nvSpPr>
          <p:cNvPr id="5" name="TextBox 5"/>
          <p:cNvSpPr txBox="1"/>
          <p:nvPr/>
        </p:nvSpPr>
        <p:spPr>
          <a:xfrm>
            <a:off x="1698520" y="1040268"/>
            <a:ext cx="7171031" cy="1342390"/>
          </a:xfrm>
          <a:prstGeom prst="rect">
            <a:avLst/>
          </a:prstGeom>
        </p:spPr>
        <p:txBody>
          <a:bodyPr lIns="0" tIns="0" rIns="0" bIns="0" rtlCol="0" anchor="t">
            <a:spAutoFit/>
          </a:bodyPr>
          <a:lstStyle/>
          <a:p>
            <a:pPr algn="ctr">
              <a:lnSpc>
                <a:spcPts val="5598"/>
              </a:lnSpc>
            </a:pPr>
            <a:r>
              <a:rPr lang="en-US" sz="5599">
                <a:solidFill>
                  <a:srgbClr val="FFFFFF"/>
                </a:solidFill>
                <a:latin typeface="Canva Student Font"/>
                <a:ea typeface="Canva Student Font"/>
                <a:cs typeface="Canva Student Font"/>
                <a:sym typeface="Canva Student Font"/>
              </a:rPr>
              <a:t>State CPA Society</a:t>
            </a:r>
          </a:p>
          <a:p>
            <a:pPr algn="ctr">
              <a:lnSpc>
                <a:spcPts val="5598"/>
              </a:lnSpc>
            </a:pPr>
            <a:r>
              <a:rPr lang="en-US" sz="5599">
                <a:solidFill>
                  <a:srgbClr val="FFFFFF"/>
                </a:solidFill>
                <a:latin typeface="Canva Student Font"/>
                <a:ea typeface="Canva Student Font"/>
                <a:cs typeface="Canva Student Font"/>
                <a:sym typeface="Canva Student Font"/>
              </a:rPr>
              <a:t>Information</a:t>
            </a:r>
          </a:p>
        </p:txBody>
      </p:sp>
      <p:grpSp>
        <p:nvGrpSpPr>
          <p:cNvPr id="6" name="Group 6"/>
          <p:cNvGrpSpPr/>
          <p:nvPr/>
        </p:nvGrpSpPr>
        <p:grpSpPr>
          <a:xfrm>
            <a:off x="1698520" y="3526025"/>
            <a:ext cx="7171031" cy="1251918"/>
            <a:chOff x="0" y="0"/>
            <a:chExt cx="9561375" cy="1669224"/>
          </a:xfrm>
        </p:grpSpPr>
        <p:sp>
          <p:nvSpPr>
            <p:cNvPr id="7" name="Freeform 7"/>
            <p:cNvSpPr/>
            <p:nvPr/>
          </p:nvSpPr>
          <p:spPr>
            <a:xfrm>
              <a:off x="0" y="0"/>
              <a:ext cx="9561322" cy="1669161"/>
            </a:xfrm>
            <a:custGeom>
              <a:avLst/>
              <a:gdLst/>
              <a:ahLst/>
              <a:cxnLst/>
              <a:rect l="l" t="t" r="r" b="b"/>
              <a:pathLst>
                <a:path w="9561322" h="1669161">
                  <a:moveTo>
                    <a:pt x="0" y="0"/>
                  </a:moveTo>
                  <a:lnTo>
                    <a:pt x="9561322" y="0"/>
                  </a:lnTo>
                  <a:lnTo>
                    <a:pt x="9561322" y="1669161"/>
                  </a:lnTo>
                  <a:lnTo>
                    <a:pt x="0" y="1669161"/>
                  </a:lnTo>
                  <a:close/>
                </a:path>
              </a:pathLst>
            </a:custGeom>
            <a:solidFill>
              <a:srgbClr val="FFFFFF"/>
            </a:solidFill>
          </p:spPr>
          <p:txBody>
            <a:bodyPr/>
            <a:lstStyle/>
            <a:p>
              <a:endParaRPr lang="en-US"/>
            </a:p>
          </p:txBody>
        </p:sp>
      </p:grpSp>
      <p:sp>
        <p:nvSpPr>
          <p:cNvPr id="8" name="TextBox 8"/>
          <p:cNvSpPr txBox="1"/>
          <p:nvPr/>
        </p:nvSpPr>
        <p:spPr>
          <a:xfrm>
            <a:off x="2244684" y="3662240"/>
            <a:ext cx="6078704" cy="896144"/>
          </a:xfrm>
          <a:prstGeom prst="rect">
            <a:avLst/>
          </a:prstGeom>
        </p:spPr>
        <p:txBody>
          <a:bodyPr lIns="0" tIns="0" rIns="0" bIns="0" rtlCol="0" anchor="t">
            <a:spAutoFit/>
          </a:bodyPr>
          <a:lstStyle/>
          <a:p>
            <a:pPr algn="ctr">
              <a:lnSpc>
                <a:spcPts val="3499"/>
              </a:lnSpc>
            </a:pPr>
            <a:r>
              <a:rPr lang="en-US" sz="2499">
                <a:solidFill>
                  <a:srgbClr val="492DA8"/>
                </a:solidFill>
                <a:latin typeface="DM Sans"/>
                <a:ea typeface="DM Sans"/>
                <a:cs typeface="DM Sans"/>
                <a:sym typeface="DM Sans"/>
              </a:rPr>
              <a:t>Personalize this slide with programs available for high school students.</a:t>
            </a:r>
          </a:p>
        </p:txBody>
      </p:sp>
      <p:grpSp>
        <p:nvGrpSpPr>
          <p:cNvPr id="9" name="Group 9"/>
          <p:cNvGrpSpPr/>
          <p:nvPr/>
        </p:nvGrpSpPr>
        <p:grpSpPr>
          <a:xfrm>
            <a:off x="1698520" y="5087620"/>
            <a:ext cx="7171031" cy="1251918"/>
            <a:chOff x="0" y="0"/>
            <a:chExt cx="9561375" cy="1669224"/>
          </a:xfrm>
        </p:grpSpPr>
        <p:sp>
          <p:nvSpPr>
            <p:cNvPr id="10" name="Freeform 10"/>
            <p:cNvSpPr/>
            <p:nvPr/>
          </p:nvSpPr>
          <p:spPr>
            <a:xfrm>
              <a:off x="0" y="0"/>
              <a:ext cx="9561322" cy="1669161"/>
            </a:xfrm>
            <a:custGeom>
              <a:avLst/>
              <a:gdLst/>
              <a:ahLst/>
              <a:cxnLst/>
              <a:rect l="l" t="t" r="r" b="b"/>
              <a:pathLst>
                <a:path w="9561322" h="1669161">
                  <a:moveTo>
                    <a:pt x="0" y="0"/>
                  </a:moveTo>
                  <a:lnTo>
                    <a:pt x="9561322" y="0"/>
                  </a:lnTo>
                  <a:lnTo>
                    <a:pt x="9561322" y="1669161"/>
                  </a:lnTo>
                  <a:lnTo>
                    <a:pt x="0" y="1669161"/>
                  </a:lnTo>
                  <a:close/>
                </a:path>
              </a:pathLst>
            </a:custGeom>
            <a:solidFill>
              <a:srgbClr val="D2FFE5"/>
            </a:solidFill>
          </p:spPr>
          <p:txBody>
            <a:bodyPr/>
            <a:lstStyle/>
            <a:p>
              <a:endParaRPr lang="en-US"/>
            </a:p>
          </p:txBody>
        </p:sp>
      </p:grpSp>
      <p:sp>
        <p:nvSpPr>
          <p:cNvPr id="11" name="TextBox 11"/>
          <p:cNvSpPr txBox="1"/>
          <p:nvPr/>
        </p:nvSpPr>
        <p:spPr>
          <a:xfrm>
            <a:off x="2244684" y="5223835"/>
            <a:ext cx="6078704" cy="896143"/>
          </a:xfrm>
          <a:prstGeom prst="rect">
            <a:avLst/>
          </a:prstGeom>
        </p:spPr>
        <p:txBody>
          <a:bodyPr lIns="0" tIns="0" rIns="0" bIns="0" rtlCol="0" anchor="t">
            <a:spAutoFit/>
          </a:bodyPr>
          <a:lstStyle/>
          <a:p>
            <a:pPr algn="ctr">
              <a:lnSpc>
                <a:spcPts val="3499"/>
              </a:lnSpc>
            </a:pPr>
            <a:r>
              <a:rPr lang="en-US" sz="2499">
                <a:solidFill>
                  <a:srgbClr val="492DA8"/>
                </a:solidFill>
                <a:latin typeface="DM Sans"/>
                <a:ea typeface="DM Sans"/>
                <a:cs typeface="DM Sans"/>
                <a:sym typeface="DM Sans"/>
              </a:rPr>
              <a:t>Include resources available for high school students.</a:t>
            </a:r>
          </a:p>
        </p:txBody>
      </p:sp>
      <p:grpSp>
        <p:nvGrpSpPr>
          <p:cNvPr id="12" name="Group 12"/>
          <p:cNvGrpSpPr/>
          <p:nvPr/>
        </p:nvGrpSpPr>
        <p:grpSpPr>
          <a:xfrm>
            <a:off x="1698520" y="6649214"/>
            <a:ext cx="7171031" cy="1251918"/>
            <a:chOff x="0" y="0"/>
            <a:chExt cx="9561375" cy="1669224"/>
          </a:xfrm>
        </p:grpSpPr>
        <p:sp>
          <p:nvSpPr>
            <p:cNvPr id="13" name="Freeform 13"/>
            <p:cNvSpPr/>
            <p:nvPr/>
          </p:nvSpPr>
          <p:spPr>
            <a:xfrm>
              <a:off x="0" y="0"/>
              <a:ext cx="9561322" cy="1669161"/>
            </a:xfrm>
            <a:custGeom>
              <a:avLst/>
              <a:gdLst/>
              <a:ahLst/>
              <a:cxnLst/>
              <a:rect l="l" t="t" r="r" b="b"/>
              <a:pathLst>
                <a:path w="9561322" h="1669161">
                  <a:moveTo>
                    <a:pt x="0" y="0"/>
                  </a:moveTo>
                  <a:lnTo>
                    <a:pt x="9561322" y="0"/>
                  </a:lnTo>
                  <a:lnTo>
                    <a:pt x="9561322" y="1669161"/>
                  </a:lnTo>
                  <a:lnTo>
                    <a:pt x="0" y="1669161"/>
                  </a:lnTo>
                  <a:close/>
                </a:path>
              </a:pathLst>
            </a:custGeom>
            <a:solidFill>
              <a:srgbClr val="3A5DAE"/>
            </a:solidFill>
          </p:spPr>
          <p:txBody>
            <a:bodyPr/>
            <a:lstStyle/>
            <a:p>
              <a:endParaRPr lang="en-US"/>
            </a:p>
          </p:txBody>
        </p:sp>
      </p:grpSp>
      <p:sp>
        <p:nvSpPr>
          <p:cNvPr id="14" name="TextBox 14"/>
          <p:cNvSpPr txBox="1"/>
          <p:nvPr/>
        </p:nvSpPr>
        <p:spPr>
          <a:xfrm>
            <a:off x="2244684" y="6785429"/>
            <a:ext cx="6078704" cy="896143"/>
          </a:xfrm>
          <a:prstGeom prst="rect">
            <a:avLst/>
          </a:prstGeom>
        </p:spPr>
        <p:txBody>
          <a:bodyPr lIns="0" tIns="0" rIns="0" bIns="0" rtlCol="0" anchor="t">
            <a:spAutoFit/>
          </a:bodyPr>
          <a:lstStyle/>
          <a:p>
            <a:pPr algn="ctr">
              <a:lnSpc>
                <a:spcPts val="3499"/>
              </a:lnSpc>
            </a:pPr>
            <a:r>
              <a:rPr lang="en-US" sz="2499">
                <a:solidFill>
                  <a:srgbClr val="FFFFFF"/>
                </a:solidFill>
                <a:latin typeface="DM Sans"/>
                <a:ea typeface="DM Sans"/>
                <a:cs typeface="DM Sans"/>
                <a:sym typeface="DM Sans"/>
              </a:rPr>
              <a:t>Be sure to add websites, or QR codes where available.</a:t>
            </a:r>
          </a:p>
        </p:txBody>
      </p:sp>
      <p:grpSp>
        <p:nvGrpSpPr>
          <p:cNvPr id="15" name="Group 15"/>
          <p:cNvGrpSpPr/>
          <p:nvPr/>
        </p:nvGrpSpPr>
        <p:grpSpPr>
          <a:xfrm>
            <a:off x="1698520" y="8210809"/>
            <a:ext cx="7171031" cy="1251918"/>
            <a:chOff x="0" y="0"/>
            <a:chExt cx="9561375" cy="1669224"/>
          </a:xfrm>
        </p:grpSpPr>
        <p:sp>
          <p:nvSpPr>
            <p:cNvPr id="16" name="Freeform 16"/>
            <p:cNvSpPr/>
            <p:nvPr/>
          </p:nvSpPr>
          <p:spPr>
            <a:xfrm>
              <a:off x="0" y="0"/>
              <a:ext cx="9561322" cy="1669161"/>
            </a:xfrm>
            <a:custGeom>
              <a:avLst/>
              <a:gdLst/>
              <a:ahLst/>
              <a:cxnLst/>
              <a:rect l="l" t="t" r="r" b="b"/>
              <a:pathLst>
                <a:path w="9561322" h="1669161">
                  <a:moveTo>
                    <a:pt x="0" y="0"/>
                  </a:moveTo>
                  <a:lnTo>
                    <a:pt x="9561322" y="0"/>
                  </a:lnTo>
                  <a:lnTo>
                    <a:pt x="9561322" y="1669161"/>
                  </a:lnTo>
                  <a:lnTo>
                    <a:pt x="0" y="1669161"/>
                  </a:lnTo>
                  <a:close/>
                </a:path>
              </a:pathLst>
            </a:custGeom>
            <a:solidFill>
              <a:srgbClr val="EB04A3"/>
            </a:solidFill>
          </p:spPr>
          <p:txBody>
            <a:bodyPr/>
            <a:lstStyle/>
            <a:p>
              <a:endParaRPr lang="en-US"/>
            </a:p>
          </p:txBody>
        </p:sp>
      </p:grpSp>
      <p:sp>
        <p:nvSpPr>
          <p:cNvPr id="17" name="TextBox 17"/>
          <p:cNvSpPr txBox="1"/>
          <p:nvPr/>
        </p:nvSpPr>
        <p:spPr>
          <a:xfrm>
            <a:off x="2244684" y="8347024"/>
            <a:ext cx="6078704" cy="896143"/>
          </a:xfrm>
          <a:prstGeom prst="rect">
            <a:avLst/>
          </a:prstGeom>
        </p:spPr>
        <p:txBody>
          <a:bodyPr lIns="0" tIns="0" rIns="0" bIns="0" rtlCol="0" anchor="t">
            <a:spAutoFit/>
          </a:bodyPr>
          <a:lstStyle/>
          <a:p>
            <a:pPr algn="ctr">
              <a:lnSpc>
                <a:spcPts val="3499"/>
              </a:lnSpc>
            </a:pPr>
            <a:r>
              <a:rPr lang="en-US" sz="2499">
                <a:solidFill>
                  <a:srgbClr val="FFFFFF"/>
                </a:solidFill>
                <a:latin typeface="DM Sans"/>
                <a:ea typeface="DM Sans"/>
                <a:cs typeface="DM Sans"/>
                <a:sym typeface="DM Sans"/>
              </a:rPr>
              <a:t>And add your state CPA society logo in the frame provided.</a:t>
            </a:r>
          </a:p>
        </p:txBody>
      </p:sp>
      <p:sp>
        <p:nvSpPr>
          <p:cNvPr id="18" name="Freeform 18"/>
          <p:cNvSpPr/>
          <p:nvPr/>
        </p:nvSpPr>
        <p:spPr>
          <a:xfrm>
            <a:off x="10972800" y="6339537"/>
            <a:ext cx="7315200" cy="4003409"/>
          </a:xfrm>
          <a:custGeom>
            <a:avLst/>
            <a:gdLst/>
            <a:ahLst/>
            <a:cxnLst/>
            <a:rect l="l" t="t" r="r" b="b"/>
            <a:pathLst>
              <a:path w="7315200" h="4003409">
                <a:moveTo>
                  <a:pt x="0" y="0"/>
                </a:moveTo>
                <a:lnTo>
                  <a:pt x="7315200" y="0"/>
                </a:lnTo>
                <a:lnTo>
                  <a:pt x="7315200" y="4003409"/>
                </a:lnTo>
                <a:lnTo>
                  <a:pt x="0" y="4003409"/>
                </a:lnTo>
                <a:lnTo>
                  <a:pt x="0" y="0"/>
                </a:lnTo>
                <a:close/>
              </a:path>
            </a:pathLst>
          </a:custGeom>
          <a:blipFill>
            <a:blip>
              <a:extLst>
                <a:ext uri="{96DAC541-7B7A-43D3-8B79-37D633B846F1}">
                  <asvg:svgBlip xmlns:asvg="http://schemas.microsoft.com/office/drawing/2016/SVG/main" r:embed="rId4"/>
                </a:ext>
              </a:extLst>
            </a:blip>
            <a:stretch>
              <a:fillRect t="-201" b="-201"/>
            </a:stretch>
          </a:blipFill>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3A5DAE"/>
        </a:solidFill>
        <a:effectLst/>
      </p:bgPr>
    </p:bg>
    <p:spTree>
      <p:nvGrpSpPr>
        <p:cNvPr id="1" name=""/>
        <p:cNvGrpSpPr/>
        <p:nvPr/>
      </p:nvGrpSpPr>
      <p:grpSpPr>
        <a:xfrm>
          <a:off x="0" y="0"/>
          <a:ext cx="0" cy="0"/>
          <a:chOff x="0" y="0"/>
          <a:chExt cx="0" cy="0"/>
        </a:xfrm>
      </p:grpSpPr>
      <p:sp>
        <p:nvSpPr>
          <p:cNvPr id="2" name="TextBox 2"/>
          <p:cNvSpPr txBox="1"/>
          <p:nvPr/>
        </p:nvSpPr>
        <p:spPr>
          <a:xfrm>
            <a:off x="1028700" y="2113096"/>
            <a:ext cx="13341994" cy="1104900"/>
          </a:xfrm>
          <a:prstGeom prst="rect">
            <a:avLst/>
          </a:prstGeom>
        </p:spPr>
        <p:txBody>
          <a:bodyPr lIns="0" tIns="0" rIns="0" bIns="0" rtlCol="0" anchor="t">
            <a:spAutoFit/>
          </a:bodyPr>
          <a:lstStyle/>
          <a:p>
            <a:pPr algn="l">
              <a:lnSpc>
                <a:spcPts val="9000"/>
              </a:lnSpc>
            </a:pPr>
            <a:r>
              <a:rPr lang="en-US" sz="9000">
                <a:solidFill>
                  <a:srgbClr val="FFFFFF"/>
                </a:solidFill>
                <a:latin typeface="Permanent Marker"/>
                <a:ea typeface="Permanent Marker"/>
                <a:cs typeface="Permanent Marker"/>
                <a:sym typeface="Permanent Marker"/>
              </a:rPr>
              <a:t>Follow us: </a:t>
            </a:r>
          </a:p>
        </p:txBody>
      </p:sp>
      <p:grpSp>
        <p:nvGrpSpPr>
          <p:cNvPr id="3" name="Group 3"/>
          <p:cNvGrpSpPr/>
          <p:nvPr/>
        </p:nvGrpSpPr>
        <p:grpSpPr>
          <a:xfrm>
            <a:off x="4100731" y="834732"/>
            <a:ext cx="14187269" cy="9452268"/>
            <a:chOff x="0" y="0"/>
            <a:chExt cx="18916359" cy="12603024"/>
          </a:xfrm>
        </p:grpSpPr>
        <p:sp>
          <p:nvSpPr>
            <p:cNvPr id="4" name="Freeform 4"/>
            <p:cNvSpPr/>
            <p:nvPr/>
          </p:nvSpPr>
          <p:spPr>
            <a:xfrm>
              <a:off x="0" y="0"/>
              <a:ext cx="18916396" cy="12602972"/>
            </a:xfrm>
            <a:custGeom>
              <a:avLst/>
              <a:gdLst/>
              <a:ahLst/>
              <a:cxnLst/>
              <a:rect l="l" t="t" r="r" b="b"/>
              <a:pathLst>
                <a:path w="18916396" h="12602972">
                  <a:moveTo>
                    <a:pt x="0" y="0"/>
                  </a:moveTo>
                  <a:lnTo>
                    <a:pt x="18916396" y="0"/>
                  </a:lnTo>
                  <a:lnTo>
                    <a:pt x="18916396" y="12602972"/>
                  </a:lnTo>
                  <a:lnTo>
                    <a:pt x="0" y="12602972"/>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US"/>
            </a:p>
          </p:txBody>
        </p:sp>
      </p:grpSp>
      <p:sp>
        <p:nvSpPr>
          <p:cNvPr id="5" name="Freeform 5"/>
          <p:cNvSpPr/>
          <p:nvPr/>
        </p:nvSpPr>
        <p:spPr>
          <a:xfrm>
            <a:off x="7699697" y="-385652"/>
            <a:ext cx="5211371" cy="5107143"/>
          </a:xfrm>
          <a:custGeom>
            <a:avLst/>
            <a:gdLst/>
            <a:ahLst/>
            <a:cxnLst/>
            <a:rect l="l" t="t" r="r" b="b"/>
            <a:pathLst>
              <a:path w="5211371" h="5107143">
                <a:moveTo>
                  <a:pt x="0" y="0"/>
                </a:moveTo>
                <a:lnTo>
                  <a:pt x="5211371" y="0"/>
                </a:lnTo>
                <a:lnTo>
                  <a:pt x="5211371" y="5107143"/>
                </a:lnTo>
                <a:lnTo>
                  <a:pt x="0" y="5107143"/>
                </a:lnTo>
                <a:lnTo>
                  <a:pt x="0" y="0"/>
                </a:lnTo>
                <a:close/>
              </a:path>
            </a:pathLst>
          </a:custGeom>
          <a:blipFill>
            <a:blip>
              <a:extLst>
                <a:ext uri="{96DAC541-7B7A-43D3-8B79-37D633B846F1}">
                  <asvg:svgBlip xmlns:asvg="http://schemas.microsoft.com/office/drawing/2016/SVG/main" r:embed="rId4"/>
                </a:ext>
              </a:extLst>
            </a:blip>
            <a:stretch>
              <a:fillRect l="-3" r="-3"/>
            </a:stretch>
          </a:blipFill>
        </p:spPr>
        <p:txBody>
          <a:bodyPr/>
          <a:lstStyle/>
          <a:p>
            <a:endParaRPr lang="en-US"/>
          </a:p>
        </p:txBody>
      </p:sp>
      <p:sp>
        <p:nvSpPr>
          <p:cNvPr id="6" name="TextBox 6"/>
          <p:cNvSpPr txBox="1"/>
          <p:nvPr/>
        </p:nvSpPr>
        <p:spPr>
          <a:xfrm>
            <a:off x="8637966" y="2556890"/>
            <a:ext cx="3468183" cy="1093611"/>
          </a:xfrm>
          <a:prstGeom prst="rect">
            <a:avLst/>
          </a:prstGeom>
        </p:spPr>
        <p:txBody>
          <a:bodyPr lIns="0" tIns="0" rIns="0" bIns="0" rtlCol="0" anchor="t">
            <a:spAutoFit/>
          </a:bodyPr>
          <a:lstStyle/>
          <a:p>
            <a:pPr algn="ctr">
              <a:lnSpc>
                <a:spcPts val="7972"/>
              </a:lnSpc>
            </a:pPr>
            <a:r>
              <a:rPr lang="en-US" sz="5695">
                <a:solidFill>
                  <a:srgbClr val="FFFFFF"/>
                </a:solidFill>
                <a:latin typeface="Canva Student Font"/>
                <a:ea typeface="Canva Student Font"/>
                <a:cs typeface="Canva Student Font"/>
                <a:sym typeface="Canva Student Font"/>
              </a:rPr>
              <a:t>@AICPAstudent</a:t>
            </a:r>
          </a:p>
        </p:txBody>
      </p:sp>
      <p:sp>
        <p:nvSpPr>
          <p:cNvPr id="7" name="TextBox 7"/>
          <p:cNvSpPr txBox="1"/>
          <p:nvPr/>
        </p:nvSpPr>
        <p:spPr>
          <a:xfrm>
            <a:off x="714209" y="6674216"/>
            <a:ext cx="3968948" cy="1109995"/>
          </a:xfrm>
          <a:prstGeom prst="rect">
            <a:avLst/>
          </a:prstGeom>
        </p:spPr>
        <p:txBody>
          <a:bodyPr lIns="0" tIns="0" rIns="0" bIns="0" rtlCol="0" anchor="t">
            <a:spAutoFit/>
          </a:bodyPr>
          <a:lstStyle/>
          <a:p>
            <a:pPr algn="ctr">
              <a:lnSpc>
                <a:spcPts val="8118"/>
              </a:lnSpc>
            </a:pPr>
            <a:r>
              <a:rPr lang="en-US" sz="5798">
                <a:solidFill>
                  <a:srgbClr val="FFFFFF"/>
                </a:solidFill>
                <a:latin typeface="DM Sans"/>
                <a:ea typeface="DM Sans"/>
                <a:cs typeface="DM Sans"/>
                <a:sym typeface="DM Sans"/>
              </a:rPr>
              <a:t>Contact Us:</a:t>
            </a:r>
          </a:p>
        </p:txBody>
      </p:sp>
      <p:sp>
        <p:nvSpPr>
          <p:cNvPr id="8" name="Freeform 8"/>
          <p:cNvSpPr/>
          <p:nvPr/>
        </p:nvSpPr>
        <p:spPr>
          <a:xfrm>
            <a:off x="750785" y="7957085"/>
            <a:ext cx="806181" cy="806181"/>
          </a:xfrm>
          <a:custGeom>
            <a:avLst/>
            <a:gdLst/>
            <a:ahLst/>
            <a:cxnLst/>
            <a:rect l="l" t="t" r="r" b="b"/>
            <a:pathLst>
              <a:path w="806181" h="806181">
                <a:moveTo>
                  <a:pt x="0" y="0"/>
                </a:moveTo>
                <a:lnTo>
                  <a:pt x="806181" y="0"/>
                </a:lnTo>
                <a:lnTo>
                  <a:pt x="806181" y="806181"/>
                </a:lnTo>
                <a:lnTo>
                  <a:pt x="0" y="80618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a:off x="900048" y="8102461"/>
            <a:ext cx="526705" cy="528627"/>
          </a:xfrm>
          <a:custGeom>
            <a:avLst/>
            <a:gdLst/>
            <a:ahLst/>
            <a:cxnLst/>
            <a:rect l="l" t="t" r="r" b="b"/>
            <a:pathLst>
              <a:path w="526705" h="528627">
                <a:moveTo>
                  <a:pt x="0" y="0"/>
                </a:moveTo>
                <a:lnTo>
                  <a:pt x="526705" y="0"/>
                </a:lnTo>
                <a:lnTo>
                  <a:pt x="526705" y="528627"/>
                </a:lnTo>
                <a:lnTo>
                  <a:pt x="0" y="528627"/>
                </a:lnTo>
                <a:lnTo>
                  <a:pt x="0" y="0"/>
                </a:lnTo>
                <a:close/>
              </a:path>
            </a:pathLst>
          </a:custGeom>
          <a:blipFill>
            <a:blip>
              <a:extLst>
                <a:ext uri="{96DAC541-7B7A-43D3-8B79-37D633B846F1}">
                  <asvg:svgBlip xmlns:asvg="http://schemas.microsoft.com/office/drawing/2016/SVG/main" r:embed="rId6"/>
                </a:ext>
              </a:extLst>
            </a:blip>
            <a:stretch>
              <a:fillRect l="-182" r="-182"/>
            </a:stretch>
          </a:blipFill>
        </p:spPr>
        <p:txBody>
          <a:bodyPr/>
          <a:lstStyle/>
          <a:p>
            <a:endParaRPr lang="en-US"/>
          </a:p>
        </p:txBody>
      </p:sp>
      <p:sp>
        <p:nvSpPr>
          <p:cNvPr id="10" name="Freeform 10"/>
          <p:cNvSpPr/>
          <p:nvPr/>
        </p:nvSpPr>
        <p:spPr>
          <a:xfrm>
            <a:off x="753181" y="8940669"/>
            <a:ext cx="806181" cy="806181"/>
          </a:xfrm>
          <a:custGeom>
            <a:avLst/>
            <a:gdLst/>
            <a:ahLst/>
            <a:cxnLst/>
            <a:rect l="l" t="t" r="r" b="b"/>
            <a:pathLst>
              <a:path w="806181" h="806181">
                <a:moveTo>
                  <a:pt x="0" y="0"/>
                </a:moveTo>
                <a:lnTo>
                  <a:pt x="806181" y="0"/>
                </a:lnTo>
                <a:lnTo>
                  <a:pt x="806181" y="806181"/>
                </a:lnTo>
                <a:lnTo>
                  <a:pt x="0" y="80618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Freeform 11"/>
          <p:cNvSpPr/>
          <p:nvPr/>
        </p:nvSpPr>
        <p:spPr>
          <a:xfrm>
            <a:off x="902444" y="9164307"/>
            <a:ext cx="495077" cy="380759"/>
          </a:xfrm>
          <a:custGeom>
            <a:avLst/>
            <a:gdLst/>
            <a:ahLst/>
            <a:cxnLst/>
            <a:rect l="l" t="t" r="r" b="b"/>
            <a:pathLst>
              <a:path w="495077" h="380759">
                <a:moveTo>
                  <a:pt x="0" y="0"/>
                </a:moveTo>
                <a:lnTo>
                  <a:pt x="495077" y="0"/>
                </a:lnTo>
                <a:lnTo>
                  <a:pt x="495077" y="380759"/>
                </a:lnTo>
                <a:lnTo>
                  <a:pt x="0" y="380759"/>
                </a:lnTo>
                <a:lnTo>
                  <a:pt x="0" y="0"/>
                </a:lnTo>
                <a:close/>
              </a:path>
            </a:pathLst>
          </a:custGeom>
          <a:blipFill>
            <a:blip>
              <a:extLst>
                <a:ext uri="{96DAC541-7B7A-43D3-8B79-37D633B846F1}">
                  <asvg:svgBlip xmlns:asvg="http://schemas.microsoft.com/office/drawing/2016/SVG/main" r:embed="rId7"/>
                </a:ext>
              </a:extLst>
            </a:blip>
            <a:stretch>
              <a:fillRect t="-9" b="-9"/>
            </a:stretch>
          </a:blipFill>
        </p:spPr>
        <p:txBody>
          <a:bodyPr/>
          <a:lstStyle/>
          <a:p>
            <a:endParaRPr lang="en-US"/>
          </a:p>
        </p:txBody>
      </p:sp>
      <p:sp>
        <p:nvSpPr>
          <p:cNvPr id="12" name="TextBox 12"/>
          <p:cNvSpPr txBox="1"/>
          <p:nvPr/>
        </p:nvSpPr>
        <p:spPr>
          <a:xfrm>
            <a:off x="2012120" y="8313588"/>
            <a:ext cx="4317020" cy="317500"/>
          </a:xfrm>
          <a:prstGeom prst="rect">
            <a:avLst/>
          </a:prstGeom>
        </p:spPr>
        <p:txBody>
          <a:bodyPr lIns="0" tIns="0" rIns="0" bIns="0" rtlCol="0" anchor="t">
            <a:spAutoFit/>
          </a:bodyPr>
          <a:lstStyle/>
          <a:p>
            <a:pPr algn="l">
              <a:lnSpc>
                <a:spcPts val="2749"/>
              </a:lnSpc>
            </a:pPr>
            <a:r>
              <a:rPr lang="en-US" sz="2799">
                <a:solidFill>
                  <a:srgbClr val="FFFFFF"/>
                </a:solidFill>
                <a:latin typeface="Arial"/>
                <a:ea typeface="Arial"/>
                <a:cs typeface="Arial"/>
                <a:sym typeface="Arial"/>
              </a:rPr>
              <a:t>www.ThisWayToCPA.com</a:t>
            </a:r>
          </a:p>
        </p:txBody>
      </p:sp>
      <p:sp>
        <p:nvSpPr>
          <p:cNvPr id="13" name="TextBox 13"/>
          <p:cNvSpPr txBox="1"/>
          <p:nvPr/>
        </p:nvSpPr>
        <p:spPr>
          <a:xfrm>
            <a:off x="2012120" y="9112840"/>
            <a:ext cx="4851690" cy="433070"/>
          </a:xfrm>
          <a:prstGeom prst="rect">
            <a:avLst/>
          </a:prstGeom>
        </p:spPr>
        <p:txBody>
          <a:bodyPr lIns="0" tIns="0" rIns="0" bIns="0" rtlCol="0" anchor="t">
            <a:spAutoFit/>
          </a:bodyPr>
          <a:lstStyle/>
          <a:p>
            <a:pPr algn="l">
              <a:lnSpc>
                <a:spcPts val="3250"/>
              </a:lnSpc>
            </a:pPr>
            <a:r>
              <a:rPr lang="en-US" sz="2799">
                <a:solidFill>
                  <a:srgbClr val="FFFFFF"/>
                </a:solidFill>
                <a:latin typeface="Arial"/>
                <a:ea typeface="Arial"/>
                <a:cs typeface="Arial"/>
                <a:sym typeface="Arial"/>
              </a:rPr>
              <a:t>ThisWayToCPA@aicpa.org</a:t>
            </a:r>
          </a:p>
        </p:txBody>
      </p:sp>
      <p:grpSp>
        <p:nvGrpSpPr>
          <p:cNvPr id="14" name="Group 14"/>
          <p:cNvGrpSpPr/>
          <p:nvPr/>
        </p:nvGrpSpPr>
        <p:grpSpPr>
          <a:xfrm>
            <a:off x="697144" y="4830042"/>
            <a:ext cx="1256909" cy="1238250"/>
            <a:chOff x="0" y="0"/>
            <a:chExt cx="1675879" cy="1651000"/>
          </a:xfrm>
        </p:grpSpPr>
        <p:sp>
          <p:nvSpPr>
            <p:cNvPr id="15" name="Freeform 15"/>
            <p:cNvSpPr/>
            <p:nvPr/>
          </p:nvSpPr>
          <p:spPr>
            <a:xfrm>
              <a:off x="0" y="0"/>
              <a:ext cx="1675892" cy="1651000"/>
            </a:xfrm>
            <a:custGeom>
              <a:avLst/>
              <a:gdLst/>
              <a:ahLst/>
              <a:cxnLst/>
              <a:rect l="l" t="t" r="r" b="b"/>
              <a:pathLst>
                <a:path w="1675892" h="1651000">
                  <a:moveTo>
                    <a:pt x="0" y="0"/>
                  </a:moveTo>
                  <a:lnTo>
                    <a:pt x="1675892" y="0"/>
                  </a:lnTo>
                  <a:lnTo>
                    <a:pt x="1675892" y="1651000"/>
                  </a:lnTo>
                  <a:lnTo>
                    <a:pt x="0" y="1651000"/>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6" name="Group 16"/>
          <p:cNvGrpSpPr/>
          <p:nvPr/>
        </p:nvGrpSpPr>
        <p:grpSpPr>
          <a:xfrm>
            <a:off x="2634362" y="4867084"/>
            <a:ext cx="1256909" cy="1238250"/>
            <a:chOff x="0" y="0"/>
            <a:chExt cx="1675879" cy="1651000"/>
          </a:xfrm>
        </p:grpSpPr>
        <p:sp>
          <p:nvSpPr>
            <p:cNvPr id="17" name="Freeform 17"/>
            <p:cNvSpPr/>
            <p:nvPr/>
          </p:nvSpPr>
          <p:spPr>
            <a:xfrm>
              <a:off x="0" y="0"/>
              <a:ext cx="1675892" cy="1651000"/>
            </a:xfrm>
            <a:custGeom>
              <a:avLst/>
              <a:gdLst/>
              <a:ahLst/>
              <a:cxnLst/>
              <a:rect l="l" t="t" r="r" b="b"/>
              <a:pathLst>
                <a:path w="1675892" h="1651000">
                  <a:moveTo>
                    <a:pt x="0" y="0"/>
                  </a:moveTo>
                  <a:lnTo>
                    <a:pt x="1675892" y="0"/>
                  </a:lnTo>
                  <a:lnTo>
                    <a:pt x="1675892" y="1651000"/>
                  </a:lnTo>
                  <a:lnTo>
                    <a:pt x="0" y="1651000"/>
                  </a:lnTo>
                  <a:lnTo>
                    <a:pt x="0" y="0"/>
                  </a:lnTo>
                  <a:close/>
                </a:path>
              </a:pathLst>
            </a:custGeom>
            <a:blipFill>
              <a:blip r:embed="rId9" cstate="email">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18" name="Group 18"/>
          <p:cNvGrpSpPr/>
          <p:nvPr/>
        </p:nvGrpSpPr>
        <p:grpSpPr>
          <a:xfrm>
            <a:off x="4571580" y="4867084"/>
            <a:ext cx="1256909" cy="1238250"/>
            <a:chOff x="0" y="0"/>
            <a:chExt cx="1675879" cy="1651000"/>
          </a:xfrm>
        </p:grpSpPr>
        <p:sp>
          <p:nvSpPr>
            <p:cNvPr id="19" name="Freeform 19"/>
            <p:cNvSpPr/>
            <p:nvPr/>
          </p:nvSpPr>
          <p:spPr>
            <a:xfrm>
              <a:off x="0" y="0"/>
              <a:ext cx="1675892" cy="1651000"/>
            </a:xfrm>
            <a:custGeom>
              <a:avLst/>
              <a:gdLst/>
              <a:ahLst/>
              <a:cxnLst/>
              <a:rect l="l" t="t" r="r" b="b"/>
              <a:pathLst>
                <a:path w="1675892" h="1651000">
                  <a:moveTo>
                    <a:pt x="0" y="0"/>
                  </a:moveTo>
                  <a:lnTo>
                    <a:pt x="1675892" y="0"/>
                  </a:lnTo>
                  <a:lnTo>
                    <a:pt x="1675892" y="1651000"/>
                  </a:lnTo>
                  <a:lnTo>
                    <a:pt x="0" y="1651000"/>
                  </a:lnTo>
                  <a:lnTo>
                    <a:pt x="0" y="0"/>
                  </a:lnTo>
                  <a:close/>
                </a:path>
              </a:pathLst>
            </a:custGeom>
            <a:blipFill>
              <a:blip r:embed="rId10" cstate="email">
                <a:extLst>
                  <a:ext uri="{28A0092B-C50C-407E-A947-70E740481C1C}">
                    <a14:useLocalDpi xmlns:a14="http://schemas.microsoft.com/office/drawing/2010/main"/>
                  </a:ext>
                </a:extLst>
              </a:blip>
              <a:stretch>
                <a:fillRect/>
              </a:stretch>
            </a:blipFill>
          </p:spPr>
          <p:txBody>
            <a:bodyPr/>
            <a:lstStyle/>
            <a:p>
              <a:endParaRPr lang="en-US"/>
            </a:p>
          </p:txBody>
        </p:sp>
      </p:grpSp>
      <p:grpSp>
        <p:nvGrpSpPr>
          <p:cNvPr id="20" name="Group 20"/>
          <p:cNvGrpSpPr/>
          <p:nvPr/>
        </p:nvGrpSpPr>
        <p:grpSpPr>
          <a:xfrm>
            <a:off x="6508798" y="4830042"/>
            <a:ext cx="1256909" cy="1238250"/>
            <a:chOff x="0" y="0"/>
            <a:chExt cx="1675879" cy="1651000"/>
          </a:xfrm>
        </p:grpSpPr>
        <p:sp>
          <p:nvSpPr>
            <p:cNvPr id="21" name="Freeform 21"/>
            <p:cNvSpPr/>
            <p:nvPr/>
          </p:nvSpPr>
          <p:spPr>
            <a:xfrm>
              <a:off x="0" y="0"/>
              <a:ext cx="1675892" cy="1651000"/>
            </a:xfrm>
            <a:custGeom>
              <a:avLst/>
              <a:gdLst/>
              <a:ahLst/>
              <a:cxnLst/>
              <a:rect l="l" t="t" r="r" b="b"/>
              <a:pathLst>
                <a:path w="1675892" h="1651000">
                  <a:moveTo>
                    <a:pt x="0" y="0"/>
                  </a:moveTo>
                  <a:lnTo>
                    <a:pt x="1675892" y="0"/>
                  </a:lnTo>
                  <a:lnTo>
                    <a:pt x="1675892" y="1651000"/>
                  </a:lnTo>
                  <a:lnTo>
                    <a:pt x="0" y="1651000"/>
                  </a:lnTo>
                  <a:lnTo>
                    <a:pt x="0" y="0"/>
                  </a:lnTo>
                  <a:close/>
                </a:path>
              </a:pathLst>
            </a:custGeom>
            <a:blipFill>
              <a:blip r:embed="rId11" cstate="email">
                <a:extLst>
                  <a:ext uri="{28A0092B-C50C-407E-A947-70E740481C1C}">
                    <a14:useLocalDpi xmlns:a14="http://schemas.microsoft.com/office/drawing/2010/main"/>
                  </a:ext>
                </a:extLst>
              </a:blip>
              <a:stretch>
                <a:fillRect/>
              </a:stretch>
            </a:blipFill>
          </p:spPr>
          <p:txBody>
            <a:bodyPr/>
            <a:lstStyle/>
            <a:p>
              <a:endParaRPr lang="en-US"/>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2FE35"/>
        </a:solidFill>
        <a:effectLst/>
      </p:bgPr>
    </p:bg>
    <p:spTree>
      <p:nvGrpSpPr>
        <p:cNvPr id="1" name=""/>
        <p:cNvGrpSpPr/>
        <p:nvPr/>
      </p:nvGrpSpPr>
      <p:grpSpPr>
        <a:xfrm>
          <a:off x="0" y="0"/>
          <a:ext cx="0" cy="0"/>
          <a:chOff x="0" y="0"/>
          <a:chExt cx="0" cy="0"/>
        </a:xfrm>
      </p:grpSpPr>
      <p:sp>
        <p:nvSpPr>
          <p:cNvPr id="2" name="Freeform 2"/>
          <p:cNvSpPr/>
          <p:nvPr/>
        </p:nvSpPr>
        <p:spPr>
          <a:xfrm flipV="1">
            <a:off x="12651965" y="6875895"/>
            <a:ext cx="6860329" cy="4764810"/>
          </a:xfrm>
          <a:custGeom>
            <a:avLst/>
            <a:gdLst/>
            <a:ahLst/>
            <a:cxnLst/>
            <a:rect l="l" t="t" r="r" b="b"/>
            <a:pathLst>
              <a:path w="6860329" h="4764810">
                <a:moveTo>
                  <a:pt x="0" y="4764810"/>
                </a:moveTo>
                <a:lnTo>
                  <a:pt x="6860329" y="4764810"/>
                </a:lnTo>
                <a:lnTo>
                  <a:pt x="6860329" y="0"/>
                </a:lnTo>
                <a:lnTo>
                  <a:pt x="0" y="0"/>
                </a:lnTo>
                <a:lnTo>
                  <a:pt x="0" y="4764810"/>
                </a:lnTo>
                <a:close/>
              </a:path>
            </a:pathLst>
          </a:custGeom>
          <a:blipFill>
            <a:blip>
              <a:extLst>
                <a:ext uri="{96DAC541-7B7A-43D3-8B79-37D633B846F1}">
                  <asvg:svgBlip xmlns:asvg="http://schemas.microsoft.com/office/drawing/2016/SVG/main" r:embed="rId3"/>
                </a:ext>
              </a:extLst>
            </a:blip>
            <a:stretch>
              <a:fillRect t="-222" b="-222"/>
            </a:stretch>
          </a:blipFill>
        </p:spPr>
        <p:txBody>
          <a:bodyPr/>
          <a:lstStyle/>
          <a:p>
            <a:endParaRPr lang="en-US"/>
          </a:p>
        </p:txBody>
      </p:sp>
      <p:grpSp>
        <p:nvGrpSpPr>
          <p:cNvPr id="3" name="Group 3"/>
          <p:cNvGrpSpPr/>
          <p:nvPr/>
        </p:nvGrpSpPr>
        <p:grpSpPr>
          <a:xfrm>
            <a:off x="7404156" y="294910"/>
            <a:ext cx="7339553" cy="7339553"/>
            <a:chOff x="0" y="0"/>
            <a:chExt cx="10962048" cy="10962048"/>
          </a:xfrm>
        </p:grpSpPr>
        <p:sp>
          <p:nvSpPr>
            <p:cNvPr id="4" name="Freeform 4"/>
            <p:cNvSpPr/>
            <p:nvPr/>
          </p:nvSpPr>
          <p:spPr>
            <a:xfrm>
              <a:off x="0" y="0"/>
              <a:ext cx="10962005" cy="10962005"/>
            </a:xfrm>
            <a:custGeom>
              <a:avLst/>
              <a:gdLst/>
              <a:ahLst/>
              <a:cxnLst/>
              <a:rect l="l" t="t" r="r" b="b"/>
              <a:pathLst>
                <a:path w="10962005" h="10962005">
                  <a:moveTo>
                    <a:pt x="292100" y="0"/>
                  </a:moveTo>
                  <a:lnTo>
                    <a:pt x="10669905" y="0"/>
                  </a:lnTo>
                  <a:cubicBezTo>
                    <a:pt x="10831195" y="0"/>
                    <a:pt x="10962005" y="130810"/>
                    <a:pt x="10962005" y="292100"/>
                  </a:cubicBezTo>
                  <a:lnTo>
                    <a:pt x="10962005" y="10669905"/>
                  </a:lnTo>
                  <a:cubicBezTo>
                    <a:pt x="10962005" y="10831195"/>
                    <a:pt x="10831195" y="10962005"/>
                    <a:pt x="10669905" y="10962005"/>
                  </a:cubicBezTo>
                  <a:lnTo>
                    <a:pt x="292100" y="10962005"/>
                  </a:lnTo>
                  <a:cubicBezTo>
                    <a:pt x="130810" y="10962005"/>
                    <a:pt x="0" y="10831195"/>
                    <a:pt x="0" y="10669905"/>
                  </a:cubicBezTo>
                  <a:lnTo>
                    <a:pt x="0" y="292100"/>
                  </a:lnTo>
                  <a:cubicBezTo>
                    <a:pt x="0" y="130810"/>
                    <a:pt x="130810" y="0"/>
                    <a:pt x="292100" y="0"/>
                  </a:cubicBezTo>
                  <a:close/>
                </a:path>
              </a:pathLst>
            </a:custGeom>
            <a:blipFill>
              <a:blip r:embed="rId4"/>
              <a:stretch>
                <a:fillRect/>
              </a:stretch>
            </a:blipFill>
          </p:spPr>
          <p:txBody>
            <a:bodyPr/>
            <a:lstStyle/>
            <a:p>
              <a:endParaRPr lang="en-US"/>
            </a:p>
          </p:txBody>
        </p:sp>
      </p:grpSp>
      <p:sp>
        <p:nvSpPr>
          <p:cNvPr id="5" name="Freeform 5"/>
          <p:cNvSpPr/>
          <p:nvPr/>
        </p:nvSpPr>
        <p:spPr>
          <a:xfrm>
            <a:off x="-535238" y="-753059"/>
            <a:ext cx="7599188" cy="6410951"/>
          </a:xfrm>
          <a:custGeom>
            <a:avLst/>
            <a:gdLst/>
            <a:ahLst/>
            <a:cxnLst/>
            <a:rect l="l" t="t" r="r" b="b"/>
            <a:pathLst>
              <a:path w="7599188" h="6410951">
                <a:moveTo>
                  <a:pt x="0" y="0"/>
                </a:moveTo>
                <a:lnTo>
                  <a:pt x="7599188" y="0"/>
                </a:lnTo>
                <a:lnTo>
                  <a:pt x="7599188" y="6410951"/>
                </a:lnTo>
                <a:lnTo>
                  <a:pt x="0" y="6410951"/>
                </a:lnTo>
                <a:lnTo>
                  <a:pt x="0" y="0"/>
                </a:lnTo>
                <a:close/>
              </a:path>
            </a:pathLst>
          </a:custGeom>
          <a:blipFill>
            <a:blip>
              <a:extLst>
                <a:ext uri="{96DAC541-7B7A-43D3-8B79-37D633B846F1}">
                  <asvg:svgBlip xmlns:asvg="http://schemas.microsoft.com/office/drawing/2016/SVG/main" r:embed="rId5"/>
                </a:ext>
              </a:extLst>
            </a:blip>
            <a:stretch>
              <a:fillRect t="-57" b="-57"/>
            </a:stretch>
          </a:blipFill>
        </p:spPr>
        <p:txBody>
          <a:bodyPr/>
          <a:lstStyle/>
          <a:p>
            <a:endParaRPr lang="en-US"/>
          </a:p>
        </p:txBody>
      </p:sp>
      <p:sp>
        <p:nvSpPr>
          <p:cNvPr id="6" name="Freeform 6"/>
          <p:cNvSpPr/>
          <p:nvPr/>
        </p:nvSpPr>
        <p:spPr>
          <a:xfrm>
            <a:off x="-2183391" y="6875895"/>
            <a:ext cx="7315200" cy="4003409"/>
          </a:xfrm>
          <a:custGeom>
            <a:avLst/>
            <a:gdLst/>
            <a:ahLst/>
            <a:cxnLst/>
            <a:rect l="l" t="t" r="r" b="b"/>
            <a:pathLst>
              <a:path w="7315200" h="4003409">
                <a:moveTo>
                  <a:pt x="0" y="0"/>
                </a:moveTo>
                <a:lnTo>
                  <a:pt x="7315200" y="0"/>
                </a:lnTo>
                <a:lnTo>
                  <a:pt x="7315200" y="4003409"/>
                </a:lnTo>
                <a:lnTo>
                  <a:pt x="0" y="4003409"/>
                </a:lnTo>
                <a:lnTo>
                  <a:pt x="0" y="0"/>
                </a:lnTo>
                <a:close/>
              </a:path>
            </a:pathLst>
          </a:custGeom>
          <a:blipFill>
            <a:blip>
              <a:extLst>
                <a:ext uri="{96DAC541-7B7A-43D3-8B79-37D633B846F1}">
                  <asvg:svgBlip xmlns:asvg="http://schemas.microsoft.com/office/drawing/2016/SVG/main" r:embed="rId6"/>
                </a:ext>
              </a:extLst>
            </a:blip>
            <a:stretch>
              <a:fillRect t="-201" b="-201"/>
            </a:stretch>
          </a:blipFill>
        </p:spPr>
        <p:txBody>
          <a:bodyPr/>
          <a:lstStyle/>
          <a:p>
            <a:endParaRPr lang="en-US"/>
          </a:p>
        </p:txBody>
      </p:sp>
      <p:sp>
        <p:nvSpPr>
          <p:cNvPr id="7" name="TextBox 7"/>
          <p:cNvSpPr txBox="1"/>
          <p:nvPr/>
        </p:nvSpPr>
        <p:spPr>
          <a:xfrm>
            <a:off x="395187" y="1152287"/>
            <a:ext cx="4992886" cy="1996440"/>
          </a:xfrm>
          <a:prstGeom prst="rect">
            <a:avLst/>
          </a:prstGeom>
        </p:spPr>
        <p:txBody>
          <a:bodyPr lIns="0" tIns="0" rIns="0" bIns="0" rtlCol="0" anchor="t">
            <a:spAutoFit/>
          </a:bodyPr>
          <a:lstStyle/>
          <a:p>
            <a:pPr algn="ctr">
              <a:lnSpc>
                <a:spcPts val="7559"/>
              </a:lnSpc>
            </a:pPr>
            <a:r>
              <a:rPr lang="en-US" sz="5400">
                <a:solidFill>
                  <a:srgbClr val="FFFFFF"/>
                </a:solidFill>
                <a:latin typeface="Permanent Marker"/>
                <a:ea typeface="Permanent Marker"/>
                <a:cs typeface="Permanent Marker"/>
                <a:sym typeface="Permanent Marker"/>
              </a:rPr>
              <a:t>We want to </a:t>
            </a:r>
          </a:p>
          <a:p>
            <a:pPr algn="ctr">
              <a:lnSpc>
                <a:spcPts val="7559"/>
              </a:lnSpc>
            </a:pPr>
            <a:r>
              <a:rPr lang="en-US" sz="5400">
                <a:solidFill>
                  <a:srgbClr val="FFFFFF"/>
                </a:solidFill>
                <a:latin typeface="Permanent Marker"/>
                <a:ea typeface="Permanent Marker"/>
                <a:cs typeface="Permanent Marker"/>
                <a:sym typeface="Permanent Marker"/>
              </a:rPr>
              <a:t>hear from you!</a:t>
            </a:r>
          </a:p>
        </p:txBody>
      </p:sp>
      <p:sp>
        <p:nvSpPr>
          <p:cNvPr id="12" name="Rectangle: Rounded Corners 11">
            <a:extLst>
              <a:ext uri="{FF2B5EF4-FFF2-40B4-BE49-F238E27FC236}">
                <a16:creationId xmlns:a16="http://schemas.microsoft.com/office/drawing/2014/main" id="{10F1DA1E-45D7-FA10-6F8F-2FD8DDDD765E}"/>
              </a:ext>
            </a:extLst>
          </p:cNvPr>
          <p:cNvSpPr/>
          <p:nvPr/>
        </p:nvSpPr>
        <p:spPr>
          <a:xfrm>
            <a:off x="7517450" y="7922835"/>
            <a:ext cx="6923581" cy="1143000"/>
          </a:xfrm>
          <a:prstGeom prst="roundRect">
            <a:avLst/>
          </a:prstGeom>
          <a:solidFill>
            <a:srgbClr val="3A5D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8"/>
          <p:cNvSpPr txBox="1"/>
          <p:nvPr/>
        </p:nvSpPr>
        <p:spPr>
          <a:xfrm>
            <a:off x="7553309" y="8250879"/>
            <a:ext cx="7041248" cy="713593"/>
          </a:xfrm>
          <a:prstGeom prst="rect">
            <a:avLst/>
          </a:prstGeom>
        </p:spPr>
        <p:txBody>
          <a:bodyPr lIns="0" tIns="0" rIns="0" bIns="0" rtlCol="0" anchor="t">
            <a:spAutoFit/>
          </a:bodyPr>
          <a:lstStyle/>
          <a:p>
            <a:pPr algn="ctr">
              <a:lnSpc>
                <a:spcPts val="5299"/>
              </a:lnSpc>
            </a:pPr>
            <a:r>
              <a:rPr lang="en-US" sz="5299" u="sng" dirty="0">
                <a:solidFill>
                  <a:schemeClr val="bg1"/>
                </a:solidFill>
                <a:latin typeface="Canva Student Font"/>
                <a:ea typeface="Canva Student Font"/>
                <a:cs typeface="Canva Student Font"/>
                <a:sym typeface="Canva Student Font"/>
                <a:hlinkClick r:id="rId7" tooltip="https://survey.aicpa-cima.com/jfe/form/SV_5hF3sDCtd8GLjT0">
                  <a:extLst>
                    <a:ext uri="{A12FA001-AC4F-418D-AE19-62706E023703}">
                      <ahyp:hlinkClr xmlns:ahyp="http://schemas.microsoft.com/office/drawing/2018/hyperlinkcolor" val="tx"/>
                    </a:ext>
                  </a:extLst>
                </a:hlinkClick>
              </a:rPr>
              <a:t>ThisWayToCPA.com/feedback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B04A3"/>
        </a:solidFill>
        <a:effectLst/>
      </p:bgPr>
    </p:bg>
    <p:spTree>
      <p:nvGrpSpPr>
        <p:cNvPr id="1" name=""/>
        <p:cNvGrpSpPr/>
        <p:nvPr/>
      </p:nvGrpSpPr>
      <p:grpSpPr>
        <a:xfrm>
          <a:off x="0" y="0"/>
          <a:ext cx="0" cy="0"/>
          <a:chOff x="0" y="0"/>
          <a:chExt cx="0" cy="0"/>
        </a:xfrm>
      </p:grpSpPr>
      <p:sp>
        <p:nvSpPr>
          <p:cNvPr id="2" name="Freeform 2"/>
          <p:cNvSpPr/>
          <p:nvPr/>
        </p:nvSpPr>
        <p:spPr>
          <a:xfrm flipV="1">
            <a:off x="12651965" y="6875895"/>
            <a:ext cx="6860329" cy="4764810"/>
          </a:xfrm>
          <a:custGeom>
            <a:avLst/>
            <a:gdLst/>
            <a:ahLst/>
            <a:cxnLst/>
            <a:rect l="l" t="t" r="r" b="b"/>
            <a:pathLst>
              <a:path w="6860329" h="4764810">
                <a:moveTo>
                  <a:pt x="0" y="4764810"/>
                </a:moveTo>
                <a:lnTo>
                  <a:pt x="6860329" y="4764810"/>
                </a:lnTo>
                <a:lnTo>
                  <a:pt x="6860329" y="0"/>
                </a:lnTo>
                <a:lnTo>
                  <a:pt x="0" y="0"/>
                </a:lnTo>
                <a:lnTo>
                  <a:pt x="0" y="4764810"/>
                </a:lnTo>
                <a:close/>
              </a:path>
            </a:pathLst>
          </a:custGeom>
          <a:blipFill>
            <a:blip>
              <a:extLst>
                <a:ext uri="{96DAC541-7B7A-43D3-8B79-37D633B846F1}">
                  <asvg:svgBlip xmlns:asvg="http://schemas.microsoft.com/office/drawing/2016/SVG/main" r:embed="rId3"/>
                </a:ext>
              </a:extLst>
            </a:blip>
            <a:stretch>
              <a:fillRect t="-222" b="-222"/>
            </a:stretch>
          </a:blipFill>
        </p:spPr>
        <p:txBody>
          <a:bodyPr/>
          <a:lstStyle/>
          <a:p>
            <a:endParaRPr lang="en-US"/>
          </a:p>
        </p:txBody>
      </p:sp>
      <p:sp>
        <p:nvSpPr>
          <p:cNvPr id="3" name="Freeform 3"/>
          <p:cNvSpPr/>
          <p:nvPr/>
        </p:nvSpPr>
        <p:spPr>
          <a:xfrm>
            <a:off x="-941572" y="8330426"/>
            <a:ext cx="5957100" cy="2761928"/>
          </a:xfrm>
          <a:custGeom>
            <a:avLst/>
            <a:gdLst/>
            <a:ahLst/>
            <a:cxnLst/>
            <a:rect l="l" t="t" r="r" b="b"/>
            <a:pathLst>
              <a:path w="5957100" h="2761928">
                <a:moveTo>
                  <a:pt x="0" y="0"/>
                </a:moveTo>
                <a:lnTo>
                  <a:pt x="5957100" y="0"/>
                </a:lnTo>
                <a:lnTo>
                  <a:pt x="5957100" y="2761928"/>
                </a:lnTo>
                <a:lnTo>
                  <a:pt x="0" y="2761928"/>
                </a:lnTo>
                <a:lnTo>
                  <a:pt x="0" y="0"/>
                </a:lnTo>
                <a:close/>
              </a:path>
            </a:pathLst>
          </a:custGeom>
          <a:blipFill>
            <a:blip>
              <a:extLst>
                <a:ext uri="{96DAC541-7B7A-43D3-8B79-37D633B846F1}">
                  <asvg:svgBlip xmlns:asvg="http://schemas.microsoft.com/office/drawing/2016/SVG/main" r:embed="rId4"/>
                </a:ext>
              </a:extLst>
            </a:blip>
            <a:stretch>
              <a:fillRect t="-131" b="-131"/>
            </a:stretch>
          </a:blipFill>
        </p:spPr>
        <p:txBody>
          <a:bodyPr/>
          <a:lstStyle/>
          <a:p>
            <a:endParaRPr lang="en-US"/>
          </a:p>
        </p:txBody>
      </p:sp>
      <p:sp>
        <p:nvSpPr>
          <p:cNvPr id="4" name="Freeform 4"/>
          <p:cNvSpPr/>
          <p:nvPr/>
        </p:nvSpPr>
        <p:spPr>
          <a:xfrm>
            <a:off x="2655161" y="1028700"/>
            <a:ext cx="12977678" cy="7527053"/>
          </a:xfrm>
          <a:custGeom>
            <a:avLst/>
            <a:gdLst/>
            <a:ahLst/>
            <a:cxnLst/>
            <a:rect l="l" t="t" r="r" b="b"/>
            <a:pathLst>
              <a:path w="12977678" h="7527053">
                <a:moveTo>
                  <a:pt x="0" y="0"/>
                </a:moveTo>
                <a:lnTo>
                  <a:pt x="12977678" y="0"/>
                </a:lnTo>
                <a:lnTo>
                  <a:pt x="12977678" y="7527053"/>
                </a:lnTo>
                <a:lnTo>
                  <a:pt x="0" y="7527053"/>
                </a:lnTo>
                <a:lnTo>
                  <a:pt x="0" y="0"/>
                </a:lnTo>
                <a:close/>
              </a:path>
            </a:pathLst>
          </a:custGeom>
          <a:blipFill>
            <a:blip>
              <a:extLst>
                <a:ext uri="{96DAC541-7B7A-43D3-8B79-37D633B846F1}">
                  <asvg:svgBlip xmlns:asvg="http://schemas.microsoft.com/office/drawing/2016/SVG/main" r:embed="rId5"/>
                </a:ext>
              </a:extLst>
            </a:blip>
            <a:stretch>
              <a:fillRect l="-44" r="-44"/>
            </a:stretch>
          </a:blipFill>
        </p:spPr>
        <p:txBody>
          <a:bodyPr/>
          <a:lstStyle/>
          <a:p>
            <a:endParaRPr lang="en-US"/>
          </a:p>
        </p:txBody>
      </p:sp>
      <p:sp>
        <p:nvSpPr>
          <p:cNvPr id="5" name="Freeform 5"/>
          <p:cNvSpPr/>
          <p:nvPr/>
        </p:nvSpPr>
        <p:spPr>
          <a:xfrm>
            <a:off x="5743864" y="3352317"/>
            <a:ext cx="6800272" cy="2064810"/>
          </a:xfrm>
          <a:custGeom>
            <a:avLst/>
            <a:gdLst/>
            <a:ahLst/>
            <a:cxnLst/>
            <a:rect l="l" t="t" r="r" b="b"/>
            <a:pathLst>
              <a:path w="6800272" h="2064810">
                <a:moveTo>
                  <a:pt x="0" y="0"/>
                </a:moveTo>
                <a:lnTo>
                  <a:pt x="6800272" y="0"/>
                </a:lnTo>
                <a:lnTo>
                  <a:pt x="6800272" y="2064810"/>
                </a:lnTo>
                <a:lnTo>
                  <a:pt x="0" y="2064810"/>
                </a:lnTo>
                <a:lnTo>
                  <a:pt x="0" y="0"/>
                </a:lnTo>
                <a:close/>
              </a:path>
            </a:pathLst>
          </a:custGeom>
          <a:blipFill>
            <a:blip>
              <a:extLst>
                <a:ext uri="{96DAC541-7B7A-43D3-8B79-37D633B846F1}">
                  <asvg:svgBlip xmlns:asvg="http://schemas.microsoft.com/office/drawing/2016/SVG/main" r:embed="rId6"/>
                </a:ext>
              </a:extLst>
            </a:blip>
            <a:stretch>
              <a:fillRect t="-277" b="-277"/>
            </a:stretch>
          </a:blipFill>
        </p:spPr>
        <p:txBody>
          <a:bodyPr/>
          <a:lstStyle/>
          <a:p>
            <a:endParaRPr lang="en-US"/>
          </a:p>
        </p:txBody>
      </p:sp>
      <p:sp>
        <p:nvSpPr>
          <p:cNvPr id="6" name="TextBox 6"/>
          <p:cNvSpPr txBox="1"/>
          <p:nvPr/>
        </p:nvSpPr>
        <p:spPr>
          <a:xfrm>
            <a:off x="6691247" y="3541541"/>
            <a:ext cx="4905506" cy="1402992"/>
          </a:xfrm>
          <a:prstGeom prst="rect">
            <a:avLst/>
          </a:prstGeom>
        </p:spPr>
        <p:txBody>
          <a:bodyPr lIns="0" tIns="0" rIns="0" bIns="0" rtlCol="0" anchor="t">
            <a:spAutoFit/>
          </a:bodyPr>
          <a:lstStyle/>
          <a:p>
            <a:pPr algn="ctr">
              <a:lnSpc>
                <a:spcPts val="10380"/>
              </a:lnSpc>
            </a:pPr>
            <a:r>
              <a:rPr lang="en-US" sz="7415">
                <a:solidFill>
                  <a:srgbClr val="FFFFFF"/>
                </a:solidFill>
                <a:latin typeface="Permanent Marker"/>
                <a:ea typeface="Permanent Marker"/>
                <a:cs typeface="Permanent Marker"/>
                <a:sym typeface="Permanent Marker"/>
              </a:rPr>
              <a:t>questions?</a:t>
            </a:r>
          </a:p>
        </p:txBody>
      </p:sp>
      <p:sp>
        <p:nvSpPr>
          <p:cNvPr id="7" name="Freeform 7"/>
          <p:cNvSpPr/>
          <p:nvPr/>
        </p:nvSpPr>
        <p:spPr>
          <a:xfrm>
            <a:off x="14193464" y="-3860579"/>
            <a:ext cx="5318829" cy="6373325"/>
          </a:xfrm>
          <a:custGeom>
            <a:avLst/>
            <a:gdLst/>
            <a:ahLst/>
            <a:cxnLst/>
            <a:rect l="l" t="t" r="r" b="b"/>
            <a:pathLst>
              <a:path w="5318829" h="6373325">
                <a:moveTo>
                  <a:pt x="0" y="0"/>
                </a:moveTo>
                <a:lnTo>
                  <a:pt x="5318829" y="0"/>
                </a:lnTo>
                <a:lnTo>
                  <a:pt x="5318829" y="6373325"/>
                </a:lnTo>
                <a:lnTo>
                  <a:pt x="0" y="6373325"/>
                </a:lnTo>
                <a:lnTo>
                  <a:pt x="0" y="0"/>
                </a:lnTo>
                <a:close/>
              </a:path>
            </a:pathLst>
          </a:custGeom>
          <a:blipFill>
            <a:blip>
              <a:extLst>
                <a:ext uri="{96DAC541-7B7A-43D3-8B79-37D633B846F1}">
                  <asvg:svgBlip xmlns:asvg="http://schemas.microsoft.com/office/drawing/2016/SVG/main" r:embed="rId7"/>
                </a:ext>
              </a:extLst>
            </a:blip>
            <a:stretch>
              <a:fillRect l="-76" r="-76"/>
            </a:stretch>
          </a:blipFill>
        </p:spPr>
        <p:txBody>
          <a:bodyPr/>
          <a:lstStyle/>
          <a:p>
            <a:endParaRPr lang="en-US"/>
          </a:p>
        </p:txBody>
      </p:sp>
      <p:sp>
        <p:nvSpPr>
          <p:cNvPr id="8" name="Freeform 8"/>
          <p:cNvSpPr/>
          <p:nvPr/>
        </p:nvSpPr>
        <p:spPr>
          <a:xfrm>
            <a:off x="-1508800" y="-1236683"/>
            <a:ext cx="4384545" cy="4145388"/>
          </a:xfrm>
          <a:custGeom>
            <a:avLst/>
            <a:gdLst/>
            <a:ahLst/>
            <a:cxnLst/>
            <a:rect l="l" t="t" r="r" b="b"/>
            <a:pathLst>
              <a:path w="4384545" h="4145388">
                <a:moveTo>
                  <a:pt x="0" y="0"/>
                </a:moveTo>
                <a:lnTo>
                  <a:pt x="4384545" y="0"/>
                </a:lnTo>
                <a:lnTo>
                  <a:pt x="4384545" y="4145388"/>
                </a:lnTo>
                <a:lnTo>
                  <a:pt x="0" y="4145388"/>
                </a:lnTo>
                <a:lnTo>
                  <a:pt x="0" y="0"/>
                </a:lnTo>
                <a:close/>
              </a:path>
            </a:pathLst>
          </a:custGeom>
          <a:blipFill>
            <a:blip>
              <a:extLst>
                <a:ext uri="{96DAC541-7B7A-43D3-8B79-37D633B846F1}">
                  <asvg:svgBlip xmlns:asvg="http://schemas.microsoft.com/office/drawing/2016/SVG/main" r:embed="rId8"/>
                </a:ext>
              </a:extLst>
            </a:blip>
            <a:stretch>
              <a:fillRect t="-16" b="-16"/>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24528</TotalTime>
  <Words>2182</Words>
  <Application>Microsoft Office PowerPoint</Application>
  <PresentationFormat>Custom</PresentationFormat>
  <Paragraphs>273</Paragraphs>
  <Slides>28</Slides>
  <Notes>25</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28</vt:i4>
      </vt:variant>
    </vt:vector>
  </HeadingPairs>
  <TitlesOfParts>
    <vt:vector size="42" baseType="lpstr">
      <vt:lpstr>Canva Student Font</vt:lpstr>
      <vt:lpstr>DM Sans Bold</vt:lpstr>
      <vt:lpstr>DM Sans Italics</vt:lpstr>
      <vt:lpstr>Calibri (MS)</vt:lpstr>
      <vt:lpstr>Roboto Bold</vt:lpstr>
      <vt:lpstr>Permanent Marker</vt:lpstr>
      <vt:lpstr>DM Sans</vt:lpstr>
      <vt:lpstr>Roboto</vt:lpstr>
      <vt:lpstr>Open Sans Condensed Bold</vt:lpstr>
      <vt:lpstr>Calibri</vt:lpstr>
      <vt:lpstr>Roboto Italics</vt:lpstr>
      <vt:lpstr>Calibri (MS) Bold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discover-your-future-everything-needs-accounting</dc:title>
  <cp:lastModifiedBy>Christin Hunter</cp:lastModifiedBy>
  <cp:revision>1</cp:revision>
  <dcterms:created xsi:type="dcterms:W3CDTF">2006-08-16T00:00:00Z</dcterms:created>
  <dcterms:modified xsi:type="dcterms:W3CDTF">2026-09-03T13:38:49Z</dcterms:modified>
  <dc:identifier>DAHQN3mhjgY</dc:identifier>
</cp:coreProperties>
</file>