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8288000" cy="10287000"/>
  <p:notesSz cx="6858000" cy="9144000"/>
  <p:embeddedFontLst>
    <p:embeddedFont>
      <p:font typeface="Arial MT Pro" panose="020B0604020202020204" charset="0"/>
      <p:regular r:id="rId31"/>
    </p:embeddedFont>
    <p:embeddedFont>
      <p:font typeface="Arimo Bold" panose="020B0604020202020204" charset="0"/>
      <p:regular r:id="rId32"/>
    </p:embeddedFont>
    <p:embeddedFont>
      <p:font typeface="Arimo Italics" panose="020B0604020202020204" charset="0"/>
      <p:regular r:id="rId33"/>
    </p:embeddedFont>
    <p:embeddedFont>
      <p:font typeface="Canva Student Font" panose="020B0604020202020204" charset="0"/>
      <p:regular r:id="rId34"/>
    </p:embeddedFont>
    <p:embeddedFont>
      <p:font typeface="DM Sans" pitchFamily="2" charset="0"/>
      <p:regular r:id="rId35"/>
      <p:bold r:id="rId36"/>
      <p:italic r:id="rId37"/>
      <p:boldItalic r:id="rId38"/>
    </p:embeddedFont>
    <p:embeddedFont>
      <p:font typeface="DM Sans Bold" charset="0"/>
      <p:regular r:id="rId39"/>
      <p:bold r:id="rId40"/>
    </p:embeddedFont>
    <p:embeddedFont>
      <p:font typeface="DM Sans Italics" panose="020B0604020202020204" charset="0"/>
      <p:regular r:id="rId41"/>
    </p:embeddedFont>
    <p:embeddedFont>
      <p:font typeface="Permanent Marker" panose="020B0604020202020204" charset="0"/>
      <p:regular r:id="rId42"/>
    </p:embeddedFont>
    <p:embeddedFont>
      <p:font typeface="TT Rounds Condensed" panose="020B0604020202020204" charset="0"/>
      <p:regular r:id="rId43"/>
    </p:embeddedFont>
    <p:embeddedFont>
      <p:font typeface="TT Rounds Condensed Bold"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5088CB-FCCF-4B31-A4C2-BA21AB7E4488}" v="6" dt="2025-09-12T16:15:28.5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94" autoAdjust="0"/>
    <p:restoredTop sz="86623" autoAdjust="0"/>
  </p:normalViewPr>
  <p:slideViewPr>
    <p:cSldViewPr>
      <p:cViewPr varScale="1">
        <p:scale>
          <a:sx n="51" d="100"/>
          <a:sy n="51" d="100"/>
        </p:scale>
        <p:origin x="36" y="3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 Hunter" userId="66d22abc-ecfa-48a2-8747-70eb536224c8" providerId="ADAL" clId="{F546ED60-47DD-45B8-902F-7994BF7E9121}"/>
    <pc:docChg chg="undo custSel modSld">
      <pc:chgData name="Christin Hunter" userId="66d22abc-ecfa-48a2-8747-70eb536224c8" providerId="ADAL" clId="{F546ED60-47DD-45B8-902F-7994BF7E9121}" dt="2025-09-12T16:16:47.122" v="2620" actId="114"/>
      <pc:docMkLst>
        <pc:docMk/>
      </pc:docMkLst>
      <pc:sldChg chg="modSp mod modNotesTx">
        <pc:chgData name="Christin Hunter" userId="66d22abc-ecfa-48a2-8747-70eb536224c8" providerId="ADAL" clId="{F546ED60-47DD-45B8-902F-7994BF7E9121}" dt="2025-09-12T15:50:14.450" v="1" actId="6549"/>
        <pc:sldMkLst>
          <pc:docMk/>
          <pc:sldMk cId="0" sldId="256"/>
        </pc:sldMkLst>
        <pc:spChg chg="mod">
          <ac:chgData name="Christin Hunter" userId="66d22abc-ecfa-48a2-8747-70eb536224c8" providerId="ADAL" clId="{F546ED60-47DD-45B8-902F-7994BF7E9121}" dt="2025-09-12T15:50:08.520" v="0" actId="12"/>
          <ac:spMkLst>
            <pc:docMk/>
            <pc:sldMk cId="0" sldId="256"/>
            <ac:spMk id="4" creationId="{00000000-0000-0000-0000-000000000000}"/>
          </ac:spMkLst>
        </pc:spChg>
      </pc:sldChg>
      <pc:sldChg chg="modNotesTx">
        <pc:chgData name="Christin Hunter" userId="66d22abc-ecfa-48a2-8747-70eb536224c8" providerId="ADAL" clId="{F546ED60-47DD-45B8-902F-7994BF7E9121}" dt="2025-09-12T15:50:25.921" v="2" actId="6549"/>
        <pc:sldMkLst>
          <pc:docMk/>
          <pc:sldMk cId="0" sldId="257"/>
        </pc:sldMkLst>
      </pc:sldChg>
      <pc:sldChg chg="modNotesTx">
        <pc:chgData name="Christin Hunter" userId="66d22abc-ecfa-48a2-8747-70eb536224c8" providerId="ADAL" clId="{F546ED60-47DD-45B8-902F-7994BF7E9121}" dt="2025-09-12T15:50:29.340" v="3" actId="20577"/>
        <pc:sldMkLst>
          <pc:docMk/>
          <pc:sldMk cId="0" sldId="258"/>
        </pc:sldMkLst>
      </pc:sldChg>
      <pc:sldChg chg="modNotesTx">
        <pc:chgData name="Christin Hunter" userId="66d22abc-ecfa-48a2-8747-70eb536224c8" providerId="ADAL" clId="{F546ED60-47DD-45B8-902F-7994BF7E9121}" dt="2025-09-12T15:50:53.373" v="6" actId="114"/>
        <pc:sldMkLst>
          <pc:docMk/>
          <pc:sldMk cId="0" sldId="259"/>
        </pc:sldMkLst>
      </pc:sldChg>
      <pc:sldChg chg="modNotesTx">
        <pc:chgData name="Christin Hunter" userId="66d22abc-ecfa-48a2-8747-70eb536224c8" providerId="ADAL" clId="{F546ED60-47DD-45B8-902F-7994BF7E9121}" dt="2025-09-12T15:51:04.771" v="9" actId="114"/>
        <pc:sldMkLst>
          <pc:docMk/>
          <pc:sldMk cId="0" sldId="260"/>
        </pc:sldMkLst>
      </pc:sldChg>
      <pc:sldChg chg="modNotesTx">
        <pc:chgData name="Christin Hunter" userId="66d22abc-ecfa-48a2-8747-70eb536224c8" providerId="ADAL" clId="{F546ED60-47DD-45B8-902F-7994BF7E9121}" dt="2025-09-12T15:52:17.163" v="170" actId="114"/>
        <pc:sldMkLst>
          <pc:docMk/>
          <pc:sldMk cId="0" sldId="261"/>
        </pc:sldMkLst>
      </pc:sldChg>
      <pc:sldChg chg="modSp mod modNotesTx">
        <pc:chgData name="Christin Hunter" userId="66d22abc-ecfa-48a2-8747-70eb536224c8" providerId="ADAL" clId="{F546ED60-47DD-45B8-902F-7994BF7E9121}" dt="2025-09-12T15:53:01.987" v="212" actId="114"/>
        <pc:sldMkLst>
          <pc:docMk/>
          <pc:sldMk cId="0" sldId="262"/>
        </pc:sldMkLst>
        <pc:spChg chg="mod">
          <ac:chgData name="Christin Hunter" userId="66d22abc-ecfa-48a2-8747-70eb536224c8" providerId="ADAL" clId="{F546ED60-47DD-45B8-902F-7994BF7E9121}" dt="2025-09-12T15:52:37.358" v="175" actId="1036"/>
          <ac:spMkLst>
            <pc:docMk/>
            <pc:sldMk cId="0" sldId="262"/>
            <ac:spMk id="3" creationId="{00000000-0000-0000-0000-000000000000}"/>
          </ac:spMkLst>
        </pc:spChg>
        <pc:spChg chg="mod">
          <ac:chgData name="Christin Hunter" userId="66d22abc-ecfa-48a2-8747-70eb536224c8" providerId="ADAL" clId="{F546ED60-47DD-45B8-902F-7994BF7E9121}" dt="2025-09-12T15:52:40.630" v="179" actId="1037"/>
          <ac:spMkLst>
            <pc:docMk/>
            <pc:sldMk cId="0" sldId="262"/>
            <ac:spMk id="4" creationId="{00000000-0000-0000-0000-000000000000}"/>
          </ac:spMkLst>
        </pc:spChg>
      </pc:sldChg>
      <pc:sldChg chg="modSp mod modNotesTx">
        <pc:chgData name="Christin Hunter" userId="66d22abc-ecfa-48a2-8747-70eb536224c8" providerId="ADAL" clId="{F546ED60-47DD-45B8-902F-7994BF7E9121}" dt="2025-09-12T15:53:45.882" v="215" actId="12"/>
        <pc:sldMkLst>
          <pc:docMk/>
          <pc:sldMk cId="0" sldId="263"/>
        </pc:sldMkLst>
        <pc:graphicFrameChg chg="modGraphic">
          <ac:chgData name="Christin Hunter" userId="66d22abc-ecfa-48a2-8747-70eb536224c8" providerId="ADAL" clId="{F546ED60-47DD-45B8-902F-7994BF7E9121}" dt="2025-09-12T15:53:45.882" v="215" actId="12"/>
          <ac:graphicFrameMkLst>
            <pc:docMk/>
            <pc:sldMk cId="0" sldId="263"/>
            <ac:graphicFrameMk id="4" creationId="{00000000-0000-0000-0000-000000000000}"/>
          </ac:graphicFrameMkLst>
        </pc:graphicFrameChg>
      </pc:sldChg>
      <pc:sldChg chg="modNotesTx">
        <pc:chgData name="Christin Hunter" userId="66d22abc-ecfa-48a2-8747-70eb536224c8" providerId="ADAL" clId="{F546ED60-47DD-45B8-902F-7994BF7E9121}" dt="2025-09-12T15:57:13.267" v="719" actId="20577"/>
        <pc:sldMkLst>
          <pc:docMk/>
          <pc:sldMk cId="0" sldId="264"/>
        </pc:sldMkLst>
      </pc:sldChg>
      <pc:sldChg chg="modNotesTx">
        <pc:chgData name="Christin Hunter" userId="66d22abc-ecfa-48a2-8747-70eb536224c8" providerId="ADAL" clId="{F546ED60-47DD-45B8-902F-7994BF7E9121}" dt="2025-09-12T15:59:52.644" v="1023" actId="6549"/>
        <pc:sldMkLst>
          <pc:docMk/>
          <pc:sldMk cId="0" sldId="265"/>
        </pc:sldMkLst>
      </pc:sldChg>
      <pc:sldChg chg="modSp mod modNotesTx">
        <pc:chgData name="Christin Hunter" userId="66d22abc-ecfa-48a2-8747-70eb536224c8" providerId="ADAL" clId="{F546ED60-47DD-45B8-902F-7994BF7E9121}" dt="2025-09-12T16:03:09.271" v="1450" actId="114"/>
        <pc:sldMkLst>
          <pc:docMk/>
          <pc:sldMk cId="0" sldId="266"/>
        </pc:sldMkLst>
        <pc:spChg chg="mod">
          <ac:chgData name="Christin Hunter" userId="66d22abc-ecfa-48a2-8747-70eb536224c8" providerId="ADAL" clId="{F546ED60-47DD-45B8-902F-7994BF7E9121}" dt="2025-09-12T16:00:22.174" v="1029" actId="20577"/>
          <ac:spMkLst>
            <pc:docMk/>
            <pc:sldMk cId="0" sldId="266"/>
            <ac:spMk id="3" creationId="{00000000-0000-0000-0000-000000000000}"/>
          </ac:spMkLst>
        </pc:spChg>
      </pc:sldChg>
      <pc:sldChg chg="modNotesTx">
        <pc:chgData name="Christin Hunter" userId="66d22abc-ecfa-48a2-8747-70eb536224c8" providerId="ADAL" clId="{F546ED60-47DD-45B8-902F-7994BF7E9121}" dt="2025-09-12T16:05:07.326" v="1715" actId="20577"/>
        <pc:sldMkLst>
          <pc:docMk/>
          <pc:sldMk cId="0" sldId="267"/>
        </pc:sldMkLst>
      </pc:sldChg>
      <pc:sldChg chg="delSp modSp mod modNotesTx">
        <pc:chgData name="Christin Hunter" userId="66d22abc-ecfa-48a2-8747-70eb536224c8" providerId="ADAL" clId="{F546ED60-47DD-45B8-902F-7994BF7E9121}" dt="2025-09-12T16:08:28.607" v="1860" actId="114"/>
        <pc:sldMkLst>
          <pc:docMk/>
          <pc:sldMk cId="0" sldId="268"/>
        </pc:sldMkLst>
        <pc:spChg chg="mod">
          <ac:chgData name="Christin Hunter" userId="66d22abc-ecfa-48a2-8747-70eb536224c8" providerId="ADAL" clId="{F546ED60-47DD-45B8-902F-7994BF7E9121}" dt="2025-09-12T16:05:23.710" v="1719" actId="1036"/>
          <ac:spMkLst>
            <pc:docMk/>
            <pc:sldMk cId="0" sldId="268"/>
            <ac:spMk id="14" creationId="{00000000-0000-0000-0000-000000000000}"/>
          </ac:spMkLst>
        </pc:spChg>
        <pc:spChg chg="mod">
          <ac:chgData name="Christin Hunter" userId="66d22abc-ecfa-48a2-8747-70eb536224c8" providerId="ADAL" clId="{F546ED60-47DD-45B8-902F-7994BF7E9121}" dt="2025-09-12T16:05:27.803" v="1722" actId="1036"/>
          <ac:spMkLst>
            <pc:docMk/>
            <pc:sldMk cId="0" sldId="268"/>
            <ac:spMk id="15" creationId="{00000000-0000-0000-0000-000000000000}"/>
          </ac:spMkLst>
        </pc:spChg>
        <pc:grpChg chg="del">
          <ac:chgData name="Christin Hunter" userId="66d22abc-ecfa-48a2-8747-70eb536224c8" providerId="ADAL" clId="{F546ED60-47DD-45B8-902F-7994BF7E9121}" dt="2025-09-12T16:06:33.346" v="1759" actId="478"/>
          <ac:grpSpMkLst>
            <pc:docMk/>
            <pc:sldMk cId="0" sldId="268"/>
            <ac:grpSpMk id="11" creationId="{00000000-0000-0000-0000-000000000000}"/>
          </ac:grpSpMkLst>
        </pc:grpChg>
      </pc:sldChg>
      <pc:sldChg chg="modNotesTx">
        <pc:chgData name="Christin Hunter" userId="66d22abc-ecfa-48a2-8747-70eb536224c8" providerId="ADAL" clId="{F546ED60-47DD-45B8-902F-7994BF7E9121}" dt="2025-09-12T16:08:38.663" v="1861" actId="114"/>
        <pc:sldMkLst>
          <pc:docMk/>
          <pc:sldMk cId="0" sldId="269"/>
        </pc:sldMkLst>
      </pc:sldChg>
      <pc:sldChg chg="modSp mod modNotesTx">
        <pc:chgData name="Christin Hunter" userId="66d22abc-ecfa-48a2-8747-70eb536224c8" providerId="ADAL" clId="{F546ED60-47DD-45B8-902F-7994BF7E9121}" dt="2025-09-12T16:11:37.334" v="2065" actId="114"/>
        <pc:sldMkLst>
          <pc:docMk/>
          <pc:sldMk cId="0" sldId="270"/>
        </pc:sldMkLst>
        <pc:spChg chg="mod">
          <ac:chgData name="Christin Hunter" userId="66d22abc-ecfa-48a2-8747-70eb536224c8" providerId="ADAL" clId="{F546ED60-47DD-45B8-902F-7994BF7E9121}" dt="2025-09-12T16:09:41.680" v="1866" actId="1036"/>
          <ac:spMkLst>
            <pc:docMk/>
            <pc:sldMk cId="0" sldId="270"/>
            <ac:spMk id="5" creationId="{00000000-0000-0000-0000-000000000000}"/>
          </ac:spMkLst>
        </pc:spChg>
        <pc:spChg chg="mod">
          <ac:chgData name="Christin Hunter" userId="66d22abc-ecfa-48a2-8747-70eb536224c8" providerId="ADAL" clId="{F546ED60-47DD-45B8-902F-7994BF7E9121}" dt="2025-09-12T16:10:11.596" v="1876" actId="1076"/>
          <ac:spMkLst>
            <pc:docMk/>
            <pc:sldMk cId="0" sldId="270"/>
            <ac:spMk id="6" creationId="{00000000-0000-0000-0000-000000000000}"/>
          </ac:spMkLst>
        </pc:spChg>
        <pc:spChg chg="mod">
          <ac:chgData name="Christin Hunter" userId="66d22abc-ecfa-48a2-8747-70eb536224c8" providerId="ADAL" clId="{F546ED60-47DD-45B8-902F-7994BF7E9121}" dt="2025-09-12T16:10:20.291" v="1878" actId="14100"/>
          <ac:spMkLst>
            <pc:docMk/>
            <pc:sldMk cId="0" sldId="270"/>
            <ac:spMk id="8" creationId="{00000000-0000-0000-0000-000000000000}"/>
          </ac:spMkLst>
        </pc:spChg>
        <pc:spChg chg="mod">
          <ac:chgData name="Christin Hunter" userId="66d22abc-ecfa-48a2-8747-70eb536224c8" providerId="ADAL" clId="{F546ED60-47DD-45B8-902F-7994BF7E9121}" dt="2025-09-12T16:10:36.876" v="1880" actId="20577"/>
          <ac:spMkLst>
            <pc:docMk/>
            <pc:sldMk cId="0" sldId="270"/>
            <ac:spMk id="9" creationId="{00000000-0000-0000-0000-000000000000}"/>
          </ac:spMkLst>
        </pc:spChg>
        <pc:spChg chg="mod">
          <ac:chgData name="Christin Hunter" userId="66d22abc-ecfa-48a2-8747-70eb536224c8" providerId="ADAL" clId="{F546ED60-47DD-45B8-902F-7994BF7E9121}" dt="2025-09-12T16:10:24.900" v="1879" actId="14100"/>
          <ac:spMkLst>
            <pc:docMk/>
            <pc:sldMk cId="0" sldId="270"/>
            <ac:spMk id="10" creationId="{00000000-0000-0000-0000-000000000000}"/>
          </ac:spMkLst>
        </pc:spChg>
      </pc:sldChg>
      <pc:sldChg chg="modNotesTx">
        <pc:chgData name="Christin Hunter" userId="66d22abc-ecfa-48a2-8747-70eb536224c8" providerId="ADAL" clId="{F546ED60-47DD-45B8-902F-7994BF7E9121}" dt="2025-09-12T16:12:49.537" v="2148" actId="114"/>
        <pc:sldMkLst>
          <pc:docMk/>
          <pc:sldMk cId="0" sldId="271"/>
        </pc:sldMkLst>
      </pc:sldChg>
      <pc:sldChg chg="modNotesTx">
        <pc:chgData name="Christin Hunter" userId="66d22abc-ecfa-48a2-8747-70eb536224c8" providerId="ADAL" clId="{F546ED60-47DD-45B8-902F-7994BF7E9121}" dt="2025-09-12T16:13:28.443" v="2209" actId="20577"/>
        <pc:sldMkLst>
          <pc:docMk/>
          <pc:sldMk cId="0" sldId="272"/>
        </pc:sldMkLst>
      </pc:sldChg>
      <pc:sldChg chg="modNotesTx">
        <pc:chgData name="Christin Hunter" userId="66d22abc-ecfa-48a2-8747-70eb536224c8" providerId="ADAL" clId="{F546ED60-47DD-45B8-902F-7994BF7E9121}" dt="2025-09-12T16:14:10.251" v="2391" actId="6549"/>
        <pc:sldMkLst>
          <pc:docMk/>
          <pc:sldMk cId="0" sldId="273"/>
        </pc:sldMkLst>
      </pc:sldChg>
      <pc:sldChg chg="modSp mod modNotesTx">
        <pc:chgData name="Christin Hunter" userId="66d22abc-ecfa-48a2-8747-70eb536224c8" providerId="ADAL" clId="{F546ED60-47DD-45B8-902F-7994BF7E9121}" dt="2025-09-12T16:14:31.619" v="2395" actId="20577"/>
        <pc:sldMkLst>
          <pc:docMk/>
          <pc:sldMk cId="0" sldId="274"/>
        </pc:sldMkLst>
        <pc:spChg chg="mod">
          <ac:chgData name="Christin Hunter" userId="66d22abc-ecfa-48a2-8747-70eb536224c8" providerId="ADAL" clId="{F546ED60-47DD-45B8-902F-7994BF7E9121}" dt="2025-09-12T16:14:25.497" v="2394" actId="1037"/>
          <ac:spMkLst>
            <pc:docMk/>
            <pc:sldMk cId="0" sldId="274"/>
            <ac:spMk id="18" creationId="{00000000-0000-0000-0000-000000000000}"/>
          </ac:spMkLst>
        </pc:spChg>
      </pc:sldChg>
      <pc:sldChg chg="modNotesTx">
        <pc:chgData name="Christin Hunter" userId="66d22abc-ecfa-48a2-8747-70eb536224c8" providerId="ADAL" clId="{F546ED60-47DD-45B8-902F-7994BF7E9121}" dt="2025-09-12T16:14:52.493" v="2397" actId="114"/>
        <pc:sldMkLst>
          <pc:docMk/>
          <pc:sldMk cId="0" sldId="275"/>
        </pc:sldMkLst>
      </pc:sldChg>
      <pc:sldChg chg="modNotesTx">
        <pc:chgData name="Christin Hunter" userId="66d22abc-ecfa-48a2-8747-70eb536224c8" providerId="ADAL" clId="{F546ED60-47DD-45B8-902F-7994BF7E9121}" dt="2025-09-12T16:16:19.888" v="2618" actId="5793"/>
        <pc:sldMkLst>
          <pc:docMk/>
          <pc:sldMk cId="0" sldId="276"/>
        </pc:sldMkLst>
      </pc:sldChg>
      <pc:sldChg chg="modNotesTx">
        <pc:chgData name="Christin Hunter" userId="66d22abc-ecfa-48a2-8747-70eb536224c8" providerId="ADAL" clId="{F546ED60-47DD-45B8-902F-7994BF7E9121}" dt="2025-09-12T16:16:47.122" v="2620" actId="114"/>
        <pc:sldMkLst>
          <pc:docMk/>
          <pc:sldMk cId="0" sldId="2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12.09.2025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Now that you know what my job in accounting looks like, I want to share a little more about me. </a:t>
            </a:r>
          </a:p>
          <a:p>
            <a:endParaRPr lang="en-US" dirty="0"/>
          </a:p>
          <a:p>
            <a:r>
              <a:rPr lang="en-US" dirty="0"/>
              <a:t>Personalize this slide with pictures of yourself with friends and family, doing things you enjoy. </a:t>
            </a:r>
          </a:p>
          <a:p>
            <a:endParaRPr lang="en-US" dirty="0"/>
          </a:p>
          <a:p>
            <a:r>
              <a:rPr lang="en-US" dirty="0"/>
              <a:t>Share things you’re involved in that you’re passionate about. Include logos of the companies you're involved with (maybe even the AICPA and your state CPA society).</a:t>
            </a:r>
          </a:p>
          <a:p>
            <a:endParaRPr lang="en-US" dirty="0"/>
          </a:p>
          <a:p>
            <a:r>
              <a:rPr lang="en-US" dirty="0"/>
              <a:t>Share things that being a CPA has afforded you the ability to do.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If you can, update this slide with pictures of yourself in high school and/or college and share with students what you were like at that time. What were you interested in? What organizations were you a part of?</a:t>
            </a:r>
          </a:p>
          <a:p>
            <a:endParaRPr lang="en-US" dirty="0"/>
          </a:p>
          <a:p>
            <a:r>
              <a:rPr lang="en-US" dirty="0"/>
              <a:t>Tell the students: </a:t>
            </a:r>
            <a:r>
              <a:rPr lang="en-US" i="1" dirty="0"/>
              <a:t>Before I got to where I am today, I was in your shoes. Would you like to know what I did to get to where I am today?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Update this slide with the information asked above. As the reminder states, everyone’s journey is unique. Share </a:t>
            </a:r>
            <a:r>
              <a:rPr lang="en-US" i="1" dirty="0"/>
              <a:t>your</a:t>
            </a:r>
            <a:r>
              <a:rPr lang="en-US" i="0" dirty="0"/>
              <a:t> journey.</a:t>
            </a:r>
          </a:p>
          <a:p>
            <a:endParaRPr lang="en-US" i="0" dirty="0"/>
          </a:p>
          <a:p>
            <a:r>
              <a:rPr lang="en-US" i="0" dirty="0"/>
              <a:t>If you know where you’d like to see your path go next, share that with the students too!</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And along the way (share your specific story here), I decided I wanted to take my career a step further. To show I'm among the top in my field. So I became a Certified Public Accountant. This means I passed a 4-part exam and met the education and licensure requirements in my state to become a CPA. Just like Doctors and Lawyers have to work a little extra hard, so do CPAs. And just like for Doctors and Lawyers, becoming a CPA means more money too.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So, could accounting be right for you? Do you have what it takes to become a CPA? </a:t>
            </a:r>
          </a:p>
          <a:p>
            <a:endParaRPr lang="en-US" dirty="0"/>
          </a:p>
          <a:p>
            <a:r>
              <a:rPr lang="en-US" dirty="0"/>
              <a:t>Make this part interactive and ask the students to raise their hand for each question they relate to. If this sounds like you, explore accounting!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If you answered yes to any of those things, you might be wondering if accounting could be the career that sets you up for success. </a:t>
            </a:r>
          </a:p>
          <a:p>
            <a:r>
              <a:rPr lang="en-US" dirty="0"/>
              <a:t>Review what a career in accounting can offer.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I mentioned some things I did when I was in your shoes. Here's a checklist of some things you can do to start exploring accounting: take an accounting class if available, join a business club or organization, discuss accounting with a career counselor and ask the adults in your life if they know an accountant you can shadow for a day. You can also visit ThisWayToCPA.com to learn more about careers in accounting.</a:t>
            </a:r>
          </a:p>
          <a:p>
            <a:endParaRPr lang="en-US" i="1" dirty="0"/>
          </a:p>
          <a:p>
            <a:r>
              <a:rPr lang="en-US" i="1" dirty="0"/>
              <a:t>When you get to College, continue those accounting classes, join an accounting specific club, and eventually start looking for accounting internships. You can even get involved with your local state CPA society &lt;promote your local state CPA society here&gt;.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A great way to get started is to join the AICPA as a free student member. The AICPA &amp; CIMA is the most influential global network of management and public accountants, with nearly 600,000 members worldwide. As a member association, they are here to support you throughout your entire journey, providing membership for high school students, college students, CPA exam candidates and licensed CPAs. </a:t>
            </a:r>
          </a:p>
          <a:p>
            <a:endParaRPr lang="en-US" i="1" dirty="0"/>
          </a:p>
          <a:p>
            <a:r>
              <a:rPr lang="en-US" i="1" dirty="0"/>
              <a:t>As a student member, you receive access to monthly webinars where you can hear from CPAs in other industries; you can apply for scholarships to help you pay for college - the AICPA Foundation awards over $1M in scholarship funds each year to accounting majors; you receive templates and professional advice to build a LinkedIn profile that will have you standing out; and get help landing your first job with guidance and tips from professionals.</a:t>
            </a:r>
          </a:p>
          <a:p>
            <a:endParaRPr lang="en-US" i="1" dirty="0"/>
          </a:p>
          <a:p>
            <a:r>
              <a:rPr lang="en-US" i="1" dirty="0"/>
              <a:t>You can join via the QR code, or at ThisWayToCPA.com.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Personalize this page with information about your state CPA society. Include the logo, website and QR codes and information about high school specific programs and resources. </a:t>
            </a:r>
          </a:p>
          <a:p>
            <a:endParaRPr lang="en-US" dirty="0"/>
          </a:p>
          <a:p>
            <a:r>
              <a:rPr lang="en-US" dirty="0"/>
              <a:t>If your organization offers resources for students, add another slide to share more information!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Be sure to follow @aicpastudent on social media for information on upcoming webinars, scholarship deadlines, and even a little accounting humor.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Please first ask the teacher if students are permitted to use their cell phones before asking students to complete the survey. </a:t>
            </a:r>
          </a:p>
          <a:p>
            <a:r>
              <a:rPr lang="en-US" dirty="0"/>
              <a:t>If not permitted, let the teacher know an email link will be sent to them for students to complete the survey via computer if they’d like.</a:t>
            </a:r>
          </a:p>
          <a:p>
            <a:endParaRPr lang="en-US" dirty="0"/>
          </a:p>
          <a:p>
            <a:r>
              <a:rPr lang="en-US" i="1" dirty="0"/>
              <a:t>We’d like to gauge your thoughts on accounting following the presentation and ask that you complete a short survey. The survey is voluntary, only 8 or 9 questions long and will take 1-2 minutes to complete. You just point the camera on your phone to the QR code on the screen and follow the link that comes up. </a:t>
            </a:r>
          </a:p>
          <a:p>
            <a:endParaRPr lang="en-US" dirty="0"/>
          </a:p>
          <a:p>
            <a:r>
              <a:rPr lang="en-US" dirty="0"/>
              <a:t>The following questions are asked:</a:t>
            </a:r>
          </a:p>
          <a:p>
            <a:r>
              <a:rPr lang="en-US" dirty="0"/>
              <a:t>How did this presentation affect your interest in accounting as a career?</a:t>
            </a:r>
          </a:p>
          <a:p>
            <a:r>
              <a:rPr lang="en-US" dirty="0"/>
              <a:t>Where do you learn about possible careers?</a:t>
            </a:r>
          </a:p>
          <a:p>
            <a:r>
              <a:rPr lang="en-US" dirty="0"/>
              <a:t>What is the likelihood that you will pursue accounting as a major?</a:t>
            </a:r>
          </a:p>
          <a:p>
            <a:r>
              <a:rPr lang="en-US" dirty="0"/>
              <a:t>What is your high school graduation date?</a:t>
            </a:r>
          </a:p>
          <a:p>
            <a:r>
              <a:rPr lang="en-US" dirty="0"/>
              <a:t>What is the name of the school you are currently attending?</a:t>
            </a:r>
          </a:p>
          <a:p>
            <a:r>
              <a:rPr lang="en-US" dirty="0"/>
              <a:t>In what City and State is your school located?</a:t>
            </a:r>
          </a:p>
          <a:p>
            <a:r>
              <a:rPr lang="en-US" dirty="0"/>
              <a:t>What are your plans following high school graduation?</a:t>
            </a:r>
          </a:p>
          <a:p>
            <a:r>
              <a:rPr lang="en-US" dirty="0"/>
              <a:t>*Optional* If you would like to receive email updates from the AICPA on opportunities in accounting, scholarships, and free student membership, please provide your name and email address.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If time permits, have some fun with a quick “Would You Rather” game. Have students shout out their answers, raise their hands, or (if they look like they need to move), have them get up and move to one side of the room or the other when selecting their answers to the following…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No matter your preference, in accounting there is something for everyone!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Have students think about their dream job: company name, job title, responsibilities, etc. Call on a few to share with the class.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What if I told you that what I do allows me to work with any of those jobs you just mentioned? Can you think of something that all these things have in common?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Money is what all of these have in common, right? And who manages the money? People called Accountants.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What do you do when you get money - either from a job, an allowance, or as a gift?</a:t>
            </a:r>
          </a:p>
          <a:p>
            <a:r>
              <a:rPr lang="en-US" dirty="0"/>
              <a:t>Take this opportunity to connect with the students. Ask for them to share what they do when they get money.</a:t>
            </a:r>
          </a:p>
          <a:p>
            <a:r>
              <a:rPr lang="en-US" i="1" dirty="0"/>
              <a:t>Some of you might save your money, some might want to buy something new. Everyone uses money differently. Many adults and businesses also need help with money. Accountants help manage their money and make sure their business can be successful.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So what is an accountant? The Oxford Dictionary defines an accountant as: a person whose job is to keep, inspect, and analyze financial accounts.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i="1" dirty="0"/>
              <a:t>Now that we know what an accountant is… what do accountants do?</a:t>
            </a:r>
          </a:p>
          <a:p>
            <a:endParaRPr lang="en-US" i="1" dirty="0"/>
          </a:p>
          <a:p>
            <a:r>
              <a:rPr lang="en-US" i="1" dirty="0"/>
              <a:t>Accountants are Money Organizers. Just like you might use a calendar to keep track of homework, or a locker to organize your stuff, accountants organize financial information. They know how much money a person or business makes and spends to ultimately determine whether a business is making or losing money.</a:t>
            </a:r>
          </a:p>
          <a:p>
            <a:r>
              <a:rPr lang="en-US" i="1" dirty="0"/>
              <a:t>Accountants are Problem Solvers. They are like detectives who use numbers to find and fix money-related issues! Like in the event money is missing, they can detect suspicious transactions and look for irregularities. And they help individuals and businesses make big financial decisions, like saving for college or buying a new store.</a:t>
            </a:r>
          </a:p>
          <a:p>
            <a:endParaRPr lang="en-US" dirty="0"/>
          </a:p>
          <a:p>
            <a:r>
              <a:rPr lang="en-US" dirty="0"/>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Replace the person icon with a fun picture of yourself! And now share more about </a:t>
            </a:r>
            <a:r>
              <a:rPr lang="en-US" i="1" dirty="0"/>
              <a:t>your</a:t>
            </a:r>
            <a:r>
              <a:rPr lang="en-US" i="0" dirty="0"/>
              <a:t> role in accounting: the name of your company and job title. Share what that means in a way that high school students (with little to no background in accounting) can understand. Relate what you do to current events or tie it back to one of the career aspirations someone mentioned at the beginning of the presentation. </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0.svg"/><Relationship Id="rId4" Type="http://schemas.openxmlformats.org/officeDocument/2006/relationships/image" Target="../media/image45.sv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13.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 Id="rId9" Type="http://schemas.openxmlformats.org/officeDocument/2006/relationships/image" Target="../media/image73.sv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80.svg"/></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82.png"/><Relationship Id="rId7" Type="http://schemas.openxmlformats.org/officeDocument/2006/relationships/image" Target="../media/image86.svg"/><Relationship Id="rId12"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9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93.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jpe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5.png"/><Relationship Id="rId7" Type="http://schemas.openxmlformats.org/officeDocument/2006/relationships/image" Target="../media/image99.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svg"/><Relationship Id="rId9" Type="http://schemas.openxmlformats.org/officeDocument/2006/relationships/image" Target="../media/image20.svg"/></Relationships>
</file>

<file path=ppt/slides/_rels/slide2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2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svg"/><Relationship Id="rId7" Type="http://schemas.openxmlformats.org/officeDocument/2006/relationships/image" Target="../media/image105.sv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 Id="rId9" Type="http://schemas.openxmlformats.org/officeDocument/2006/relationships/image" Target="../media/image107.svg"/></Relationships>
</file>

<file path=ppt/slides/_rels/slide2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1.svg"/><Relationship Id="rId7" Type="http://schemas.openxmlformats.org/officeDocument/2006/relationships/image" Target="../media/image109.sv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3.svg"/><Relationship Id="rId4" Type="http://schemas.openxmlformats.org/officeDocument/2006/relationships/image" Target="../media/image102.png"/><Relationship Id="rId9" Type="http://schemas.openxmlformats.org/officeDocument/2006/relationships/image" Target="../media/image111.svg"/></Relationships>
</file>

<file path=ppt/slides/_rels/slide2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1.svg"/><Relationship Id="rId7" Type="http://schemas.openxmlformats.org/officeDocument/2006/relationships/image" Target="../media/image113.sv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03.svg"/><Relationship Id="rId4" Type="http://schemas.openxmlformats.org/officeDocument/2006/relationships/image" Target="../media/image102.png"/><Relationship Id="rId9" Type="http://schemas.openxmlformats.org/officeDocument/2006/relationships/image" Target="../media/image115.svg"/></Relationships>
</file>

<file path=ppt/slides/_rels/slide2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01.svg"/><Relationship Id="rId7" Type="http://schemas.openxmlformats.org/officeDocument/2006/relationships/image" Target="../media/image117.sv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03.svg"/><Relationship Id="rId4" Type="http://schemas.openxmlformats.org/officeDocument/2006/relationships/image" Target="../media/image102.png"/><Relationship Id="rId9" Type="http://schemas.openxmlformats.org/officeDocument/2006/relationships/image" Target="../media/image119.svg"/></Relationships>
</file>

<file path=ppt/slides/_rels/slide2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01.svg"/><Relationship Id="rId7" Type="http://schemas.openxmlformats.org/officeDocument/2006/relationships/image" Target="../media/image121.sv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03.svg"/><Relationship Id="rId4" Type="http://schemas.openxmlformats.org/officeDocument/2006/relationships/image" Target="../media/image102.png"/><Relationship Id="rId9" Type="http://schemas.openxmlformats.org/officeDocument/2006/relationships/image" Target="../media/image123.sv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66.svg"/></Relationships>
</file>

<file path=ppt/slides/_rels/slide28.xml.rels><?xml version="1.0" encoding="UTF-8" standalone="yes"?>
<Relationships xmlns="http://schemas.openxmlformats.org/package/2006/relationships"><Relationship Id="rId8" Type="http://schemas.openxmlformats.org/officeDocument/2006/relationships/image" Target="../media/image125.svg"/><Relationship Id="rId13" Type="http://schemas.openxmlformats.org/officeDocument/2006/relationships/image" Target="../media/image128.png"/><Relationship Id="rId3" Type="http://schemas.openxmlformats.org/officeDocument/2006/relationships/image" Target="../media/image95.png"/><Relationship Id="rId7" Type="http://schemas.openxmlformats.org/officeDocument/2006/relationships/image" Target="../media/image124.png"/><Relationship Id="rId12" Type="http://schemas.openxmlformats.org/officeDocument/2006/relationships/image" Target="../media/image6.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image" Target="../media/image127.svg"/><Relationship Id="rId4" Type="http://schemas.openxmlformats.org/officeDocument/2006/relationships/image" Target="../media/image96.svg"/><Relationship Id="rId9" Type="http://schemas.openxmlformats.org/officeDocument/2006/relationships/image" Target="../media/image126.png"/><Relationship Id="rId14" Type="http://schemas.openxmlformats.org/officeDocument/2006/relationships/image" Target="../media/image129.sv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595959"/>
            </a:solidFill>
          </p:spPr>
          <p:txBody>
            <a:bodyPr/>
            <a:lstStyle/>
            <a:p>
              <a:endParaRPr lang="en-US"/>
            </a:p>
          </p:txBody>
        </p:sp>
      </p:grpSp>
      <p:sp>
        <p:nvSpPr>
          <p:cNvPr id="4" name="TextBox 4"/>
          <p:cNvSpPr txBox="1"/>
          <p:nvPr/>
        </p:nvSpPr>
        <p:spPr>
          <a:xfrm>
            <a:off x="777239" y="45720"/>
            <a:ext cx="16657321" cy="9686925"/>
          </a:xfrm>
          <a:prstGeom prst="rect">
            <a:avLst/>
          </a:prstGeom>
        </p:spPr>
        <p:txBody>
          <a:bodyPr lIns="0" tIns="0" rIns="0" bIns="0" rtlCol="0" anchor="t">
            <a:spAutoFit/>
          </a:bodyPr>
          <a:lstStyle/>
          <a:p>
            <a:pPr algn="l">
              <a:lnSpc>
                <a:spcPts val="3840"/>
              </a:lnSpc>
            </a:pPr>
            <a:endParaRPr dirty="0"/>
          </a:p>
          <a:p>
            <a:pPr algn="l">
              <a:lnSpc>
                <a:spcPts val="3840"/>
              </a:lnSpc>
            </a:pPr>
            <a:endParaRPr dirty="0"/>
          </a:p>
          <a:p>
            <a:pPr algn="l">
              <a:lnSpc>
                <a:spcPts val="9840"/>
              </a:lnSpc>
            </a:pPr>
            <a:r>
              <a:rPr lang="en-US" sz="8200" b="1" spc="76" dirty="0">
                <a:solidFill>
                  <a:srgbClr val="FFFFFF"/>
                </a:solidFill>
                <a:latin typeface="TT Rounds Condensed Bold"/>
                <a:ea typeface="TT Rounds Condensed Bold"/>
                <a:cs typeface="TT Rounds Condensed Bold"/>
                <a:sym typeface="TT Rounds Condensed Bold"/>
              </a:rPr>
              <a:t>Note for presenters:</a:t>
            </a:r>
          </a:p>
          <a:p>
            <a:pPr algn="l">
              <a:lnSpc>
                <a:spcPts val="3840"/>
              </a:lnSpc>
            </a:pPr>
            <a:endParaRPr lang="en-US" sz="8200" b="1" spc="76" dirty="0">
              <a:solidFill>
                <a:srgbClr val="FFFFFF"/>
              </a:solidFill>
              <a:latin typeface="TT Rounds Condensed Bold"/>
              <a:ea typeface="TT Rounds Condensed Bold"/>
              <a:cs typeface="TT Rounds Condensed Bold"/>
              <a:sym typeface="TT Rounds Condensed Bold"/>
            </a:endParaRPr>
          </a:p>
          <a:p>
            <a:pPr algn="l">
              <a:lnSpc>
                <a:spcPts val="3840"/>
              </a:lnSpc>
            </a:pPr>
            <a:r>
              <a:rPr lang="en-US" sz="3200" spc="29" dirty="0">
                <a:solidFill>
                  <a:srgbClr val="FFFFFF"/>
                </a:solidFill>
                <a:latin typeface="TT Rounds Condensed"/>
                <a:ea typeface="TT Rounds Condensed"/>
                <a:cs typeface="TT Rounds Condensed"/>
                <a:sym typeface="TT Rounds Condensed"/>
              </a:rPr>
              <a:t>This presentation is designed as an aid to help you share your career journey with students. </a:t>
            </a:r>
          </a:p>
          <a:p>
            <a:pPr algn="l">
              <a:lnSpc>
                <a:spcPts val="3840"/>
              </a:lnSpc>
            </a:pPr>
            <a:r>
              <a:rPr lang="en-US" sz="3200" spc="29" dirty="0">
                <a:solidFill>
                  <a:srgbClr val="FFFFFF"/>
                </a:solidFill>
                <a:latin typeface="TT Rounds Condensed"/>
                <a:ea typeface="TT Rounds Condensed"/>
                <a:cs typeface="TT Rounds Condensed"/>
                <a:sym typeface="TT Rounds Condensed"/>
              </a:rPr>
              <a:t>Please remember to keep the presentation conversational and get to know your audience!</a:t>
            </a:r>
          </a:p>
          <a:p>
            <a:pPr algn="l">
              <a:lnSpc>
                <a:spcPts val="3840"/>
              </a:lnSpc>
            </a:pPr>
            <a:endParaRPr lang="en-US" sz="3200" spc="29" dirty="0">
              <a:solidFill>
                <a:srgbClr val="FFFFFF"/>
              </a:solidFill>
              <a:latin typeface="TT Rounds Condensed"/>
              <a:ea typeface="TT Rounds Condensed"/>
              <a:cs typeface="TT Rounds Condensed"/>
              <a:sym typeface="TT Rounds Condensed"/>
            </a:endParaRPr>
          </a:p>
          <a:p>
            <a:pPr algn="l">
              <a:lnSpc>
                <a:spcPts val="5280"/>
              </a:lnSpc>
            </a:pPr>
            <a:r>
              <a:rPr lang="en-US" sz="4400" b="1" spc="41" dirty="0">
                <a:solidFill>
                  <a:srgbClr val="FFFFFF"/>
                </a:solidFill>
                <a:latin typeface="TT Rounds Condensed Bold"/>
                <a:ea typeface="TT Rounds Condensed Bold"/>
                <a:cs typeface="TT Rounds Condensed Bold"/>
                <a:sym typeface="TT Rounds Condensed Bold"/>
              </a:rPr>
              <a:t>Personalize your presentation by:</a:t>
            </a:r>
          </a:p>
          <a:p>
            <a:pPr marL="742950" indent="-742950" algn="l">
              <a:lnSpc>
                <a:spcPts val="3840"/>
              </a:lnSpc>
              <a:buFont typeface="+mj-lt"/>
              <a:buAutoNum type="arabicPeriod"/>
            </a:pPr>
            <a:endParaRPr lang="en-US" sz="4400" b="1" spc="41" dirty="0">
              <a:solidFill>
                <a:srgbClr val="FFFFFF"/>
              </a:solidFill>
              <a:latin typeface="TT Rounds Condensed Bold"/>
              <a:ea typeface="TT Rounds Condensed Bold"/>
              <a:cs typeface="TT Rounds Condensed Bold"/>
              <a:sym typeface="TT Rounds Condensed Bold"/>
            </a:endParaRPr>
          </a:p>
          <a:p>
            <a:pPr marL="386080" lvl="1" indent="-193040" algn="l">
              <a:lnSpc>
                <a:spcPts val="3840"/>
              </a:lnSpc>
              <a:buAutoNum type="arabicPeriod"/>
            </a:pPr>
            <a:r>
              <a:rPr lang="en-US" sz="3200" b="1" spc="29" dirty="0">
                <a:solidFill>
                  <a:srgbClr val="FFFFFF"/>
                </a:solidFill>
                <a:latin typeface="TT Rounds Condensed Bold"/>
                <a:ea typeface="TT Rounds Condensed Bold"/>
                <a:cs typeface="TT Rounds Condensed Bold"/>
                <a:sym typeface="TT Rounds Condensed Bold"/>
              </a:rPr>
              <a:t>Updating slides 9-12 </a:t>
            </a:r>
            <a:r>
              <a:rPr lang="en-US" sz="3200" spc="29" dirty="0">
                <a:solidFill>
                  <a:srgbClr val="FFFFFF"/>
                </a:solidFill>
                <a:latin typeface="TT Rounds Condensed"/>
                <a:ea typeface="TT Rounds Condensed"/>
                <a:cs typeface="TT Rounds Condensed"/>
                <a:sym typeface="TT Rounds Condensed"/>
              </a:rPr>
              <a:t>with your personal information and fun pictures prior to the presentation.</a:t>
            </a:r>
          </a:p>
          <a:p>
            <a:pPr marL="707390" lvl="1" indent="-514350" algn="l">
              <a:lnSpc>
                <a:spcPts val="3840"/>
              </a:lnSpc>
              <a:buFont typeface="+mj-lt"/>
              <a:buAutoNum type="arabicPeriod"/>
            </a:pPr>
            <a:endParaRPr lang="en-US" sz="3200" spc="29" dirty="0">
              <a:solidFill>
                <a:srgbClr val="FFFFFF"/>
              </a:solidFill>
              <a:latin typeface="TT Rounds Condensed"/>
              <a:ea typeface="TT Rounds Condensed"/>
              <a:cs typeface="TT Rounds Condensed"/>
              <a:sym typeface="TT Rounds Condensed"/>
            </a:endParaRPr>
          </a:p>
          <a:p>
            <a:pPr marL="386080" lvl="1" indent="-193040" algn="l">
              <a:lnSpc>
                <a:spcPts val="3840"/>
              </a:lnSpc>
              <a:buAutoNum type="arabicPeriod"/>
            </a:pPr>
            <a:r>
              <a:rPr lang="en-US" sz="3200" spc="29" dirty="0">
                <a:solidFill>
                  <a:srgbClr val="FFFFFF"/>
                </a:solidFill>
                <a:latin typeface="TT Rounds Condensed"/>
                <a:ea typeface="TT Rounds Condensed"/>
                <a:cs typeface="TT Rounds Condensed"/>
                <a:sym typeface="TT Rounds Condensed"/>
              </a:rPr>
              <a:t>Connecting with your state CPA society to </a:t>
            </a:r>
            <a:r>
              <a:rPr lang="en-US" sz="3200" b="1" spc="29" dirty="0">
                <a:solidFill>
                  <a:srgbClr val="FFFFFF"/>
                </a:solidFill>
                <a:latin typeface="TT Rounds Condensed Bold"/>
                <a:ea typeface="TT Rounds Condensed Bold"/>
                <a:cs typeface="TT Rounds Condensed Bold"/>
                <a:sym typeface="TT Rounds Condensed Bold"/>
              </a:rPr>
              <a:t>update slide 18</a:t>
            </a:r>
            <a:r>
              <a:rPr lang="en-US" sz="3200" spc="29" dirty="0">
                <a:solidFill>
                  <a:srgbClr val="FFFFFF"/>
                </a:solidFill>
                <a:latin typeface="TT Rounds Condensed"/>
                <a:ea typeface="TT Rounds Condensed"/>
                <a:cs typeface="TT Rounds Condensed"/>
                <a:sym typeface="TT Rounds Condensed"/>
              </a:rPr>
              <a:t>.</a:t>
            </a:r>
          </a:p>
          <a:p>
            <a:pPr marL="707390" lvl="1" indent="-514350" algn="l">
              <a:lnSpc>
                <a:spcPts val="3840"/>
              </a:lnSpc>
              <a:buFont typeface="+mj-lt"/>
              <a:buAutoNum type="arabicPeriod"/>
            </a:pPr>
            <a:endParaRPr lang="en-US" sz="3200" spc="29" dirty="0">
              <a:solidFill>
                <a:srgbClr val="FFFFFF"/>
              </a:solidFill>
              <a:latin typeface="TT Rounds Condensed"/>
              <a:ea typeface="TT Rounds Condensed"/>
              <a:cs typeface="TT Rounds Condensed"/>
              <a:sym typeface="TT Rounds Condensed"/>
            </a:endParaRPr>
          </a:p>
          <a:p>
            <a:pPr marL="386080" lvl="1" indent="-193040" algn="l">
              <a:lnSpc>
                <a:spcPts val="3840"/>
              </a:lnSpc>
              <a:buAutoNum type="arabicPeriod"/>
            </a:pPr>
            <a:r>
              <a:rPr lang="en-US" sz="3200" spc="29" dirty="0">
                <a:solidFill>
                  <a:srgbClr val="FFFFFF"/>
                </a:solidFill>
                <a:latin typeface="TT Rounds Condensed"/>
                <a:ea typeface="TT Rounds Condensed"/>
                <a:cs typeface="TT Rounds Condensed"/>
                <a:sym typeface="TT Rounds Condensed"/>
              </a:rPr>
              <a:t>Making your time with the students fun by sharing your journey in a way they can understand. Remember these students have little to no experience in accounting. </a:t>
            </a:r>
          </a:p>
          <a:p>
            <a:pPr marL="707390" lvl="1" indent="-514350" algn="l">
              <a:lnSpc>
                <a:spcPts val="3840"/>
              </a:lnSpc>
              <a:buFont typeface="+mj-lt"/>
              <a:buAutoNum type="arabicPeriod"/>
            </a:pPr>
            <a:endParaRPr lang="en-US" sz="3200" spc="29" dirty="0">
              <a:solidFill>
                <a:srgbClr val="FFFFFF"/>
              </a:solidFill>
              <a:latin typeface="TT Rounds Condensed"/>
              <a:ea typeface="TT Rounds Condensed"/>
              <a:cs typeface="TT Rounds Condensed"/>
              <a:sym typeface="TT Rounds Condensed"/>
            </a:endParaRPr>
          </a:p>
          <a:p>
            <a:pPr marL="386080" lvl="1" indent="-193040" algn="l">
              <a:lnSpc>
                <a:spcPts val="3840"/>
              </a:lnSpc>
              <a:buAutoNum type="arabicPeriod"/>
            </a:pPr>
            <a:r>
              <a:rPr lang="en-US" sz="3200" spc="29" dirty="0">
                <a:solidFill>
                  <a:srgbClr val="FFFFFF"/>
                </a:solidFill>
                <a:latin typeface="TT Rounds Condensed"/>
                <a:ea typeface="TT Rounds Condensed"/>
                <a:cs typeface="TT Rounds Condensed"/>
                <a:sym typeface="TT Rounds Condensed"/>
              </a:rPr>
              <a:t>Reviewing the Notes section of the slides for presenter tips and opportunities to engage the students.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8422187" y="2057400"/>
            <a:ext cx="9569302" cy="8229600"/>
          </a:xfrm>
          <a:custGeom>
            <a:avLst/>
            <a:gdLst/>
            <a:ahLst/>
            <a:cxnLst/>
            <a:rect l="l" t="t" r="r" b="b"/>
            <a:pathLst>
              <a:path w="9569302" h="8229600">
                <a:moveTo>
                  <a:pt x="0" y="0"/>
                </a:moveTo>
                <a:lnTo>
                  <a:pt x="9569302" y="0"/>
                </a:lnTo>
                <a:lnTo>
                  <a:pt x="9569302" y="8229600"/>
                </a:lnTo>
                <a:lnTo>
                  <a:pt x="0" y="8229600"/>
                </a:lnTo>
                <a:lnTo>
                  <a:pt x="0" y="0"/>
                </a:lnTo>
                <a:close/>
              </a:path>
            </a:pathLst>
          </a:custGeom>
          <a:blipFill>
            <a:blip r:embed="rId3">
              <a:extLst>
                <a:ext uri="{96DAC541-7B7A-43D3-8B79-37D633B846F1}">
                  <asvg:svgBlip xmlns:asvg="http://schemas.microsoft.com/office/drawing/2016/SVG/main" r:embed="rId4"/>
                </a:ext>
              </a:extLst>
            </a:blip>
            <a:stretch>
              <a:fillRect t="-98" b="-98"/>
            </a:stretch>
          </a:blipFill>
        </p:spPr>
        <p:txBody>
          <a:bodyPr/>
          <a:lstStyle/>
          <a:p>
            <a:endParaRPr lang="en-US"/>
          </a:p>
        </p:txBody>
      </p:sp>
      <p:sp>
        <p:nvSpPr>
          <p:cNvPr id="3" name="Freeform 3"/>
          <p:cNvSpPr/>
          <p:nvPr/>
        </p:nvSpPr>
        <p:spPr>
          <a:xfrm>
            <a:off x="755253" y="2190049"/>
            <a:ext cx="5686344" cy="3856375"/>
          </a:xfrm>
          <a:custGeom>
            <a:avLst/>
            <a:gdLst/>
            <a:ahLst/>
            <a:cxnLst/>
            <a:rect l="l" t="t" r="r" b="b"/>
            <a:pathLst>
              <a:path w="5686344" h="3856375">
                <a:moveTo>
                  <a:pt x="0" y="0"/>
                </a:moveTo>
                <a:lnTo>
                  <a:pt x="5686345" y="0"/>
                </a:lnTo>
                <a:lnTo>
                  <a:pt x="5686345" y="3856375"/>
                </a:lnTo>
                <a:lnTo>
                  <a:pt x="0" y="3856375"/>
                </a:lnTo>
                <a:lnTo>
                  <a:pt x="0" y="0"/>
                </a:lnTo>
                <a:close/>
              </a:path>
            </a:pathLst>
          </a:custGeom>
          <a:blipFill>
            <a:blip r:embed="rId5">
              <a:extLst>
                <a:ext uri="{96DAC541-7B7A-43D3-8B79-37D633B846F1}">
                  <asvg:svgBlip xmlns:asvg="http://schemas.microsoft.com/office/drawing/2016/SVG/main" r:embed="rId6"/>
                </a:ext>
              </a:extLst>
            </a:blip>
            <a:stretch>
              <a:fillRect t="-138" b="-138"/>
            </a:stretch>
          </a:blipFill>
        </p:spPr>
        <p:txBody>
          <a:bodyPr/>
          <a:lstStyle/>
          <a:p>
            <a:endParaRPr lang="en-US"/>
          </a:p>
        </p:txBody>
      </p:sp>
      <p:grpSp>
        <p:nvGrpSpPr>
          <p:cNvPr id="4" name="Group 4"/>
          <p:cNvGrpSpPr>
            <a:grpSpLocks noChangeAspect="1"/>
          </p:cNvGrpSpPr>
          <p:nvPr/>
        </p:nvGrpSpPr>
        <p:grpSpPr>
          <a:xfrm rot="987406">
            <a:off x="11885515" y="713424"/>
            <a:ext cx="5140152" cy="5971366"/>
            <a:chOff x="0" y="0"/>
            <a:chExt cx="5466080" cy="6350000"/>
          </a:xfrm>
        </p:grpSpPr>
        <p:sp>
          <p:nvSpPr>
            <p:cNvPr id="5" name="Freeform 5"/>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6" name="Freeform 6"/>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solidFill>
              <a:srgbClr val="000000">
                <a:alpha val="0"/>
              </a:srgbClr>
            </a:solidFill>
            <a:ln w="12700">
              <a:solidFill>
                <a:srgbClr val="000000"/>
              </a:solidFill>
            </a:ln>
          </p:spPr>
          <p:txBody>
            <a:bodyPr/>
            <a:lstStyle/>
            <a:p>
              <a:endParaRPr lang="en-US"/>
            </a:p>
          </p:txBody>
        </p:sp>
        <p:sp>
          <p:nvSpPr>
            <p:cNvPr id="7" name="Freeform 7"/>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8" name="Freeform 8"/>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grpSp>
        <p:nvGrpSpPr>
          <p:cNvPr id="9" name="Group 9"/>
          <p:cNvGrpSpPr>
            <a:grpSpLocks noChangeAspect="1"/>
          </p:cNvGrpSpPr>
          <p:nvPr/>
        </p:nvGrpSpPr>
        <p:grpSpPr>
          <a:xfrm>
            <a:off x="8208894" y="496478"/>
            <a:ext cx="1870212" cy="9417266"/>
            <a:chOff x="0" y="0"/>
            <a:chExt cx="6350000" cy="31974790"/>
          </a:xfrm>
        </p:grpSpPr>
        <p:sp>
          <p:nvSpPr>
            <p:cNvPr id="10" name="Freeform 10"/>
            <p:cNvSpPr/>
            <p:nvPr/>
          </p:nvSpPr>
          <p:spPr>
            <a:xfrm>
              <a:off x="0" y="0"/>
              <a:ext cx="6350000" cy="31974789"/>
            </a:xfrm>
            <a:custGeom>
              <a:avLst/>
              <a:gdLst/>
              <a:ahLst/>
              <a:cxnLst/>
              <a:rect l="l" t="t" r="r" b="b"/>
              <a:pathLst>
                <a:path w="6350000" h="31974789">
                  <a:moveTo>
                    <a:pt x="6350000" y="31918911"/>
                  </a:moveTo>
                  <a:cubicBezTo>
                    <a:pt x="6350000" y="31949389"/>
                    <a:pt x="6324600" y="31974789"/>
                    <a:pt x="6294120" y="31974789"/>
                  </a:cubicBezTo>
                  <a:lnTo>
                    <a:pt x="55880" y="31974789"/>
                  </a:lnTo>
                  <a:cubicBezTo>
                    <a:pt x="25400" y="31974789"/>
                    <a:pt x="0" y="31949389"/>
                    <a:pt x="0" y="31918911"/>
                  </a:cubicBezTo>
                  <a:lnTo>
                    <a:pt x="0" y="55880"/>
                  </a:lnTo>
                  <a:cubicBezTo>
                    <a:pt x="0" y="25400"/>
                    <a:pt x="25400" y="0"/>
                    <a:pt x="55880" y="0"/>
                  </a:cubicBezTo>
                  <a:lnTo>
                    <a:pt x="6292850" y="0"/>
                  </a:lnTo>
                  <a:cubicBezTo>
                    <a:pt x="6323330" y="0"/>
                    <a:pt x="6348730" y="25400"/>
                    <a:pt x="6348730" y="55880"/>
                  </a:cubicBezTo>
                  <a:lnTo>
                    <a:pt x="6350000" y="31918908"/>
                  </a:lnTo>
                  <a:close/>
                </a:path>
              </a:pathLst>
            </a:custGeom>
            <a:solidFill>
              <a:srgbClr val="FF52A2"/>
            </a:solidFill>
          </p:spPr>
          <p:txBody>
            <a:bodyPr/>
            <a:lstStyle/>
            <a:p>
              <a:endParaRPr lang="en-US"/>
            </a:p>
          </p:txBody>
        </p:sp>
        <p:sp>
          <p:nvSpPr>
            <p:cNvPr id="11" name="Freeform 11"/>
            <p:cNvSpPr/>
            <p:nvPr/>
          </p:nvSpPr>
          <p:spPr>
            <a:xfrm>
              <a:off x="477520" y="24051261"/>
              <a:ext cx="5394960" cy="7305039"/>
            </a:xfrm>
            <a:custGeom>
              <a:avLst/>
              <a:gdLst/>
              <a:ahLst/>
              <a:cxnLst/>
              <a:rect l="l" t="t" r="r" b="b"/>
              <a:pathLst>
                <a:path w="5394960" h="7305039">
                  <a:moveTo>
                    <a:pt x="5394960" y="7249160"/>
                  </a:moveTo>
                  <a:cubicBezTo>
                    <a:pt x="5394960" y="7279639"/>
                    <a:pt x="5369560" y="7305039"/>
                    <a:pt x="5339080" y="7305039"/>
                  </a:cubicBezTo>
                  <a:lnTo>
                    <a:pt x="55880" y="7305039"/>
                  </a:lnTo>
                  <a:cubicBezTo>
                    <a:pt x="25400" y="7305039"/>
                    <a:pt x="0" y="7279639"/>
                    <a:pt x="0" y="7249160"/>
                  </a:cubicBezTo>
                  <a:lnTo>
                    <a:pt x="0" y="55880"/>
                  </a:lnTo>
                  <a:cubicBezTo>
                    <a:pt x="0" y="25400"/>
                    <a:pt x="25400" y="0"/>
                    <a:pt x="55880" y="0"/>
                  </a:cubicBezTo>
                  <a:lnTo>
                    <a:pt x="5339080" y="0"/>
                  </a:lnTo>
                  <a:cubicBezTo>
                    <a:pt x="5369560" y="0"/>
                    <a:pt x="5394960" y="25400"/>
                    <a:pt x="5394960" y="55880"/>
                  </a:cubicBezTo>
                  <a:lnTo>
                    <a:pt x="5394960" y="7249160"/>
                  </a:lnTo>
                  <a:close/>
                </a:path>
              </a:pathLst>
            </a:custGeom>
            <a:solidFill>
              <a:srgbClr val="000000">
                <a:alpha val="0"/>
              </a:srgbClr>
            </a:solidFill>
            <a:ln w="12700">
              <a:solidFill>
                <a:srgbClr val="000000"/>
              </a:solidFill>
            </a:ln>
          </p:spPr>
          <p:txBody>
            <a:bodyPr/>
            <a:lstStyle/>
            <a:p>
              <a:endParaRPr lang="en-US"/>
            </a:p>
          </p:txBody>
        </p:sp>
        <p:sp>
          <p:nvSpPr>
            <p:cNvPr id="12" name="Freeform 12"/>
            <p:cNvSpPr/>
            <p:nvPr/>
          </p:nvSpPr>
          <p:spPr>
            <a:xfrm>
              <a:off x="477520" y="16240759"/>
              <a:ext cx="5394960" cy="7305041"/>
            </a:xfrm>
            <a:custGeom>
              <a:avLst/>
              <a:gdLst/>
              <a:ahLst/>
              <a:cxnLst/>
              <a:rect l="l" t="t" r="r" b="b"/>
              <a:pathLst>
                <a:path w="5394960" h="7305041">
                  <a:moveTo>
                    <a:pt x="5394960" y="7249161"/>
                  </a:moveTo>
                  <a:cubicBezTo>
                    <a:pt x="5394960" y="7279641"/>
                    <a:pt x="5369560" y="7305041"/>
                    <a:pt x="5339080" y="7305041"/>
                  </a:cubicBezTo>
                  <a:lnTo>
                    <a:pt x="55880" y="7305041"/>
                  </a:lnTo>
                  <a:cubicBezTo>
                    <a:pt x="25400" y="7305041"/>
                    <a:pt x="0" y="7279641"/>
                    <a:pt x="0" y="7249161"/>
                  </a:cubicBezTo>
                  <a:lnTo>
                    <a:pt x="0" y="55880"/>
                  </a:lnTo>
                  <a:cubicBezTo>
                    <a:pt x="0" y="25400"/>
                    <a:pt x="25400" y="0"/>
                    <a:pt x="55880" y="0"/>
                  </a:cubicBezTo>
                  <a:lnTo>
                    <a:pt x="5339080" y="0"/>
                  </a:lnTo>
                  <a:cubicBezTo>
                    <a:pt x="5369560" y="0"/>
                    <a:pt x="5394960" y="25400"/>
                    <a:pt x="5394960" y="55880"/>
                  </a:cubicBezTo>
                  <a:lnTo>
                    <a:pt x="5394960" y="7249161"/>
                  </a:lnTo>
                  <a:close/>
                </a:path>
              </a:pathLst>
            </a:custGeom>
            <a:solidFill>
              <a:srgbClr val="000000">
                <a:alpha val="0"/>
              </a:srgbClr>
            </a:solidFill>
            <a:ln w="12700">
              <a:solidFill>
                <a:srgbClr val="000000"/>
              </a:solidFill>
            </a:ln>
          </p:spPr>
          <p:txBody>
            <a:bodyPr/>
            <a:lstStyle/>
            <a:p>
              <a:endParaRPr lang="en-US"/>
            </a:p>
          </p:txBody>
        </p:sp>
        <p:sp>
          <p:nvSpPr>
            <p:cNvPr id="13" name="Freeform 13"/>
            <p:cNvSpPr/>
            <p:nvPr/>
          </p:nvSpPr>
          <p:spPr>
            <a:xfrm>
              <a:off x="477520" y="618490"/>
              <a:ext cx="5394960" cy="7305040"/>
            </a:xfrm>
            <a:custGeom>
              <a:avLst/>
              <a:gdLst/>
              <a:ahLst/>
              <a:cxnLst/>
              <a:rect l="l" t="t" r="r" b="b"/>
              <a:pathLst>
                <a:path w="5394960" h="7305040">
                  <a:moveTo>
                    <a:pt x="5394960" y="7249160"/>
                  </a:moveTo>
                  <a:cubicBezTo>
                    <a:pt x="5394960" y="7279640"/>
                    <a:pt x="5369560" y="7305040"/>
                    <a:pt x="5339080" y="7305040"/>
                  </a:cubicBezTo>
                  <a:lnTo>
                    <a:pt x="55880" y="7305040"/>
                  </a:lnTo>
                  <a:cubicBezTo>
                    <a:pt x="25400" y="7305040"/>
                    <a:pt x="0" y="7279640"/>
                    <a:pt x="0" y="7249160"/>
                  </a:cubicBezTo>
                  <a:lnTo>
                    <a:pt x="0" y="55880"/>
                  </a:lnTo>
                  <a:cubicBezTo>
                    <a:pt x="0" y="25400"/>
                    <a:pt x="25400" y="0"/>
                    <a:pt x="55880" y="0"/>
                  </a:cubicBezTo>
                  <a:lnTo>
                    <a:pt x="5339080" y="0"/>
                  </a:lnTo>
                  <a:cubicBezTo>
                    <a:pt x="5369560" y="0"/>
                    <a:pt x="5394960" y="25400"/>
                    <a:pt x="5394960" y="55880"/>
                  </a:cubicBezTo>
                  <a:lnTo>
                    <a:pt x="5394960" y="7249160"/>
                  </a:lnTo>
                  <a:close/>
                </a:path>
              </a:pathLst>
            </a:custGeom>
            <a:solidFill>
              <a:srgbClr val="000000">
                <a:alpha val="0"/>
              </a:srgbClr>
            </a:solidFill>
            <a:ln w="12700">
              <a:solidFill>
                <a:srgbClr val="000000"/>
              </a:solidFill>
            </a:ln>
          </p:spPr>
          <p:txBody>
            <a:bodyPr/>
            <a:lstStyle/>
            <a:p>
              <a:endParaRPr lang="en-US"/>
            </a:p>
          </p:txBody>
        </p:sp>
        <p:sp>
          <p:nvSpPr>
            <p:cNvPr id="14" name="Freeform 14"/>
            <p:cNvSpPr/>
            <p:nvPr/>
          </p:nvSpPr>
          <p:spPr>
            <a:xfrm>
              <a:off x="477520" y="8428989"/>
              <a:ext cx="5394960" cy="7305041"/>
            </a:xfrm>
            <a:custGeom>
              <a:avLst/>
              <a:gdLst/>
              <a:ahLst/>
              <a:cxnLst/>
              <a:rect l="l" t="t" r="r" b="b"/>
              <a:pathLst>
                <a:path w="5394960" h="7305041">
                  <a:moveTo>
                    <a:pt x="5394960" y="7249161"/>
                  </a:moveTo>
                  <a:cubicBezTo>
                    <a:pt x="5394960" y="7279641"/>
                    <a:pt x="5369560" y="7305041"/>
                    <a:pt x="5339080" y="7305041"/>
                  </a:cubicBezTo>
                  <a:lnTo>
                    <a:pt x="55880" y="7305041"/>
                  </a:lnTo>
                  <a:cubicBezTo>
                    <a:pt x="25400" y="7305041"/>
                    <a:pt x="0" y="7279641"/>
                    <a:pt x="0" y="7249161"/>
                  </a:cubicBezTo>
                  <a:lnTo>
                    <a:pt x="0" y="55881"/>
                  </a:lnTo>
                  <a:cubicBezTo>
                    <a:pt x="0" y="25400"/>
                    <a:pt x="25400" y="0"/>
                    <a:pt x="55880" y="0"/>
                  </a:cubicBezTo>
                  <a:lnTo>
                    <a:pt x="5339080" y="0"/>
                  </a:lnTo>
                  <a:cubicBezTo>
                    <a:pt x="5369560" y="0"/>
                    <a:pt x="5394960" y="25400"/>
                    <a:pt x="5394960" y="55881"/>
                  </a:cubicBezTo>
                  <a:lnTo>
                    <a:pt x="5394960" y="7249161"/>
                  </a:lnTo>
                  <a:close/>
                </a:path>
              </a:pathLst>
            </a:custGeom>
            <a:solidFill>
              <a:srgbClr val="000000">
                <a:alpha val="0"/>
              </a:srgbClr>
            </a:solidFill>
            <a:ln w="12700">
              <a:solidFill>
                <a:srgbClr val="000000"/>
              </a:solidFill>
            </a:ln>
          </p:spPr>
          <p:txBody>
            <a:bodyPr/>
            <a:lstStyle/>
            <a:p>
              <a:endParaRPr lang="en-US"/>
            </a:p>
          </p:txBody>
        </p:sp>
      </p:grpSp>
      <p:grpSp>
        <p:nvGrpSpPr>
          <p:cNvPr id="15" name="Group 15"/>
          <p:cNvGrpSpPr>
            <a:grpSpLocks noChangeAspect="1"/>
          </p:cNvGrpSpPr>
          <p:nvPr/>
        </p:nvGrpSpPr>
        <p:grpSpPr>
          <a:xfrm>
            <a:off x="10469256" y="6387635"/>
            <a:ext cx="6268585" cy="3526109"/>
            <a:chOff x="0" y="0"/>
            <a:chExt cx="6650228" cy="3740785"/>
          </a:xfrm>
        </p:grpSpPr>
        <p:sp>
          <p:nvSpPr>
            <p:cNvPr id="16" name="Freeform 16"/>
            <p:cNvSpPr/>
            <p:nvPr/>
          </p:nvSpPr>
          <p:spPr>
            <a:xfrm>
              <a:off x="0" y="628904"/>
              <a:ext cx="6650228" cy="3111881"/>
            </a:xfrm>
            <a:custGeom>
              <a:avLst/>
              <a:gdLst/>
              <a:ahLst/>
              <a:cxnLst/>
              <a:rect l="l" t="t" r="r" b="b"/>
              <a:pathLst>
                <a:path w="6650228" h="3111881">
                  <a:moveTo>
                    <a:pt x="0" y="0"/>
                  </a:moveTo>
                  <a:lnTo>
                    <a:pt x="6650228" y="0"/>
                  </a:lnTo>
                  <a:lnTo>
                    <a:pt x="6650228" y="3111881"/>
                  </a:lnTo>
                  <a:lnTo>
                    <a:pt x="0" y="3111881"/>
                  </a:lnTo>
                  <a:lnTo>
                    <a:pt x="0" y="0"/>
                  </a:lnTo>
                  <a:close/>
                </a:path>
              </a:pathLst>
            </a:custGeom>
            <a:solidFill>
              <a:srgbClr val="000000">
                <a:alpha val="0"/>
              </a:srgbClr>
            </a:solidFill>
            <a:ln w="12700">
              <a:solidFill>
                <a:srgbClr val="000000"/>
              </a:solidFill>
            </a:ln>
          </p:spPr>
          <p:txBody>
            <a:bodyPr/>
            <a:lstStyle/>
            <a:p>
              <a:endParaRPr lang="en-US"/>
            </a:p>
          </p:txBody>
        </p:sp>
        <p:sp>
          <p:nvSpPr>
            <p:cNvPr id="17" name="Freeform 17"/>
            <p:cNvSpPr/>
            <p:nvPr/>
          </p:nvSpPr>
          <p:spPr>
            <a:xfrm>
              <a:off x="0" y="0"/>
              <a:ext cx="6650228" cy="3740785"/>
            </a:xfrm>
            <a:custGeom>
              <a:avLst/>
              <a:gdLst/>
              <a:ahLst/>
              <a:cxnLst/>
              <a:rect l="l" t="t" r="r" b="b"/>
              <a:pathLst>
                <a:path w="6650228" h="3740785">
                  <a:moveTo>
                    <a:pt x="6650228" y="3740785"/>
                  </a:moveTo>
                  <a:lnTo>
                    <a:pt x="0" y="3740785"/>
                  </a:lnTo>
                  <a:lnTo>
                    <a:pt x="0" y="0"/>
                  </a:lnTo>
                  <a:lnTo>
                    <a:pt x="6650228" y="0"/>
                  </a:lnTo>
                  <a:lnTo>
                    <a:pt x="6650228" y="3740785"/>
                  </a:lnTo>
                  <a:close/>
                </a:path>
              </a:pathLst>
            </a:custGeom>
            <a:blipFill>
              <a:blip r:embed="rId7"/>
              <a:stretch>
                <a:fillRect/>
              </a:stretch>
            </a:blipFill>
          </p:spPr>
          <p:txBody>
            <a:bodyPr/>
            <a:lstStyle/>
            <a:p>
              <a:endParaRPr lang="en-US"/>
            </a:p>
          </p:txBody>
        </p:sp>
      </p:grpSp>
      <p:grpSp>
        <p:nvGrpSpPr>
          <p:cNvPr id="18" name="Group 18"/>
          <p:cNvGrpSpPr>
            <a:grpSpLocks noChangeAspect="1"/>
          </p:cNvGrpSpPr>
          <p:nvPr/>
        </p:nvGrpSpPr>
        <p:grpSpPr>
          <a:xfrm>
            <a:off x="507363" y="4667374"/>
            <a:ext cx="2716496" cy="5246370"/>
            <a:chOff x="0" y="0"/>
            <a:chExt cx="3290570" cy="6355080"/>
          </a:xfrm>
        </p:grpSpPr>
        <p:sp>
          <p:nvSpPr>
            <p:cNvPr id="19" name="Freeform 19"/>
            <p:cNvSpPr/>
            <p:nvPr/>
          </p:nvSpPr>
          <p:spPr>
            <a:xfrm>
              <a:off x="0" y="1270"/>
              <a:ext cx="3289300" cy="6353810"/>
            </a:xfrm>
            <a:custGeom>
              <a:avLst/>
              <a:gdLst/>
              <a:ahLst/>
              <a:cxnLst/>
              <a:rect l="l" t="t" r="r" b="b"/>
              <a:pathLst>
                <a:path w="3289300" h="6353810">
                  <a:moveTo>
                    <a:pt x="3289300" y="6353810"/>
                  </a:moveTo>
                  <a:lnTo>
                    <a:pt x="0" y="6353810"/>
                  </a:lnTo>
                  <a:lnTo>
                    <a:pt x="0" y="0"/>
                  </a:lnTo>
                  <a:lnTo>
                    <a:pt x="3289300" y="0"/>
                  </a:lnTo>
                  <a:lnTo>
                    <a:pt x="3289300" y="6353810"/>
                  </a:lnTo>
                  <a:close/>
                </a:path>
              </a:pathLst>
            </a:custGeom>
            <a:solidFill>
              <a:srgbClr val="FF52A2"/>
            </a:solidFill>
          </p:spPr>
          <p:txBody>
            <a:bodyPr/>
            <a:lstStyle/>
            <a:p>
              <a:endParaRPr lang="en-US"/>
            </a:p>
          </p:txBody>
        </p:sp>
        <p:sp>
          <p:nvSpPr>
            <p:cNvPr id="20" name="Freeform 20"/>
            <p:cNvSpPr/>
            <p:nvPr/>
          </p:nvSpPr>
          <p:spPr>
            <a:xfrm>
              <a:off x="179070" y="323342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solidFill>
              <a:srgbClr val="000000">
                <a:alpha val="0"/>
              </a:srgbClr>
            </a:solidFill>
            <a:ln w="12700">
              <a:solidFill>
                <a:srgbClr val="000000"/>
              </a:solidFill>
            </a:ln>
          </p:spPr>
          <p:txBody>
            <a:bodyPr/>
            <a:lstStyle/>
            <a:p>
              <a:endParaRPr lang="en-US"/>
            </a:p>
          </p:txBody>
        </p:sp>
        <p:sp>
          <p:nvSpPr>
            <p:cNvPr id="21" name="Freeform 21"/>
            <p:cNvSpPr/>
            <p:nvPr/>
          </p:nvSpPr>
          <p:spPr>
            <a:xfrm>
              <a:off x="181610" y="18034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solidFill>
              <a:srgbClr val="000000">
                <a:alpha val="0"/>
              </a:srgbClr>
            </a:solidFill>
            <a:ln w="12700">
              <a:solidFill>
                <a:srgbClr val="000000"/>
              </a:solidFill>
            </a:ln>
          </p:spPr>
          <p:txBody>
            <a:bodyPr/>
            <a:lstStyle/>
            <a:p>
              <a:endParaRPr lang="en-US"/>
            </a:p>
          </p:txBody>
        </p:sp>
        <p:sp>
          <p:nvSpPr>
            <p:cNvPr id="22" name="Freeform 22"/>
            <p:cNvSpPr/>
            <p:nvPr/>
          </p:nvSpPr>
          <p:spPr>
            <a:xfrm>
              <a:off x="54610" y="439420"/>
              <a:ext cx="3173730" cy="5429250"/>
            </a:xfrm>
            <a:custGeom>
              <a:avLst/>
              <a:gdLst/>
              <a:ahLst/>
              <a:cxnLst/>
              <a:rect l="l" t="t" r="r" b="b"/>
              <a:pathLst>
                <a:path w="3173730" h="5429250">
                  <a:moveTo>
                    <a:pt x="3117850" y="751840"/>
                  </a:moveTo>
                  <a:lnTo>
                    <a:pt x="3117850" y="716280"/>
                  </a:lnTo>
                  <a:lnTo>
                    <a:pt x="3129280" y="716280"/>
                  </a:lnTo>
                  <a:lnTo>
                    <a:pt x="3129280" y="740410"/>
                  </a:lnTo>
                  <a:lnTo>
                    <a:pt x="3140710" y="740410"/>
                  </a:lnTo>
                  <a:lnTo>
                    <a:pt x="3140710" y="717550"/>
                  </a:lnTo>
                  <a:lnTo>
                    <a:pt x="3152140" y="717550"/>
                  </a:lnTo>
                  <a:lnTo>
                    <a:pt x="3152140" y="740410"/>
                  </a:lnTo>
                  <a:lnTo>
                    <a:pt x="3173730" y="740410"/>
                  </a:lnTo>
                  <a:lnTo>
                    <a:pt x="3173730" y="751840"/>
                  </a:lnTo>
                  <a:lnTo>
                    <a:pt x="3117850" y="751840"/>
                  </a:lnTo>
                  <a:close/>
                  <a:moveTo>
                    <a:pt x="3117850" y="702310"/>
                  </a:moveTo>
                  <a:lnTo>
                    <a:pt x="3117850" y="690880"/>
                  </a:lnTo>
                  <a:lnTo>
                    <a:pt x="3171190" y="690880"/>
                  </a:lnTo>
                  <a:lnTo>
                    <a:pt x="3171190" y="702310"/>
                  </a:lnTo>
                  <a:lnTo>
                    <a:pt x="3117850" y="702310"/>
                  </a:lnTo>
                  <a:close/>
                  <a:moveTo>
                    <a:pt x="3117850" y="674370"/>
                  </a:moveTo>
                  <a:lnTo>
                    <a:pt x="3117850" y="662940"/>
                  </a:lnTo>
                  <a:lnTo>
                    <a:pt x="3161030" y="662940"/>
                  </a:lnTo>
                  <a:lnTo>
                    <a:pt x="3161030" y="640080"/>
                  </a:lnTo>
                  <a:lnTo>
                    <a:pt x="3172460" y="640080"/>
                  </a:lnTo>
                  <a:lnTo>
                    <a:pt x="3172460" y="674370"/>
                  </a:lnTo>
                  <a:lnTo>
                    <a:pt x="3117850" y="674370"/>
                  </a:lnTo>
                  <a:close/>
                  <a:moveTo>
                    <a:pt x="3117850" y="628650"/>
                  </a:moveTo>
                  <a:lnTo>
                    <a:pt x="3117850" y="610870"/>
                  </a:lnTo>
                  <a:lnTo>
                    <a:pt x="3153410" y="598170"/>
                  </a:lnTo>
                  <a:lnTo>
                    <a:pt x="3153410" y="598170"/>
                  </a:lnTo>
                  <a:lnTo>
                    <a:pt x="3117850" y="585470"/>
                  </a:lnTo>
                  <a:lnTo>
                    <a:pt x="3117850" y="567690"/>
                  </a:lnTo>
                  <a:lnTo>
                    <a:pt x="3171190" y="567690"/>
                  </a:lnTo>
                  <a:lnTo>
                    <a:pt x="3171190" y="579120"/>
                  </a:lnTo>
                  <a:lnTo>
                    <a:pt x="3129280" y="579120"/>
                  </a:lnTo>
                  <a:lnTo>
                    <a:pt x="3129280" y="579120"/>
                  </a:lnTo>
                  <a:lnTo>
                    <a:pt x="3171190" y="593090"/>
                  </a:lnTo>
                  <a:lnTo>
                    <a:pt x="3171190" y="601980"/>
                  </a:lnTo>
                  <a:lnTo>
                    <a:pt x="3129280" y="615950"/>
                  </a:lnTo>
                  <a:lnTo>
                    <a:pt x="3129280" y="615950"/>
                  </a:lnTo>
                  <a:lnTo>
                    <a:pt x="3171190" y="615950"/>
                  </a:lnTo>
                  <a:lnTo>
                    <a:pt x="3171190" y="627380"/>
                  </a:lnTo>
                  <a:lnTo>
                    <a:pt x="3117850" y="628650"/>
                  </a:lnTo>
                  <a:lnTo>
                    <a:pt x="3117850" y="628650"/>
                  </a:lnTo>
                  <a:close/>
                  <a:moveTo>
                    <a:pt x="3117850" y="523240"/>
                  </a:moveTo>
                  <a:lnTo>
                    <a:pt x="3117850" y="506730"/>
                  </a:lnTo>
                  <a:lnTo>
                    <a:pt x="3155950" y="483870"/>
                  </a:lnTo>
                  <a:lnTo>
                    <a:pt x="3155950" y="483870"/>
                  </a:lnTo>
                  <a:lnTo>
                    <a:pt x="3117850" y="483870"/>
                  </a:lnTo>
                  <a:lnTo>
                    <a:pt x="3117850" y="472440"/>
                  </a:lnTo>
                  <a:lnTo>
                    <a:pt x="3171190" y="472440"/>
                  </a:lnTo>
                  <a:lnTo>
                    <a:pt x="3171190" y="487680"/>
                  </a:lnTo>
                  <a:lnTo>
                    <a:pt x="3133090" y="511810"/>
                  </a:lnTo>
                  <a:lnTo>
                    <a:pt x="3133090" y="511810"/>
                  </a:lnTo>
                  <a:lnTo>
                    <a:pt x="3171190" y="511810"/>
                  </a:lnTo>
                  <a:lnTo>
                    <a:pt x="3171190" y="523240"/>
                  </a:lnTo>
                  <a:lnTo>
                    <a:pt x="3117850" y="523240"/>
                  </a:lnTo>
                  <a:close/>
                  <a:moveTo>
                    <a:pt x="3117850" y="454660"/>
                  </a:moveTo>
                  <a:lnTo>
                    <a:pt x="3117850" y="417830"/>
                  </a:lnTo>
                  <a:lnTo>
                    <a:pt x="3129280" y="417830"/>
                  </a:lnTo>
                  <a:lnTo>
                    <a:pt x="3129280" y="443230"/>
                  </a:lnTo>
                  <a:lnTo>
                    <a:pt x="3139440" y="443230"/>
                  </a:lnTo>
                  <a:lnTo>
                    <a:pt x="3139440" y="420370"/>
                  </a:lnTo>
                  <a:lnTo>
                    <a:pt x="3150870" y="420370"/>
                  </a:lnTo>
                  <a:lnTo>
                    <a:pt x="3150870" y="443230"/>
                  </a:lnTo>
                  <a:lnTo>
                    <a:pt x="3162300" y="443230"/>
                  </a:lnTo>
                  <a:lnTo>
                    <a:pt x="3162300" y="416560"/>
                  </a:lnTo>
                  <a:lnTo>
                    <a:pt x="3173730" y="416560"/>
                  </a:lnTo>
                  <a:lnTo>
                    <a:pt x="3173730" y="454660"/>
                  </a:lnTo>
                  <a:lnTo>
                    <a:pt x="3117850" y="454660"/>
                  </a:lnTo>
                  <a:close/>
                  <a:moveTo>
                    <a:pt x="3167380" y="353060"/>
                  </a:moveTo>
                  <a:cubicBezTo>
                    <a:pt x="3168650" y="356870"/>
                    <a:pt x="3169920" y="360680"/>
                    <a:pt x="3171190" y="364490"/>
                  </a:cubicBezTo>
                  <a:cubicBezTo>
                    <a:pt x="3172460" y="368300"/>
                    <a:pt x="3172460" y="372110"/>
                    <a:pt x="3172460" y="375920"/>
                  </a:cubicBezTo>
                  <a:cubicBezTo>
                    <a:pt x="3172460" y="379730"/>
                    <a:pt x="3171190" y="383540"/>
                    <a:pt x="3169920" y="387350"/>
                  </a:cubicBezTo>
                  <a:cubicBezTo>
                    <a:pt x="3168650" y="391160"/>
                    <a:pt x="3166110" y="393700"/>
                    <a:pt x="3164840" y="396240"/>
                  </a:cubicBezTo>
                  <a:cubicBezTo>
                    <a:pt x="3163570" y="398780"/>
                    <a:pt x="3159760" y="401320"/>
                    <a:pt x="3155950" y="402590"/>
                  </a:cubicBezTo>
                  <a:cubicBezTo>
                    <a:pt x="3152140" y="403860"/>
                    <a:pt x="3148330" y="405130"/>
                    <a:pt x="3144520" y="405130"/>
                  </a:cubicBezTo>
                  <a:cubicBezTo>
                    <a:pt x="3140710" y="405130"/>
                    <a:pt x="3136900" y="403860"/>
                    <a:pt x="3133090" y="402590"/>
                  </a:cubicBezTo>
                  <a:cubicBezTo>
                    <a:pt x="3129280" y="401320"/>
                    <a:pt x="3126740" y="398780"/>
                    <a:pt x="3124200" y="396240"/>
                  </a:cubicBezTo>
                  <a:cubicBezTo>
                    <a:pt x="3121660" y="393700"/>
                    <a:pt x="3120390" y="391160"/>
                    <a:pt x="3119121" y="387350"/>
                  </a:cubicBezTo>
                  <a:cubicBezTo>
                    <a:pt x="3117850" y="383540"/>
                    <a:pt x="3116581" y="379730"/>
                    <a:pt x="3116581" y="375920"/>
                  </a:cubicBezTo>
                  <a:cubicBezTo>
                    <a:pt x="3116581" y="372110"/>
                    <a:pt x="3116581" y="367030"/>
                    <a:pt x="3117851" y="364490"/>
                  </a:cubicBezTo>
                  <a:cubicBezTo>
                    <a:pt x="3119121" y="360680"/>
                    <a:pt x="3120391" y="358140"/>
                    <a:pt x="3122931" y="354330"/>
                  </a:cubicBezTo>
                  <a:lnTo>
                    <a:pt x="3131821" y="363220"/>
                  </a:lnTo>
                  <a:cubicBezTo>
                    <a:pt x="3130550" y="364490"/>
                    <a:pt x="3129281" y="367030"/>
                    <a:pt x="3128010" y="368300"/>
                  </a:cubicBezTo>
                  <a:cubicBezTo>
                    <a:pt x="3126740" y="370840"/>
                    <a:pt x="3126740" y="373380"/>
                    <a:pt x="3126740" y="375920"/>
                  </a:cubicBezTo>
                  <a:cubicBezTo>
                    <a:pt x="3126740" y="378460"/>
                    <a:pt x="3126740" y="381000"/>
                    <a:pt x="3128010" y="382270"/>
                  </a:cubicBezTo>
                  <a:cubicBezTo>
                    <a:pt x="3129281" y="384810"/>
                    <a:pt x="3130550" y="386080"/>
                    <a:pt x="3131821" y="387350"/>
                  </a:cubicBezTo>
                  <a:cubicBezTo>
                    <a:pt x="3133091" y="388620"/>
                    <a:pt x="3135631" y="389890"/>
                    <a:pt x="3136900" y="391160"/>
                  </a:cubicBezTo>
                  <a:cubicBezTo>
                    <a:pt x="3138170" y="392430"/>
                    <a:pt x="3140710" y="392430"/>
                    <a:pt x="3143250" y="392430"/>
                  </a:cubicBezTo>
                  <a:cubicBezTo>
                    <a:pt x="3145790" y="392430"/>
                    <a:pt x="3148330" y="392430"/>
                    <a:pt x="3149600" y="391160"/>
                  </a:cubicBezTo>
                  <a:cubicBezTo>
                    <a:pt x="3150871" y="389890"/>
                    <a:pt x="3153410" y="388620"/>
                    <a:pt x="3154680" y="387350"/>
                  </a:cubicBezTo>
                  <a:cubicBezTo>
                    <a:pt x="3155950" y="386080"/>
                    <a:pt x="3157220" y="383540"/>
                    <a:pt x="3158490" y="382270"/>
                  </a:cubicBezTo>
                  <a:cubicBezTo>
                    <a:pt x="3159760" y="379730"/>
                    <a:pt x="3159760" y="378460"/>
                    <a:pt x="3159760" y="375920"/>
                  </a:cubicBezTo>
                  <a:cubicBezTo>
                    <a:pt x="3159760" y="373380"/>
                    <a:pt x="3159760" y="370840"/>
                    <a:pt x="3158490" y="369570"/>
                  </a:cubicBezTo>
                  <a:cubicBezTo>
                    <a:pt x="3157220" y="368300"/>
                    <a:pt x="3157220" y="365760"/>
                    <a:pt x="3157220" y="364490"/>
                  </a:cubicBezTo>
                  <a:lnTo>
                    <a:pt x="3148330" y="364490"/>
                  </a:lnTo>
                  <a:lnTo>
                    <a:pt x="3148330" y="374650"/>
                  </a:lnTo>
                  <a:lnTo>
                    <a:pt x="3136900" y="374650"/>
                  </a:lnTo>
                  <a:lnTo>
                    <a:pt x="3136900" y="353060"/>
                  </a:lnTo>
                  <a:cubicBezTo>
                    <a:pt x="3136900" y="353060"/>
                    <a:pt x="3167380" y="353060"/>
                    <a:pt x="3167380" y="353060"/>
                  </a:cubicBezTo>
                  <a:close/>
                  <a:moveTo>
                    <a:pt x="3117850" y="325120"/>
                  </a:moveTo>
                  <a:lnTo>
                    <a:pt x="3117850" y="314960"/>
                  </a:lnTo>
                  <a:lnTo>
                    <a:pt x="3171190" y="292100"/>
                  </a:lnTo>
                  <a:lnTo>
                    <a:pt x="3171190" y="306070"/>
                  </a:lnTo>
                  <a:lnTo>
                    <a:pt x="3159760" y="311150"/>
                  </a:lnTo>
                  <a:lnTo>
                    <a:pt x="3159760" y="331470"/>
                  </a:lnTo>
                  <a:lnTo>
                    <a:pt x="3171190" y="335280"/>
                  </a:lnTo>
                  <a:lnTo>
                    <a:pt x="3171190" y="347980"/>
                  </a:lnTo>
                  <a:lnTo>
                    <a:pt x="3117850" y="325120"/>
                  </a:lnTo>
                  <a:close/>
                  <a:moveTo>
                    <a:pt x="3133090" y="320040"/>
                  </a:moveTo>
                  <a:lnTo>
                    <a:pt x="3149600" y="326390"/>
                  </a:lnTo>
                  <a:lnTo>
                    <a:pt x="3149600" y="313690"/>
                  </a:lnTo>
                  <a:lnTo>
                    <a:pt x="3133090" y="320040"/>
                  </a:lnTo>
                  <a:close/>
                  <a:moveTo>
                    <a:pt x="3128010" y="278130"/>
                  </a:moveTo>
                  <a:lnTo>
                    <a:pt x="3128010" y="293370"/>
                  </a:lnTo>
                  <a:lnTo>
                    <a:pt x="3117850" y="293370"/>
                  </a:lnTo>
                  <a:lnTo>
                    <a:pt x="3117850" y="250190"/>
                  </a:lnTo>
                  <a:lnTo>
                    <a:pt x="3128010" y="250190"/>
                  </a:lnTo>
                  <a:lnTo>
                    <a:pt x="3128010" y="265430"/>
                  </a:lnTo>
                  <a:lnTo>
                    <a:pt x="3171190" y="265430"/>
                  </a:lnTo>
                  <a:lnTo>
                    <a:pt x="3171190" y="276860"/>
                  </a:lnTo>
                  <a:lnTo>
                    <a:pt x="3128010" y="278130"/>
                  </a:lnTo>
                  <a:lnTo>
                    <a:pt x="3128010" y="278130"/>
                  </a:lnTo>
                  <a:close/>
                  <a:moveTo>
                    <a:pt x="3117850" y="240030"/>
                  </a:moveTo>
                  <a:lnTo>
                    <a:pt x="3117850" y="228600"/>
                  </a:lnTo>
                  <a:lnTo>
                    <a:pt x="3171190" y="228600"/>
                  </a:lnTo>
                  <a:lnTo>
                    <a:pt x="3171190" y="240030"/>
                  </a:lnTo>
                  <a:lnTo>
                    <a:pt x="3117850" y="240030"/>
                  </a:lnTo>
                  <a:close/>
                  <a:moveTo>
                    <a:pt x="3117850" y="217170"/>
                  </a:moveTo>
                  <a:lnTo>
                    <a:pt x="3117850" y="203200"/>
                  </a:lnTo>
                  <a:lnTo>
                    <a:pt x="3153410" y="190500"/>
                  </a:lnTo>
                  <a:lnTo>
                    <a:pt x="3153410" y="190500"/>
                  </a:lnTo>
                  <a:lnTo>
                    <a:pt x="3117850" y="176530"/>
                  </a:lnTo>
                  <a:lnTo>
                    <a:pt x="3117850" y="163830"/>
                  </a:lnTo>
                  <a:lnTo>
                    <a:pt x="3171190" y="186690"/>
                  </a:lnTo>
                  <a:lnTo>
                    <a:pt x="3171190" y="195580"/>
                  </a:lnTo>
                  <a:lnTo>
                    <a:pt x="3117850" y="217170"/>
                  </a:lnTo>
                  <a:close/>
                  <a:moveTo>
                    <a:pt x="3117850" y="152400"/>
                  </a:moveTo>
                  <a:lnTo>
                    <a:pt x="3117850" y="115570"/>
                  </a:lnTo>
                  <a:lnTo>
                    <a:pt x="3129280" y="115570"/>
                  </a:lnTo>
                  <a:lnTo>
                    <a:pt x="3129280" y="140970"/>
                  </a:lnTo>
                  <a:lnTo>
                    <a:pt x="3139440" y="140970"/>
                  </a:lnTo>
                  <a:lnTo>
                    <a:pt x="3139440" y="118110"/>
                  </a:lnTo>
                  <a:lnTo>
                    <a:pt x="3150870" y="118110"/>
                  </a:lnTo>
                  <a:lnTo>
                    <a:pt x="3150870" y="140970"/>
                  </a:lnTo>
                  <a:lnTo>
                    <a:pt x="3162300" y="140970"/>
                  </a:lnTo>
                  <a:lnTo>
                    <a:pt x="3162300" y="114300"/>
                  </a:lnTo>
                  <a:lnTo>
                    <a:pt x="3173730" y="114300"/>
                  </a:lnTo>
                  <a:lnTo>
                    <a:pt x="3173730" y="152400"/>
                  </a:lnTo>
                  <a:lnTo>
                    <a:pt x="3117850" y="152400"/>
                  </a:lnTo>
                  <a:close/>
                  <a:moveTo>
                    <a:pt x="3117850" y="3089910"/>
                  </a:moveTo>
                  <a:lnTo>
                    <a:pt x="3117850" y="3053080"/>
                  </a:lnTo>
                  <a:lnTo>
                    <a:pt x="3129280" y="3053080"/>
                  </a:lnTo>
                  <a:lnTo>
                    <a:pt x="3129280" y="3077210"/>
                  </a:lnTo>
                  <a:lnTo>
                    <a:pt x="3140710" y="3077210"/>
                  </a:lnTo>
                  <a:lnTo>
                    <a:pt x="3140710" y="3054350"/>
                  </a:lnTo>
                  <a:lnTo>
                    <a:pt x="3152140" y="3054350"/>
                  </a:lnTo>
                  <a:lnTo>
                    <a:pt x="3152140" y="3077210"/>
                  </a:lnTo>
                  <a:lnTo>
                    <a:pt x="3173730" y="3077210"/>
                  </a:lnTo>
                  <a:lnTo>
                    <a:pt x="3173730" y="3088640"/>
                  </a:lnTo>
                  <a:lnTo>
                    <a:pt x="3117850" y="3088640"/>
                  </a:lnTo>
                  <a:lnTo>
                    <a:pt x="3117850" y="3089910"/>
                  </a:lnTo>
                  <a:close/>
                  <a:moveTo>
                    <a:pt x="3117850" y="3040380"/>
                  </a:moveTo>
                  <a:lnTo>
                    <a:pt x="3117850" y="3028950"/>
                  </a:lnTo>
                  <a:lnTo>
                    <a:pt x="3171190" y="3028950"/>
                  </a:lnTo>
                  <a:lnTo>
                    <a:pt x="3171190" y="3040380"/>
                  </a:lnTo>
                  <a:lnTo>
                    <a:pt x="3117850" y="3040380"/>
                  </a:lnTo>
                  <a:close/>
                  <a:moveTo>
                    <a:pt x="3117850" y="3012440"/>
                  </a:moveTo>
                  <a:lnTo>
                    <a:pt x="3117850" y="3001010"/>
                  </a:lnTo>
                  <a:lnTo>
                    <a:pt x="3161030" y="3001010"/>
                  </a:lnTo>
                  <a:lnTo>
                    <a:pt x="3161030" y="2979420"/>
                  </a:lnTo>
                  <a:lnTo>
                    <a:pt x="3172460" y="2979420"/>
                  </a:lnTo>
                  <a:lnTo>
                    <a:pt x="3172460" y="3013710"/>
                  </a:lnTo>
                  <a:lnTo>
                    <a:pt x="3117850" y="3013710"/>
                  </a:lnTo>
                  <a:lnTo>
                    <a:pt x="3117850" y="3012440"/>
                  </a:lnTo>
                  <a:close/>
                  <a:moveTo>
                    <a:pt x="3117850" y="2966720"/>
                  </a:moveTo>
                  <a:lnTo>
                    <a:pt x="3117850" y="2948940"/>
                  </a:lnTo>
                  <a:lnTo>
                    <a:pt x="3153410" y="2936240"/>
                  </a:lnTo>
                  <a:lnTo>
                    <a:pt x="3153410" y="2936240"/>
                  </a:lnTo>
                  <a:lnTo>
                    <a:pt x="3117850" y="2923540"/>
                  </a:lnTo>
                  <a:lnTo>
                    <a:pt x="3117850" y="2905760"/>
                  </a:lnTo>
                  <a:lnTo>
                    <a:pt x="3171190" y="2905760"/>
                  </a:lnTo>
                  <a:lnTo>
                    <a:pt x="3171190" y="2917190"/>
                  </a:lnTo>
                  <a:lnTo>
                    <a:pt x="3129280" y="2917190"/>
                  </a:lnTo>
                  <a:lnTo>
                    <a:pt x="3129280" y="2917190"/>
                  </a:lnTo>
                  <a:lnTo>
                    <a:pt x="3171190" y="2931160"/>
                  </a:lnTo>
                  <a:lnTo>
                    <a:pt x="3171190" y="2940050"/>
                  </a:lnTo>
                  <a:lnTo>
                    <a:pt x="3129280" y="2954021"/>
                  </a:lnTo>
                  <a:lnTo>
                    <a:pt x="3129280" y="2954021"/>
                  </a:lnTo>
                  <a:lnTo>
                    <a:pt x="3171190" y="2954021"/>
                  </a:lnTo>
                  <a:lnTo>
                    <a:pt x="3171190" y="2965450"/>
                  </a:lnTo>
                  <a:lnTo>
                    <a:pt x="3117850" y="2966720"/>
                  </a:lnTo>
                  <a:lnTo>
                    <a:pt x="3117850" y="2966720"/>
                  </a:lnTo>
                  <a:close/>
                  <a:moveTo>
                    <a:pt x="3117850" y="2861310"/>
                  </a:moveTo>
                  <a:lnTo>
                    <a:pt x="3117850" y="2844800"/>
                  </a:lnTo>
                  <a:lnTo>
                    <a:pt x="3155950" y="2821940"/>
                  </a:lnTo>
                  <a:lnTo>
                    <a:pt x="3155950" y="2821940"/>
                  </a:lnTo>
                  <a:lnTo>
                    <a:pt x="3117850" y="2821940"/>
                  </a:lnTo>
                  <a:lnTo>
                    <a:pt x="3117850" y="2810510"/>
                  </a:lnTo>
                  <a:lnTo>
                    <a:pt x="3171190" y="2810510"/>
                  </a:lnTo>
                  <a:lnTo>
                    <a:pt x="3171190" y="2825750"/>
                  </a:lnTo>
                  <a:lnTo>
                    <a:pt x="3133090" y="2849880"/>
                  </a:lnTo>
                  <a:lnTo>
                    <a:pt x="3133090" y="2849880"/>
                  </a:lnTo>
                  <a:lnTo>
                    <a:pt x="3171190" y="2849880"/>
                  </a:lnTo>
                  <a:lnTo>
                    <a:pt x="3171190" y="2861310"/>
                  </a:lnTo>
                  <a:lnTo>
                    <a:pt x="3117850" y="2861310"/>
                  </a:lnTo>
                  <a:lnTo>
                    <a:pt x="3117850" y="2861310"/>
                  </a:lnTo>
                  <a:close/>
                  <a:moveTo>
                    <a:pt x="3117850" y="2792730"/>
                  </a:moveTo>
                  <a:lnTo>
                    <a:pt x="3117850" y="2755900"/>
                  </a:lnTo>
                  <a:lnTo>
                    <a:pt x="3129280" y="2755900"/>
                  </a:lnTo>
                  <a:lnTo>
                    <a:pt x="3129280" y="2781300"/>
                  </a:lnTo>
                  <a:lnTo>
                    <a:pt x="3139440" y="2781300"/>
                  </a:lnTo>
                  <a:lnTo>
                    <a:pt x="3139440" y="2758440"/>
                  </a:lnTo>
                  <a:lnTo>
                    <a:pt x="3150870" y="2758440"/>
                  </a:lnTo>
                  <a:lnTo>
                    <a:pt x="3150870" y="2781300"/>
                  </a:lnTo>
                  <a:lnTo>
                    <a:pt x="3162300" y="2781300"/>
                  </a:lnTo>
                  <a:lnTo>
                    <a:pt x="3162300" y="2754630"/>
                  </a:lnTo>
                  <a:lnTo>
                    <a:pt x="3173730" y="2754630"/>
                  </a:lnTo>
                  <a:lnTo>
                    <a:pt x="3173730" y="2792730"/>
                  </a:lnTo>
                  <a:lnTo>
                    <a:pt x="3117850" y="2792730"/>
                  </a:lnTo>
                  <a:close/>
                  <a:moveTo>
                    <a:pt x="3167380" y="2691130"/>
                  </a:moveTo>
                  <a:cubicBezTo>
                    <a:pt x="3168650" y="2694940"/>
                    <a:pt x="3169920" y="2698750"/>
                    <a:pt x="3171190" y="2702560"/>
                  </a:cubicBezTo>
                  <a:cubicBezTo>
                    <a:pt x="3172460" y="2706370"/>
                    <a:pt x="3172460" y="2710180"/>
                    <a:pt x="3172460" y="2713990"/>
                  </a:cubicBezTo>
                  <a:cubicBezTo>
                    <a:pt x="3172460" y="2717800"/>
                    <a:pt x="3171190" y="2721610"/>
                    <a:pt x="3169920" y="2725420"/>
                  </a:cubicBezTo>
                  <a:cubicBezTo>
                    <a:pt x="3168650" y="2729230"/>
                    <a:pt x="3166110" y="2731770"/>
                    <a:pt x="3164840" y="2734310"/>
                  </a:cubicBezTo>
                  <a:cubicBezTo>
                    <a:pt x="3163570" y="2736850"/>
                    <a:pt x="3159760" y="2739390"/>
                    <a:pt x="3155950" y="2740660"/>
                  </a:cubicBezTo>
                  <a:cubicBezTo>
                    <a:pt x="3152140" y="2741930"/>
                    <a:pt x="3148330" y="2743200"/>
                    <a:pt x="3144520" y="2743200"/>
                  </a:cubicBezTo>
                  <a:cubicBezTo>
                    <a:pt x="3140710" y="2743200"/>
                    <a:pt x="3136900" y="2741930"/>
                    <a:pt x="3133090" y="2740660"/>
                  </a:cubicBezTo>
                  <a:cubicBezTo>
                    <a:pt x="3129280" y="2739390"/>
                    <a:pt x="3126740" y="2736850"/>
                    <a:pt x="3124200" y="2734310"/>
                  </a:cubicBezTo>
                  <a:cubicBezTo>
                    <a:pt x="3121660" y="2731770"/>
                    <a:pt x="3120390" y="2729230"/>
                    <a:pt x="3119121" y="2725420"/>
                  </a:cubicBezTo>
                  <a:cubicBezTo>
                    <a:pt x="3117850" y="2721610"/>
                    <a:pt x="3116581" y="2717800"/>
                    <a:pt x="3116581" y="2713990"/>
                  </a:cubicBezTo>
                  <a:cubicBezTo>
                    <a:pt x="3116581" y="2710180"/>
                    <a:pt x="3116581" y="2705100"/>
                    <a:pt x="3117851" y="2702560"/>
                  </a:cubicBezTo>
                  <a:cubicBezTo>
                    <a:pt x="3119121" y="2698750"/>
                    <a:pt x="3120391" y="2696210"/>
                    <a:pt x="3122931" y="2692400"/>
                  </a:cubicBezTo>
                  <a:lnTo>
                    <a:pt x="3131821" y="2701290"/>
                  </a:lnTo>
                  <a:cubicBezTo>
                    <a:pt x="3130550" y="2702560"/>
                    <a:pt x="3129281" y="2705100"/>
                    <a:pt x="3128010" y="2706370"/>
                  </a:cubicBezTo>
                  <a:cubicBezTo>
                    <a:pt x="3126740" y="2708910"/>
                    <a:pt x="3126740" y="2711450"/>
                    <a:pt x="3126740" y="2713990"/>
                  </a:cubicBezTo>
                  <a:cubicBezTo>
                    <a:pt x="3126740" y="2716530"/>
                    <a:pt x="3126740" y="2719070"/>
                    <a:pt x="3128010" y="2720340"/>
                  </a:cubicBezTo>
                  <a:cubicBezTo>
                    <a:pt x="3129281" y="2722880"/>
                    <a:pt x="3130550" y="2724150"/>
                    <a:pt x="3131821" y="2725420"/>
                  </a:cubicBezTo>
                  <a:cubicBezTo>
                    <a:pt x="3133091" y="2726690"/>
                    <a:pt x="3135631" y="2727960"/>
                    <a:pt x="3136900" y="2729230"/>
                  </a:cubicBezTo>
                  <a:cubicBezTo>
                    <a:pt x="3138170" y="2730500"/>
                    <a:pt x="3140710" y="2730500"/>
                    <a:pt x="3143250" y="2730500"/>
                  </a:cubicBezTo>
                  <a:cubicBezTo>
                    <a:pt x="3145790" y="2730500"/>
                    <a:pt x="3148330" y="2730500"/>
                    <a:pt x="3149600" y="2729230"/>
                  </a:cubicBezTo>
                  <a:cubicBezTo>
                    <a:pt x="3150871" y="2727960"/>
                    <a:pt x="3153410" y="2726690"/>
                    <a:pt x="3154680" y="2725420"/>
                  </a:cubicBezTo>
                  <a:cubicBezTo>
                    <a:pt x="3155950" y="2724150"/>
                    <a:pt x="3157220" y="2721610"/>
                    <a:pt x="3158490" y="2720340"/>
                  </a:cubicBezTo>
                  <a:cubicBezTo>
                    <a:pt x="3159760" y="2717800"/>
                    <a:pt x="3159760" y="2716530"/>
                    <a:pt x="3159760" y="2713990"/>
                  </a:cubicBezTo>
                  <a:cubicBezTo>
                    <a:pt x="3159760" y="2711450"/>
                    <a:pt x="3159760" y="2708910"/>
                    <a:pt x="3158490" y="2707640"/>
                  </a:cubicBezTo>
                  <a:cubicBezTo>
                    <a:pt x="3157220" y="2706370"/>
                    <a:pt x="3157220" y="2703830"/>
                    <a:pt x="3157220" y="2702560"/>
                  </a:cubicBezTo>
                  <a:lnTo>
                    <a:pt x="3148330" y="2702560"/>
                  </a:lnTo>
                  <a:lnTo>
                    <a:pt x="3148330" y="2712720"/>
                  </a:lnTo>
                  <a:lnTo>
                    <a:pt x="3136900" y="2712720"/>
                  </a:lnTo>
                  <a:lnTo>
                    <a:pt x="3136900" y="2691130"/>
                  </a:lnTo>
                  <a:lnTo>
                    <a:pt x="3167380" y="2691130"/>
                  </a:lnTo>
                  <a:close/>
                  <a:moveTo>
                    <a:pt x="3117850" y="2663190"/>
                  </a:moveTo>
                  <a:lnTo>
                    <a:pt x="3117850" y="2653030"/>
                  </a:lnTo>
                  <a:lnTo>
                    <a:pt x="3171190" y="2630170"/>
                  </a:lnTo>
                  <a:lnTo>
                    <a:pt x="3171190" y="2644140"/>
                  </a:lnTo>
                  <a:lnTo>
                    <a:pt x="3159760" y="2649220"/>
                  </a:lnTo>
                  <a:lnTo>
                    <a:pt x="3159760" y="2669540"/>
                  </a:lnTo>
                  <a:lnTo>
                    <a:pt x="3171190" y="2674620"/>
                  </a:lnTo>
                  <a:lnTo>
                    <a:pt x="3171190" y="2687320"/>
                  </a:lnTo>
                  <a:lnTo>
                    <a:pt x="3117850" y="2663190"/>
                  </a:lnTo>
                  <a:close/>
                  <a:moveTo>
                    <a:pt x="3133090" y="2658110"/>
                  </a:moveTo>
                  <a:lnTo>
                    <a:pt x="3149600" y="2664460"/>
                  </a:lnTo>
                  <a:lnTo>
                    <a:pt x="3149600" y="2651760"/>
                  </a:lnTo>
                  <a:lnTo>
                    <a:pt x="3133090" y="2658110"/>
                  </a:lnTo>
                  <a:close/>
                  <a:moveTo>
                    <a:pt x="3128010" y="2616200"/>
                  </a:moveTo>
                  <a:lnTo>
                    <a:pt x="3128010" y="2631440"/>
                  </a:lnTo>
                  <a:lnTo>
                    <a:pt x="3117850" y="2631440"/>
                  </a:lnTo>
                  <a:lnTo>
                    <a:pt x="3117850" y="2588260"/>
                  </a:lnTo>
                  <a:lnTo>
                    <a:pt x="3128010" y="2588260"/>
                  </a:lnTo>
                  <a:lnTo>
                    <a:pt x="3128010" y="2603500"/>
                  </a:lnTo>
                  <a:lnTo>
                    <a:pt x="3171190" y="2603500"/>
                  </a:lnTo>
                  <a:lnTo>
                    <a:pt x="3171190" y="2614930"/>
                  </a:lnTo>
                  <a:lnTo>
                    <a:pt x="3128010" y="2614930"/>
                  </a:lnTo>
                  <a:lnTo>
                    <a:pt x="3128010" y="2616200"/>
                  </a:lnTo>
                  <a:close/>
                  <a:moveTo>
                    <a:pt x="3117850" y="2578100"/>
                  </a:moveTo>
                  <a:lnTo>
                    <a:pt x="3117850" y="2566670"/>
                  </a:lnTo>
                  <a:lnTo>
                    <a:pt x="3171190" y="2566670"/>
                  </a:lnTo>
                  <a:lnTo>
                    <a:pt x="3171190" y="2578100"/>
                  </a:lnTo>
                  <a:lnTo>
                    <a:pt x="3117850" y="2578100"/>
                  </a:lnTo>
                  <a:close/>
                  <a:moveTo>
                    <a:pt x="3117850" y="2555240"/>
                  </a:moveTo>
                  <a:lnTo>
                    <a:pt x="3117850" y="2541270"/>
                  </a:lnTo>
                  <a:lnTo>
                    <a:pt x="3153410" y="2528570"/>
                  </a:lnTo>
                  <a:lnTo>
                    <a:pt x="3153410" y="2528570"/>
                  </a:lnTo>
                  <a:lnTo>
                    <a:pt x="3117850" y="2514600"/>
                  </a:lnTo>
                  <a:lnTo>
                    <a:pt x="3117850" y="2501900"/>
                  </a:lnTo>
                  <a:lnTo>
                    <a:pt x="3171190" y="2524760"/>
                  </a:lnTo>
                  <a:lnTo>
                    <a:pt x="3171190" y="2534920"/>
                  </a:lnTo>
                  <a:lnTo>
                    <a:pt x="3117850" y="2555240"/>
                  </a:lnTo>
                  <a:close/>
                  <a:moveTo>
                    <a:pt x="3117850" y="2490470"/>
                  </a:moveTo>
                  <a:lnTo>
                    <a:pt x="3117850" y="2453640"/>
                  </a:lnTo>
                  <a:lnTo>
                    <a:pt x="3129280" y="2453640"/>
                  </a:lnTo>
                  <a:lnTo>
                    <a:pt x="3129280" y="2479040"/>
                  </a:lnTo>
                  <a:lnTo>
                    <a:pt x="3139440" y="2479040"/>
                  </a:lnTo>
                  <a:lnTo>
                    <a:pt x="3139440" y="2456180"/>
                  </a:lnTo>
                  <a:lnTo>
                    <a:pt x="3150870" y="2456180"/>
                  </a:lnTo>
                  <a:lnTo>
                    <a:pt x="3150870" y="2479040"/>
                  </a:lnTo>
                  <a:lnTo>
                    <a:pt x="3162300" y="2479040"/>
                  </a:lnTo>
                  <a:lnTo>
                    <a:pt x="3162300" y="2452370"/>
                  </a:lnTo>
                  <a:lnTo>
                    <a:pt x="3173730" y="2452370"/>
                  </a:lnTo>
                  <a:lnTo>
                    <a:pt x="3173730" y="2490470"/>
                  </a:lnTo>
                  <a:lnTo>
                    <a:pt x="3117850" y="2490470"/>
                  </a:lnTo>
                  <a:close/>
                  <a:moveTo>
                    <a:pt x="3117850" y="5429250"/>
                  </a:moveTo>
                  <a:lnTo>
                    <a:pt x="3117850" y="5392420"/>
                  </a:lnTo>
                  <a:lnTo>
                    <a:pt x="3129280" y="5392420"/>
                  </a:lnTo>
                  <a:lnTo>
                    <a:pt x="3129280" y="5416550"/>
                  </a:lnTo>
                  <a:lnTo>
                    <a:pt x="3140710" y="5416550"/>
                  </a:lnTo>
                  <a:lnTo>
                    <a:pt x="3140710" y="5393690"/>
                  </a:lnTo>
                  <a:lnTo>
                    <a:pt x="3152140" y="5393690"/>
                  </a:lnTo>
                  <a:lnTo>
                    <a:pt x="3152140" y="5416550"/>
                  </a:lnTo>
                  <a:lnTo>
                    <a:pt x="3173730" y="5416550"/>
                  </a:lnTo>
                  <a:lnTo>
                    <a:pt x="3173730" y="5427980"/>
                  </a:lnTo>
                  <a:lnTo>
                    <a:pt x="3117850" y="5427980"/>
                  </a:lnTo>
                  <a:lnTo>
                    <a:pt x="3117850" y="5429250"/>
                  </a:lnTo>
                  <a:close/>
                  <a:moveTo>
                    <a:pt x="3117850" y="5379720"/>
                  </a:moveTo>
                  <a:lnTo>
                    <a:pt x="3117850" y="5368290"/>
                  </a:lnTo>
                  <a:lnTo>
                    <a:pt x="3171190" y="5368290"/>
                  </a:lnTo>
                  <a:lnTo>
                    <a:pt x="3171190" y="5379720"/>
                  </a:lnTo>
                  <a:lnTo>
                    <a:pt x="3117850" y="5379720"/>
                  </a:lnTo>
                  <a:close/>
                  <a:moveTo>
                    <a:pt x="3117850" y="5351780"/>
                  </a:moveTo>
                  <a:lnTo>
                    <a:pt x="3117850" y="5339080"/>
                  </a:lnTo>
                  <a:lnTo>
                    <a:pt x="3161030" y="5339080"/>
                  </a:lnTo>
                  <a:lnTo>
                    <a:pt x="3161030" y="5317490"/>
                  </a:lnTo>
                  <a:lnTo>
                    <a:pt x="3172460" y="5317490"/>
                  </a:lnTo>
                  <a:lnTo>
                    <a:pt x="3172460" y="5351780"/>
                  </a:lnTo>
                  <a:lnTo>
                    <a:pt x="3117850" y="5351780"/>
                  </a:lnTo>
                  <a:close/>
                  <a:moveTo>
                    <a:pt x="3117850" y="5306060"/>
                  </a:moveTo>
                  <a:lnTo>
                    <a:pt x="3117850" y="5288280"/>
                  </a:lnTo>
                  <a:lnTo>
                    <a:pt x="3153410" y="5275580"/>
                  </a:lnTo>
                  <a:lnTo>
                    <a:pt x="3153410" y="5275580"/>
                  </a:lnTo>
                  <a:lnTo>
                    <a:pt x="3117850" y="5262880"/>
                  </a:lnTo>
                  <a:lnTo>
                    <a:pt x="3117850" y="5245100"/>
                  </a:lnTo>
                  <a:lnTo>
                    <a:pt x="3171190" y="5245100"/>
                  </a:lnTo>
                  <a:lnTo>
                    <a:pt x="3171190" y="5256530"/>
                  </a:lnTo>
                  <a:lnTo>
                    <a:pt x="3129280" y="5256530"/>
                  </a:lnTo>
                  <a:lnTo>
                    <a:pt x="3129280" y="5256530"/>
                  </a:lnTo>
                  <a:lnTo>
                    <a:pt x="3171190" y="5270500"/>
                  </a:lnTo>
                  <a:lnTo>
                    <a:pt x="3171190" y="5279390"/>
                  </a:lnTo>
                  <a:lnTo>
                    <a:pt x="3129280" y="5293360"/>
                  </a:lnTo>
                  <a:lnTo>
                    <a:pt x="3129280" y="5293360"/>
                  </a:lnTo>
                  <a:lnTo>
                    <a:pt x="3171190" y="5293360"/>
                  </a:lnTo>
                  <a:lnTo>
                    <a:pt x="3171190" y="5304790"/>
                  </a:lnTo>
                  <a:lnTo>
                    <a:pt x="3117850" y="5306060"/>
                  </a:lnTo>
                  <a:lnTo>
                    <a:pt x="3117850" y="5306060"/>
                  </a:lnTo>
                  <a:close/>
                  <a:moveTo>
                    <a:pt x="3117850" y="5200650"/>
                  </a:moveTo>
                  <a:lnTo>
                    <a:pt x="3117850" y="5184140"/>
                  </a:lnTo>
                  <a:lnTo>
                    <a:pt x="3155950" y="5161280"/>
                  </a:lnTo>
                  <a:lnTo>
                    <a:pt x="3155950" y="5161280"/>
                  </a:lnTo>
                  <a:lnTo>
                    <a:pt x="3117850" y="5161280"/>
                  </a:lnTo>
                  <a:lnTo>
                    <a:pt x="3117850" y="5148580"/>
                  </a:lnTo>
                  <a:lnTo>
                    <a:pt x="3171190" y="5148580"/>
                  </a:lnTo>
                  <a:lnTo>
                    <a:pt x="3171190" y="5163821"/>
                  </a:lnTo>
                  <a:lnTo>
                    <a:pt x="3133090" y="5187950"/>
                  </a:lnTo>
                  <a:lnTo>
                    <a:pt x="3133090" y="5187950"/>
                  </a:lnTo>
                  <a:lnTo>
                    <a:pt x="3171190" y="5187950"/>
                  </a:lnTo>
                  <a:lnTo>
                    <a:pt x="3171190" y="5199380"/>
                  </a:lnTo>
                  <a:lnTo>
                    <a:pt x="3117850" y="5199380"/>
                  </a:lnTo>
                  <a:lnTo>
                    <a:pt x="3117850" y="5200650"/>
                  </a:lnTo>
                  <a:close/>
                  <a:moveTo>
                    <a:pt x="3117850" y="5132070"/>
                  </a:moveTo>
                  <a:lnTo>
                    <a:pt x="3117850" y="5095240"/>
                  </a:lnTo>
                  <a:lnTo>
                    <a:pt x="3129280" y="5095240"/>
                  </a:lnTo>
                  <a:lnTo>
                    <a:pt x="3129280" y="5120640"/>
                  </a:lnTo>
                  <a:lnTo>
                    <a:pt x="3139440" y="5120640"/>
                  </a:lnTo>
                  <a:lnTo>
                    <a:pt x="3139440" y="5097780"/>
                  </a:lnTo>
                  <a:lnTo>
                    <a:pt x="3150870" y="5097780"/>
                  </a:lnTo>
                  <a:lnTo>
                    <a:pt x="3150870" y="5120640"/>
                  </a:lnTo>
                  <a:lnTo>
                    <a:pt x="3162300" y="5120640"/>
                  </a:lnTo>
                  <a:lnTo>
                    <a:pt x="3162300" y="5093970"/>
                  </a:lnTo>
                  <a:lnTo>
                    <a:pt x="3173730" y="5093970"/>
                  </a:lnTo>
                  <a:lnTo>
                    <a:pt x="3173730" y="5132070"/>
                  </a:lnTo>
                  <a:lnTo>
                    <a:pt x="3117850" y="5132070"/>
                  </a:lnTo>
                  <a:close/>
                  <a:moveTo>
                    <a:pt x="3167380" y="5030470"/>
                  </a:moveTo>
                  <a:cubicBezTo>
                    <a:pt x="3168650" y="5034280"/>
                    <a:pt x="3169920" y="5038090"/>
                    <a:pt x="3171190" y="5041900"/>
                  </a:cubicBezTo>
                  <a:cubicBezTo>
                    <a:pt x="3172460" y="5045710"/>
                    <a:pt x="3172460" y="5049520"/>
                    <a:pt x="3172460" y="5053330"/>
                  </a:cubicBezTo>
                  <a:cubicBezTo>
                    <a:pt x="3172460" y="5057140"/>
                    <a:pt x="3171190" y="5060950"/>
                    <a:pt x="3169920" y="5064760"/>
                  </a:cubicBezTo>
                  <a:cubicBezTo>
                    <a:pt x="3168650" y="5068570"/>
                    <a:pt x="3166110" y="5071110"/>
                    <a:pt x="3164840" y="5073650"/>
                  </a:cubicBezTo>
                  <a:cubicBezTo>
                    <a:pt x="3162300" y="5076190"/>
                    <a:pt x="3159760" y="5078730"/>
                    <a:pt x="3155950" y="5080000"/>
                  </a:cubicBezTo>
                  <a:cubicBezTo>
                    <a:pt x="3152140" y="5081270"/>
                    <a:pt x="3148330" y="5082540"/>
                    <a:pt x="3144520" y="5082540"/>
                  </a:cubicBezTo>
                  <a:cubicBezTo>
                    <a:pt x="3140710" y="5082540"/>
                    <a:pt x="3136900" y="5081270"/>
                    <a:pt x="3133090" y="5080000"/>
                  </a:cubicBezTo>
                  <a:cubicBezTo>
                    <a:pt x="3129280" y="5078730"/>
                    <a:pt x="3126740" y="5076190"/>
                    <a:pt x="3124200" y="5073650"/>
                  </a:cubicBezTo>
                  <a:cubicBezTo>
                    <a:pt x="3121660" y="5071110"/>
                    <a:pt x="3120390" y="5068570"/>
                    <a:pt x="3119121" y="5064760"/>
                  </a:cubicBezTo>
                  <a:cubicBezTo>
                    <a:pt x="3117850" y="5060950"/>
                    <a:pt x="3116581" y="5057140"/>
                    <a:pt x="3116581" y="5053330"/>
                  </a:cubicBezTo>
                  <a:cubicBezTo>
                    <a:pt x="3116581" y="5049520"/>
                    <a:pt x="3116581" y="5044440"/>
                    <a:pt x="3117851" y="5041900"/>
                  </a:cubicBezTo>
                  <a:cubicBezTo>
                    <a:pt x="3119121" y="5038090"/>
                    <a:pt x="3120391" y="5035550"/>
                    <a:pt x="3122931" y="5031740"/>
                  </a:cubicBezTo>
                  <a:lnTo>
                    <a:pt x="3131821" y="5040630"/>
                  </a:lnTo>
                  <a:cubicBezTo>
                    <a:pt x="3130550" y="5041900"/>
                    <a:pt x="3129281" y="5044440"/>
                    <a:pt x="3128010" y="5045710"/>
                  </a:cubicBezTo>
                  <a:cubicBezTo>
                    <a:pt x="3126740" y="5048250"/>
                    <a:pt x="3126740" y="5050790"/>
                    <a:pt x="3126740" y="5053330"/>
                  </a:cubicBezTo>
                  <a:cubicBezTo>
                    <a:pt x="3126740" y="5055871"/>
                    <a:pt x="3126740" y="5058410"/>
                    <a:pt x="3128010" y="5059680"/>
                  </a:cubicBezTo>
                  <a:cubicBezTo>
                    <a:pt x="3129281" y="5062221"/>
                    <a:pt x="3130550" y="5063490"/>
                    <a:pt x="3131821" y="5064760"/>
                  </a:cubicBezTo>
                  <a:cubicBezTo>
                    <a:pt x="3133091" y="5066030"/>
                    <a:pt x="3135631" y="5067300"/>
                    <a:pt x="3136900" y="5068570"/>
                  </a:cubicBezTo>
                  <a:cubicBezTo>
                    <a:pt x="3139440" y="5069840"/>
                    <a:pt x="3140710" y="5069840"/>
                    <a:pt x="3143250" y="5069840"/>
                  </a:cubicBezTo>
                  <a:cubicBezTo>
                    <a:pt x="3145790" y="5069840"/>
                    <a:pt x="3148330" y="5069840"/>
                    <a:pt x="3149600" y="5068570"/>
                  </a:cubicBezTo>
                  <a:cubicBezTo>
                    <a:pt x="3152140" y="5067300"/>
                    <a:pt x="3153410" y="5066030"/>
                    <a:pt x="3154680" y="5064760"/>
                  </a:cubicBezTo>
                  <a:cubicBezTo>
                    <a:pt x="3155950" y="5063491"/>
                    <a:pt x="3157220" y="5060950"/>
                    <a:pt x="3158490" y="5059680"/>
                  </a:cubicBezTo>
                  <a:cubicBezTo>
                    <a:pt x="3159760" y="5057140"/>
                    <a:pt x="3159760" y="5055871"/>
                    <a:pt x="3159760" y="5053330"/>
                  </a:cubicBezTo>
                  <a:cubicBezTo>
                    <a:pt x="3159760" y="5050790"/>
                    <a:pt x="3159760" y="5048250"/>
                    <a:pt x="3158490" y="5046980"/>
                  </a:cubicBezTo>
                  <a:cubicBezTo>
                    <a:pt x="3158490" y="5045710"/>
                    <a:pt x="3157220" y="5043171"/>
                    <a:pt x="3157220" y="5041900"/>
                  </a:cubicBezTo>
                  <a:lnTo>
                    <a:pt x="3148330" y="5041900"/>
                  </a:lnTo>
                  <a:lnTo>
                    <a:pt x="3148330" y="5052060"/>
                  </a:lnTo>
                  <a:lnTo>
                    <a:pt x="3136900" y="5052060"/>
                  </a:lnTo>
                  <a:lnTo>
                    <a:pt x="3136900" y="5030470"/>
                  </a:lnTo>
                  <a:lnTo>
                    <a:pt x="3167380" y="5030470"/>
                  </a:lnTo>
                  <a:close/>
                  <a:moveTo>
                    <a:pt x="3117850" y="5002530"/>
                  </a:moveTo>
                  <a:lnTo>
                    <a:pt x="3117850" y="4992370"/>
                  </a:lnTo>
                  <a:lnTo>
                    <a:pt x="3171190" y="4969510"/>
                  </a:lnTo>
                  <a:lnTo>
                    <a:pt x="3171190" y="4983480"/>
                  </a:lnTo>
                  <a:lnTo>
                    <a:pt x="3159760" y="4988560"/>
                  </a:lnTo>
                  <a:lnTo>
                    <a:pt x="3159760" y="5010150"/>
                  </a:lnTo>
                  <a:lnTo>
                    <a:pt x="3171190" y="5015230"/>
                  </a:lnTo>
                  <a:lnTo>
                    <a:pt x="3171190" y="5027930"/>
                  </a:lnTo>
                  <a:lnTo>
                    <a:pt x="3117850" y="5002530"/>
                  </a:lnTo>
                  <a:close/>
                  <a:moveTo>
                    <a:pt x="3133090" y="4997450"/>
                  </a:moveTo>
                  <a:lnTo>
                    <a:pt x="3149600" y="5003800"/>
                  </a:lnTo>
                  <a:lnTo>
                    <a:pt x="3149600" y="4991100"/>
                  </a:lnTo>
                  <a:lnTo>
                    <a:pt x="3133090" y="4997450"/>
                  </a:lnTo>
                  <a:close/>
                  <a:moveTo>
                    <a:pt x="3128010" y="4955540"/>
                  </a:moveTo>
                  <a:lnTo>
                    <a:pt x="3128010" y="4970780"/>
                  </a:lnTo>
                  <a:lnTo>
                    <a:pt x="3117850" y="4970780"/>
                  </a:lnTo>
                  <a:lnTo>
                    <a:pt x="3117850" y="4927600"/>
                  </a:lnTo>
                  <a:lnTo>
                    <a:pt x="3128010" y="4927600"/>
                  </a:lnTo>
                  <a:lnTo>
                    <a:pt x="3128010" y="4942840"/>
                  </a:lnTo>
                  <a:lnTo>
                    <a:pt x="3171190" y="4942840"/>
                  </a:lnTo>
                  <a:lnTo>
                    <a:pt x="3171190" y="4954270"/>
                  </a:lnTo>
                  <a:lnTo>
                    <a:pt x="3128010" y="4955540"/>
                  </a:lnTo>
                  <a:lnTo>
                    <a:pt x="3128010" y="4955540"/>
                  </a:lnTo>
                  <a:close/>
                  <a:moveTo>
                    <a:pt x="3117850" y="4917440"/>
                  </a:moveTo>
                  <a:lnTo>
                    <a:pt x="3117850" y="4906010"/>
                  </a:lnTo>
                  <a:lnTo>
                    <a:pt x="3171190" y="4906010"/>
                  </a:lnTo>
                  <a:lnTo>
                    <a:pt x="3171190" y="4917440"/>
                  </a:lnTo>
                  <a:lnTo>
                    <a:pt x="3117850" y="4917440"/>
                  </a:lnTo>
                  <a:close/>
                  <a:moveTo>
                    <a:pt x="3117850" y="4894580"/>
                  </a:moveTo>
                  <a:lnTo>
                    <a:pt x="3117850" y="4881880"/>
                  </a:lnTo>
                  <a:lnTo>
                    <a:pt x="3153410" y="4869180"/>
                  </a:lnTo>
                  <a:lnTo>
                    <a:pt x="3153410" y="4869180"/>
                  </a:lnTo>
                  <a:lnTo>
                    <a:pt x="3117850" y="4855210"/>
                  </a:lnTo>
                  <a:lnTo>
                    <a:pt x="3117850" y="4842510"/>
                  </a:lnTo>
                  <a:lnTo>
                    <a:pt x="3171190" y="4865370"/>
                  </a:lnTo>
                  <a:lnTo>
                    <a:pt x="3171190" y="4875530"/>
                  </a:lnTo>
                  <a:lnTo>
                    <a:pt x="3117850" y="4894580"/>
                  </a:lnTo>
                  <a:close/>
                  <a:moveTo>
                    <a:pt x="3117850" y="4829810"/>
                  </a:moveTo>
                  <a:lnTo>
                    <a:pt x="3117850" y="4792980"/>
                  </a:lnTo>
                  <a:lnTo>
                    <a:pt x="3129280" y="4792980"/>
                  </a:lnTo>
                  <a:lnTo>
                    <a:pt x="3129280" y="4818380"/>
                  </a:lnTo>
                  <a:lnTo>
                    <a:pt x="3139440" y="4818380"/>
                  </a:lnTo>
                  <a:lnTo>
                    <a:pt x="3139440" y="4795520"/>
                  </a:lnTo>
                  <a:lnTo>
                    <a:pt x="3150870" y="4795520"/>
                  </a:lnTo>
                  <a:lnTo>
                    <a:pt x="3150870" y="4818380"/>
                  </a:lnTo>
                  <a:lnTo>
                    <a:pt x="3162300" y="4818380"/>
                  </a:lnTo>
                  <a:lnTo>
                    <a:pt x="3162300" y="4791710"/>
                  </a:lnTo>
                  <a:lnTo>
                    <a:pt x="3173730" y="4791710"/>
                  </a:lnTo>
                  <a:lnTo>
                    <a:pt x="3173730" y="4829810"/>
                  </a:lnTo>
                  <a:lnTo>
                    <a:pt x="3117850" y="4829810"/>
                  </a:lnTo>
                  <a:close/>
                  <a:moveTo>
                    <a:pt x="30480" y="146050"/>
                  </a:moveTo>
                  <a:lnTo>
                    <a:pt x="1270" y="83820"/>
                  </a:lnTo>
                  <a:lnTo>
                    <a:pt x="6350" y="82550"/>
                  </a:lnTo>
                  <a:lnTo>
                    <a:pt x="30480" y="134620"/>
                  </a:lnTo>
                  <a:lnTo>
                    <a:pt x="53340" y="82550"/>
                  </a:lnTo>
                  <a:lnTo>
                    <a:pt x="58420" y="83820"/>
                  </a:lnTo>
                  <a:lnTo>
                    <a:pt x="30480" y="146050"/>
                  </a:lnTo>
                  <a:close/>
                  <a:moveTo>
                    <a:pt x="26670" y="0"/>
                  </a:moveTo>
                  <a:lnTo>
                    <a:pt x="31750" y="0"/>
                  </a:lnTo>
                  <a:lnTo>
                    <a:pt x="31750" y="139700"/>
                  </a:lnTo>
                  <a:lnTo>
                    <a:pt x="26670" y="139700"/>
                  </a:lnTo>
                  <a:lnTo>
                    <a:pt x="26670" y="0"/>
                  </a:lnTo>
                  <a:close/>
                  <a:moveTo>
                    <a:pt x="41910" y="246380"/>
                  </a:moveTo>
                  <a:lnTo>
                    <a:pt x="31750" y="234950"/>
                  </a:lnTo>
                  <a:lnTo>
                    <a:pt x="39370" y="228600"/>
                  </a:lnTo>
                  <a:lnTo>
                    <a:pt x="54610" y="246380"/>
                  </a:lnTo>
                  <a:lnTo>
                    <a:pt x="54610" y="256540"/>
                  </a:lnTo>
                  <a:lnTo>
                    <a:pt x="1270" y="256540"/>
                  </a:lnTo>
                  <a:lnTo>
                    <a:pt x="1270" y="246380"/>
                  </a:lnTo>
                  <a:lnTo>
                    <a:pt x="41910" y="246380"/>
                  </a:lnTo>
                  <a:close/>
                  <a:moveTo>
                    <a:pt x="34290" y="292100"/>
                  </a:moveTo>
                  <a:lnTo>
                    <a:pt x="34290" y="295910"/>
                  </a:lnTo>
                  <a:cubicBezTo>
                    <a:pt x="34290" y="297180"/>
                    <a:pt x="34290" y="298450"/>
                    <a:pt x="34290" y="298450"/>
                  </a:cubicBezTo>
                  <a:cubicBezTo>
                    <a:pt x="34290" y="298450"/>
                    <a:pt x="34290" y="300990"/>
                    <a:pt x="35560" y="300990"/>
                  </a:cubicBezTo>
                  <a:cubicBezTo>
                    <a:pt x="35560" y="302260"/>
                    <a:pt x="36830" y="302260"/>
                    <a:pt x="36830" y="303530"/>
                  </a:cubicBezTo>
                  <a:cubicBezTo>
                    <a:pt x="38100" y="303530"/>
                    <a:pt x="38100" y="304800"/>
                    <a:pt x="39370" y="304800"/>
                  </a:cubicBezTo>
                  <a:cubicBezTo>
                    <a:pt x="40640" y="304800"/>
                    <a:pt x="41910" y="303530"/>
                    <a:pt x="43180" y="302260"/>
                  </a:cubicBezTo>
                  <a:cubicBezTo>
                    <a:pt x="44450" y="300990"/>
                    <a:pt x="44450" y="299720"/>
                    <a:pt x="44450" y="297180"/>
                  </a:cubicBezTo>
                  <a:cubicBezTo>
                    <a:pt x="44450" y="295910"/>
                    <a:pt x="44450" y="293370"/>
                    <a:pt x="43180" y="293370"/>
                  </a:cubicBezTo>
                  <a:cubicBezTo>
                    <a:pt x="41910" y="293370"/>
                    <a:pt x="40640" y="290830"/>
                    <a:pt x="39370" y="290830"/>
                  </a:cubicBezTo>
                  <a:lnTo>
                    <a:pt x="41910" y="278130"/>
                  </a:lnTo>
                  <a:cubicBezTo>
                    <a:pt x="44450" y="278130"/>
                    <a:pt x="45720" y="279400"/>
                    <a:pt x="48260" y="280670"/>
                  </a:cubicBezTo>
                  <a:cubicBezTo>
                    <a:pt x="49530" y="281940"/>
                    <a:pt x="50800" y="283210"/>
                    <a:pt x="52070" y="284480"/>
                  </a:cubicBezTo>
                  <a:cubicBezTo>
                    <a:pt x="53340" y="285750"/>
                    <a:pt x="53340" y="288290"/>
                    <a:pt x="54610" y="289560"/>
                  </a:cubicBezTo>
                  <a:cubicBezTo>
                    <a:pt x="55880" y="290830"/>
                    <a:pt x="55880" y="293370"/>
                    <a:pt x="55880" y="295910"/>
                  </a:cubicBezTo>
                  <a:cubicBezTo>
                    <a:pt x="55880" y="298450"/>
                    <a:pt x="55880" y="300990"/>
                    <a:pt x="54610" y="302260"/>
                  </a:cubicBezTo>
                  <a:cubicBezTo>
                    <a:pt x="54610" y="304800"/>
                    <a:pt x="53340" y="306070"/>
                    <a:pt x="52070" y="308610"/>
                  </a:cubicBezTo>
                  <a:cubicBezTo>
                    <a:pt x="50800" y="309880"/>
                    <a:pt x="49530" y="311150"/>
                    <a:pt x="46990" y="312420"/>
                  </a:cubicBezTo>
                  <a:cubicBezTo>
                    <a:pt x="45720" y="313690"/>
                    <a:pt x="43180" y="313690"/>
                    <a:pt x="40640" y="313690"/>
                  </a:cubicBezTo>
                  <a:cubicBezTo>
                    <a:pt x="38100" y="313690"/>
                    <a:pt x="35560" y="312420"/>
                    <a:pt x="33020" y="311150"/>
                  </a:cubicBezTo>
                  <a:cubicBezTo>
                    <a:pt x="30480" y="309880"/>
                    <a:pt x="30480" y="309880"/>
                    <a:pt x="29210" y="307340"/>
                  </a:cubicBezTo>
                  <a:lnTo>
                    <a:pt x="29210" y="307340"/>
                  </a:lnTo>
                  <a:cubicBezTo>
                    <a:pt x="29210" y="308610"/>
                    <a:pt x="27940" y="309880"/>
                    <a:pt x="27940" y="311150"/>
                  </a:cubicBezTo>
                  <a:cubicBezTo>
                    <a:pt x="26670" y="312420"/>
                    <a:pt x="26670" y="313690"/>
                    <a:pt x="25400" y="313690"/>
                  </a:cubicBezTo>
                  <a:cubicBezTo>
                    <a:pt x="24130" y="314960"/>
                    <a:pt x="22860" y="314960"/>
                    <a:pt x="21590" y="316230"/>
                  </a:cubicBezTo>
                  <a:cubicBezTo>
                    <a:pt x="20320" y="316230"/>
                    <a:pt x="19050" y="317500"/>
                    <a:pt x="16510" y="317500"/>
                  </a:cubicBezTo>
                  <a:cubicBezTo>
                    <a:pt x="13970" y="317500"/>
                    <a:pt x="11430" y="317500"/>
                    <a:pt x="8890" y="316230"/>
                  </a:cubicBezTo>
                  <a:cubicBezTo>
                    <a:pt x="6350" y="314960"/>
                    <a:pt x="5080" y="313690"/>
                    <a:pt x="3810" y="312420"/>
                  </a:cubicBezTo>
                  <a:cubicBezTo>
                    <a:pt x="2540" y="311150"/>
                    <a:pt x="1270" y="308610"/>
                    <a:pt x="1270" y="306070"/>
                  </a:cubicBezTo>
                  <a:cubicBezTo>
                    <a:pt x="1270" y="303530"/>
                    <a:pt x="0" y="300990"/>
                    <a:pt x="0" y="297180"/>
                  </a:cubicBezTo>
                  <a:cubicBezTo>
                    <a:pt x="0" y="292100"/>
                    <a:pt x="1270" y="288290"/>
                    <a:pt x="3810" y="284480"/>
                  </a:cubicBezTo>
                  <a:cubicBezTo>
                    <a:pt x="6350" y="280670"/>
                    <a:pt x="10160" y="278130"/>
                    <a:pt x="13970" y="278130"/>
                  </a:cubicBezTo>
                  <a:lnTo>
                    <a:pt x="16510" y="289560"/>
                  </a:lnTo>
                  <a:cubicBezTo>
                    <a:pt x="13970" y="289560"/>
                    <a:pt x="12700" y="290830"/>
                    <a:pt x="11430" y="292100"/>
                  </a:cubicBezTo>
                  <a:cubicBezTo>
                    <a:pt x="10160" y="293370"/>
                    <a:pt x="10160" y="294640"/>
                    <a:pt x="10160" y="297180"/>
                  </a:cubicBezTo>
                  <a:cubicBezTo>
                    <a:pt x="10160" y="299720"/>
                    <a:pt x="11430" y="300990"/>
                    <a:pt x="12700" y="302260"/>
                  </a:cubicBezTo>
                  <a:cubicBezTo>
                    <a:pt x="13970" y="303530"/>
                    <a:pt x="15240" y="303530"/>
                    <a:pt x="17780" y="303530"/>
                  </a:cubicBezTo>
                  <a:cubicBezTo>
                    <a:pt x="19050" y="303530"/>
                    <a:pt x="20320" y="303530"/>
                    <a:pt x="21590" y="302260"/>
                  </a:cubicBezTo>
                  <a:cubicBezTo>
                    <a:pt x="22860" y="300990"/>
                    <a:pt x="22860" y="300990"/>
                    <a:pt x="22860" y="299720"/>
                  </a:cubicBezTo>
                  <a:cubicBezTo>
                    <a:pt x="22860" y="298450"/>
                    <a:pt x="24130" y="297180"/>
                    <a:pt x="24130" y="295910"/>
                  </a:cubicBezTo>
                  <a:cubicBezTo>
                    <a:pt x="24130" y="294640"/>
                    <a:pt x="24130" y="293370"/>
                    <a:pt x="24130" y="292100"/>
                  </a:cubicBezTo>
                  <a:lnTo>
                    <a:pt x="24130" y="289560"/>
                  </a:lnTo>
                  <a:lnTo>
                    <a:pt x="34290" y="289560"/>
                  </a:lnTo>
                  <a:lnTo>
                    <a:pt x="34290" y="292100"/>
                  </a:lnTo>
                  <a:close/>
                  <a:moveTo>
                    <a:pt x="30480" y="1762760"/>
                  </a:moveTo>
                  <a:lnTo>
                    <a:pt x="1270" y="1700530"/>
                  </a:lnTo>
                  <a:lnTo>
                    <a:pt x="6350" y="1697990"/>
                  </a:lnTo>
                  <a:lnTo>
                    <a:pt x="30480" y="1750060"/>
                  </a:lnTo>
                  <a:lnTo>
                    <a:pt x="53340" y="1697990"/>
                  </a:lnTo>
                  <a:lnTo>
                    <a:pt x="58420" y="1700530"/>
                  </a:lnTo>
                  <a:lnTo>
                    <a:pt x="30480" y="1762760"/>
                  </a:lnTo>
                  <a:close/>
                  <a:moveTo>
                    <a:pt x="26670" y="1616710"/>
                  </a:moveTo>
                  <a:lnTo>
                    <a:pt x="31750" y="1616710"/>
                  </a:lnTo>
                  <a:lnTo>
                    <a:pt x="31750" y="1756410"/>
                  </a:lnTo>
                  <a:lnTo>
                    <a:pt x="26670" y="1756410"/>
                  </a:lnTo>
                  <a:lnTo>
                    <a:pt x="26670" y="1616710"/>
                  </a:lnTo>
                  <a:close/>
                  <a:moveTo>
                    <a:pt x="41910" y="1863090"/>
                  </a:moveTo>
                  <a:lnTo>
                    <a:pt x="31750" y="1851660"/>
                  </a:lnTo>
                  <a:lnTo>
                    <a:pt x="39370" y="1845310"/>
                  </a:lnTo>
                  <a:lnTo>
                    <a:pt x="54610" y="1863090"/>
                  </a:lnTo>
                  <a:lnTo>
                    <a:pt x="54610" y="1873250"/>
                  </a:lnTo>
                  <a:lnTo>
                    <a:pt x="1270" y="1873250"/>
                  </a:lnTo>
                  <a:lnTo>
                    <a:pt x="1270" y="1861820"/>
                  </a:lnTo>
                  <a:lnTo>
                    <a:pt x="41910" y="1863090"/>
                  </a:lnTo>
                  <a:lnTo>
                    <a:pt x="41910" y="1863090"/>
                  </a:lnTo>
                  <a:close/>
                  <a:moveTo>
                    <a:pt x="34290" y="1908810"/>
                  </a:moveTo>
                  <a:lnTo>
                    <a:pt x="34290" y="1912620"/>
                  </a:lnTo>
                  <a:cubicBezTo>
                    <a:pt x="34290" y="1913890"/>
                    <a:pt x="34290" y="1915160"/>
                    <a:pt x="34290" y="1915160"/>
                  </a:cubicBezTo>
                  <a:cubicBezTo>
                    <a:pt x="34290" y="1915160"/>
                    <a:pt x="34290" y="1917700"/>
                    <a:pt x="35560" y="1917700"/>
                  </a:cubicBezTo>
                  <a:cubicBezTo>
                    <a:pt x="35560" y="1918970"/>
                    <a:pt x="36830" y="1918970"/>
                    <a:pt x="36830" y="1920240"/>
                  </a:cubicBezTo>
                  <a:cubicBezTo>
                    <a:pt x="38100" y="1920240"/>
                    <a:pt x="38100" y="1921510"/>
                    <a:pt x="39370" y="1921510"/>
                  </a:cubicBezTo>
                  <a:cubicBezTo>
                    <a:pt x="40640" y="1921510"/>
                    <a:pt x="41910" y="1920240"/>
                    <a:pt x="43180" y="1918970"/>
                  </a:cubicBezTo>
                  <a:cubicBezTo>
                    <a:pt x="44450" y="1917700"/>
                    <a:pt x="44450" y="1916430"/>
                    <a:pt x="44450" y="1913890"/>
                  </a:cubicBezTo>
                  <a:cubicBezTo>
                    <a:pt x="44450" y="1912620"/>
                    <a:pt x="44450" y="1910080"/>
                    <a:pt x="43180" y="1910080"/>
                  </a:cubicBezTo>
                  <a:cubicBezTo>
                    <a:pt x="41910" y="1910080"/>
                    <a:pt x="40640" y="1907540"/>
                    <a:pt x="39370" y="1907540"/>
                  </a:cubicBezTo>
                  <a:lnTo>
                    <a:pt x="41910" y="1894840"/>
                  </a:lnTo>
                  <a:cubicBezTo>
                    <a:pt x="44450" y="1894840"/>
                    <a:pt x="45720" y="1896110"/>
                    <a:pt x="48260" y="1897380"/>
                  </a:cubicBezTo>
                  <a:cubicBezTo>
                    <a:pt x="49530" y="1898650"/>
                    <a:pt x="50800" y="1899920"/>
                    <a:pt x="52070" y="1901190"/>
                  </a:cubicBezTo>
                  <a:cubicBezTo>
                    <a:pt x="53340" y="1902460"/>
                    <a:pt x="53340" y="1905000"/>
                    <a:pt x="54610" y="1906270"/>
                  </a:cubicBezTo>
                  <a:cubicBezTo>
                    <a:pt x="55880" y="1907540"/>
                    <a:pt x="55880" y="1910080"/>
                    <a:pt x="55880" y="1912620"/>
                  </a:cubicBezTo>
                  <a:cubicBezTo>
                    <a:pt x="55880" y="1915160"/>
                    <a:pt x="55880" y="1917700"/>
                    <a:pt x="54610" y="1918970"/>
                  </a:cubicBezTo>
                  <a:cubicBezTo>
                    <a:pt x="54610" y="1921510"/>
                    <a:pt x="53340" y="1922780"/>
                    <a:pt x="52070" y="1925320"/>
                  </a:cubicBezTo>
                  <a:cubicBezTo>
                    <a:pt x="50800" y="1926590"/>
                    <a:pt x="49530" y="1927860"/>
                    <a:pt x="46990" y="1929130"/>
                  </a:cubicBezTo>
                  <a:cubicBezTo>
                    <a:pt x="45720" y="1930400"/>
                    <a:pt x="43180" y="1930400"/>
                    <a:pt x="40640" y="1930400"/>
                  </a:cubicBezTo>
                  <a:cubicBezTo>
                    <a:pt x="38100" y="1930400"/>
                    <a:pt x="35560" y="1929130"/>
                    <a:pt x="33020" y="1927860"/>
                  </a:cubicBezTo>
                  <a:cubicBezTo>
                    <a:pt x="30480" y="1926590"/>
                    <a:pt x="29210" y="1924050"/>
                    <a:pt x="29210" y="1921510"/>
                  </a:cubicBezTo>
                  <a:lnTo>
                    <a:pt x="29210" y="1921510"/>
                  </a:lnTo>
                  <a:cubicBezTo>
                    <a:pt x="29210" y="1922780"/>
                    <a:pt x="27940" y="1924050"/>
                    <a:pt x="27940" y="1925320"/>
                  </a:cubicBezTo>
                  <a:cubicBezTo>
                    <a:pt x="26670" y="1926590"/>
                    <a:pt x="26670" y="1927860"/>
                    <a:pt x="25400" y="1927860"/>
                  </a:cubicBezTo>
                  <a:cubicBezTo>
                    <a:pt x="24130" y="1929130"/>
                    <a:pt x="22860" y="1929130"/>
                    <a:pt x="21590" y="1930400"/>
                  </a:cubicBezTo>
                  <a:cubicBezTo>
                    <a:pt x="20320" y="1930400"/>
                    <a:pt x="19050" y="1931670"/>
                    <a:pt x="16510" y="1931670"/>
                  </a:cubicBezTo>
                  <a:cubicBezTo>
                    <a:pt x="13970" y="1931670"/>
                    <a:pt x="11430" y="1931670"/>
                    <a:pt x="8890" y="1930400"/>
                  </a:cubicBezTo>
                  <a:cubicBezTo>
                    <a:pt x="6350" y="1929130"/>
                    <a:pt x="5080" y="1927860"/>
                    <a:pt x="3810" y="1926590"/>
                  </a:cubicBezTo>
                  <a:cubicBezTo>
                    <a:pt x="2540" y="1925320"/>
                    <a:pt x="1270" y="1922780"/>
                    <a:pt x="1270" y="1920240"/>
                  </a:cubicBezTo>
                  <a:cubicBezTo>
                    <a:pt x="1270" y="1917700"/>
                    <a:pt x="0" y="1915160"/>
                    <a:pt x="0" y="1912620"/>
                  </a:cubicBezTo>
                  <a:cubicBezTo>
                    <a:pt x="0" y="1907540"/>
                    <a:pt x="1270" y="1903730"/>
                    <a:pt x="3810" y="1899920"/>
                  </a:cubicBezTo>
                  <a:cubicBezTo>
                    <a:pt x="6350" y="1896110"/>
                    <a:pt x="10160" y="1893570"/>
                    <a:pt x="13970" y="1893570"/>
                  </a:cubicBezTo>
                  <a:lnTo>
                    <a:pt x="16510" y="1905000"/>
                  </a:lnTo>
                  <a:cubicBezTo>
                    <a:pt x="13970" y="1905000"/>
                    <a:pt x="12700" y="1906270"/>
                    <a:pt x="11430" y="1907540"/>
                  </a:cubicBezTo>
                  <a:cubicBezTo>
                    <a:pt x="10160" y="1908810"/>
                    <a:pt x="10160" y="1910080"/>
                    <a:pt x="10160" y="1912620"/>
                  </a:cubicBezTo>
                  <a:cubicBezTo>
                    <a:pt x="10160" y="1915160"/>
                    <a:pt x="11430" y="1916430"/>
                    <a:pt x="12700" y="1917700"/>
                  </a:cubicBezTo>
                  <a:cubicBezTo>
                    <a:pt x="13970" y="1918970"/>
                    <a:pt x="15240" y="1918970"/>
                    <a:pt x="17780" y="1918970"/>
                  </a:cubicBezTo>
                  <a:cubicBezTo>
                    <a:pt x="19050" y="1918970"/>
                    <a:pt x="20320" y="1918970"/>
                    <a:pt x="21590" y="1917700"/>
                  </a:cubicBezTo>
                  <a:cubicBezTo>
                    <a:pt x="22860" y="1916430"/>
                    <a:pt x="22860" y="1916430"/>
                    <a:pt x="22860" y="1915160"/>
                  </a:cubicBezTo>
                  <a:cubicBezTo>
                    <a:pt x="22860" y="1913890"/>
                    <a:pt x="24130" y="1912620"/>
                    <a:pt x="24130" y="1911350"/>
                  </a:cubicBezTo>
                  <a:cubicBezTo>
                    <a:pt x="24130" y="1910080"/>
                    <a:pt x="24130" y="1908810"/>
                    <a:pt x="24130" y="1907540"/>
                  </a:cubicBezTo>
                  <a:lnTo>
                    <a:pt x="24130" y="1905000"/>
                  </a:lnTo>
                  <a:lnTo>
                    <a:pt x="34290" y="1905000"/>
                  </a:lnTo>
                  <a:lnTo>
                    <a:pt x="34290" y="1908810"/>
                  </a:lnTo>
                  <a:close/>
                  <a:moveTo>
                    <a:pt x="54610" y="1996440"/>
                  </a:moveTo>
                  <a:lnTo>
                    <a:pt x="54610" y="2006600"/>
                  </a:lnTo>
                  <a:lnTo>
                    <a:pt x="1270" y="2029460"/>
                  </a:lnTo>
                  <a:lnTo>
                    <a:pt x="1270" y="2015490"/>
                  </a:lnTo>
                  <a:lnTo>
                    <a:pt x="12700" y="2010410"/>
                  </a:lnTo>
                  <a:lnTo>
                    <a:pt x="12700" y="1990090"/>
                  </a:lnTo>
                  <a:lnTo>
                    <a:pt x="1270" y="1985010"/>
                  </a:lnTo>
                  <a:lnTo>
                    <a:pt x="1270" y="1972310"/>
                  </a:lnTo>
                  <a:lnTo>
                    <a:pt x="54610" y="1996440"/>
                  </a:lnTo>
                  <a:close/>
                  <a:moveTo>
                    <a:pt x="39370" y="2000250"/>
                  </a:moveTo>
                  <a:lnTo>
                    <a:pt x="22860" y="1993900"/>
                  </a:lnTo>
                  <a:lnTo>
                    <a:pt x="22860" y="2006600"/>
                  </a:lnTo>
                  <a:lnTo>
                    <a:pt x="39370" y="2000250"/>
                  </a:lnTo>
                  <a:close/>
                  <a:moveTo>
                    <a:pt x="30480" y="3468370"/>
                  </a:moveTo>
                  <a:lnTo>
                    <a:pt x="1270" y="3406140"/>
                  </a:lnTo>
                  <a:lnTo>
                    <a:pt x="6350" y="3403600"/>
                  </a:lnTo>
                  <a:lnTo>
                    <a:pt x="30480" y="3455670"/>
                  </a:lnTo>
                  <a:lnTo>
                    <a:pt x="53340" y="3403600"/>
                  </a:lnTo>
                  <a:lnTo>
                    <a:pt x="58420" y="3406140"/>
                  </a:lnTo>
                  <a:lnTo>
                    <a:pt x="30480" y="3468370"/>
                  </a:lnTo>
                  <a:close/>
                  <a:moveTo>
                    <a:pt x="26670" y="3322320"/>
                  </a:moveTo>
                  <a:lnTo>
                    <a:pt x="31750" y="3322320"/>
                  </a:lnTo>
                  <a:lnTo>
                    <a:pt x="31750" y="3462020"/>
                  </a:lnTo>
                  <a:lnTo>
                    <a:pt x="26670" y="3462020"/>
                  </a:lnTo>
                  <a:lnTo>
                    <a:pt x="26670" y="3322320"/>
                  </a:lnTo>
                  <a:close/>
                  <a:moveTo>
                    <a:pt x="41910" y="3568700"/>
                  </a:moveTo>
                  <a:lnTo>
                    <a:pt x="31750" y="3557270"/>
                  </a:lnTo>
                  <a:lnTo>
                    <a:pt x="39370" y="3550920"/>
                  </a:lnTo>
                  <a:lnTo>
                    <a:pt x="54610" y="3568700"/>
                  </a:lnTo>
                  <a:lnTo>
                    <a:pt x="54610" y="3578860"/>
                  </a:lnTo>
                  <a:lnTo>
                    <a:pt x="1270" y="3578860"/>
                  </a:lnTo>
                  <a:lnTo>
                    <a:pt x="1270" y="3567430"/>
                  </a:lnTo>
                  <a:lnTo>
                    <a:pt x="41910" y="3567430"/>
                  </a:lnTo>
                  <a:lnTo>
                    <a:pt x="41910" y="3568700"/>
                  </a:lnTo>
                  <a:close/>
                  <a:moveTo>
                    <a:pt x="12700" y="3623310"/>
                  </a:moveTo>
                  <a:lnTo>
                    <a:pt x="12700" y="3599180"/>
                  </a:lnTo>
                  <a:lnTo>
                    <a:pt x="21590" y="3599180"/>
                  </a:lnTo>
                  <a:lnTo>
                    <a:pt x="54610" y="3620770"/>
                  </a:lnTo>
                  <a:lnTo>
                    <a:pt x="54610" y="3633470"/>
                  </a:lnTo>
                  <a:lnTo>
                    <a:pt x="21590" y="3633470"/>
                  </a:lnTo>
                  <a:lnTo>
                    <a:pt x="21590" y="3639820"/>
                  </a:lnTo>
                  <a:lnTo>
                    <a:pt x="12700" y="3639820"/>
                  </a:lnTo>
                  <a:lnTo>
                    <a:pt x="12700" y="3633470"/>
                  </a:lnTo>
                  <a:lnTo>
                    <a:pt x="1270" y="3633470"/>
                  </a:lnTo>
                  <a:lnTo>
                    <a:pt x="1270" y="3622040"/>
                  </a:lnTo>
                  <a:lnTo>
                    <a:pt x="12700" y="3623310"/>
                  </a:lnTo>
                  <a:lnTo>
                    <a:pt x="12700" y="3623310"/>
                  </a:lnTo>
                  <a:close/>
                  <a:moveTo>
                    <a:pt x="40640" y="3623310"/>
                  </a:moveTo>
                  <a:lnTo>
                    <a:pt x="40640" y="3623310"/>
                  </a:lnTo>
                  <a:lnTo>
                    <a:pt x="21590" y="3611880"/>
                  </a:lnTo>
                  <a:lnTo>
                    <a:pt x="21590" y="3624580"/>
                  </a:lnTo>
                  <a:lnTo>
                    <a:pt x="40640" y="3624580"/>
                  </a:lnTo>
                  <a:lnTo>
                    <a:pt x="40640" y="3623310"/>
                  </a:lnTo>
                  <a:close/>
                  <a:moveTo>
                    <a:pt x="30480" y="5085080"/>
                  </a:moveTo>
                  <a:lnTo>
                    <a:pt x="1270" y="5022850"/>
                  </a:lnTo>
                  <a:lnTo>
                    <a:pt x="6350" y="5020310"/>
                  </a:lnTo>
                  <a:lnTo>
                    <a:pt x="30480" y="5072380"/>
                  </a:lnTo>
                  <a:lnTo>
                    <a:pt x="53340" y="5020310"/>
                  </a:lnTo>
                  <a:lnTo>
                    <a:pt x="58420" y="5022850"/>
                  </a:lnTo>
                  <a:lnTo>
                    <a:pt x="30480" y="5085080"/>
                  </a:lnTo>
                  <a:close/>
                  <a:moveTo>
                    <a:pt x="26670" y="4939030"/>
                  </a:moveTo>
                  <a:lnTo>
                    <a:pt x="31750" y="4939030"/>
                  </a:lnTo>
                  <a:lnTo>
                    <a:pt x="31750" y="5078730"/>
                  </a:lnTo>
                  <a:lnTo>
                    <a:pt x="26670" y="5078730"/>
                  </a:lnTo>
                  <a:lnTo>
                    <a:pt x="26670" y="4939030"/>
                  </a:lnTo>
                  <a:close/>
                  <a:moveTo>
                    <a:pt x="41910" y="5185410"/>
                  </a:moveTo>
                  <a:lnTo>
                    <a:pt x="31750" y="5173980"/>
                  </a:lnTo>
                  <a:lnTo>
                    <a:pt x="39370" y="5167630"/>
                  </a:lnTo>
                  <a:lnTo>
                    <a:pt x="54610" y="5185410"/>
                  </a:lnTo>
                  <a:lnTo>
                    <a:pt x="54610" y="5195570"/>
                  </a:lnTo>
                  <a:lnTo>
                    <a:pt x="1270" y="5195570"/>
                  </a:lnTo>
                  <a:lnTo>
                    <a:pt x="1270" y="5184140"/>
                  </a:lnTo>
                  <a:lnTo>
                    <a:pt x="41910" y="5184140"/>
                  </a:lnTo>
                  <a:lnTo>
                    <a:pt x="41910" y="5185410"/>
                  </a:lnTo>
                  <a:close/>
                  <a:moveTo>
                    <a:pt x="12700" y="5240020"/>
                  </a:moveTo>
                  <a:lnTo>
                    <a:pt x="12700" y="5215890"/>
                  </a:lnTo>
                  <a:lnTo>
                    <a:pt x="21590" y="5215890"/>
                  </a:lnTo>
                  <a:lnTo>
                    <a:pt x="54610" y="5237480"/>
                  </a:lnTo>
                  <a:lnTo>
                    <a:pt x="54610" y="5250180"/>
                  </a:lnTo>
                  <a:lnTo>
                    <a:pt x="21590" y="5250180"/>
                  </a:lnTo>
                  <a:lnTo>
                    <a:pt x="21590" y="5256530"/>
                  </a:lnTo>
                  <a:lnTo>
                    <a:pt x="12700" y="5256530"/>
                  </a:lnTo>
                  <a:lnTo>
                    <a:pt x="12700" y="5250180"/>
                  </a:lnTo>
                  <a:lnTo>
                    <a:pt x="1270" y="5250180"/>
                  </a:lnTo>
                  <a:lnTo>
                    <a:pt x="1270" y="5238750"/>
                  </a:lnTo>
                  <a:lnTo>
                    <a:pt x="12700" y="5240020"/>
                  </a:lnTo>
                  <a:lnTo>
                    <a:pt x="12700" y="5240020"/>
                  </a:lnTo>
                  <a:close/>
                  <a:moveTo>
                    <a:pt x="40640" y="5240020"/>
                  </a:moveTo>
                  <a:lnTo>
                    <a:pt x="40640" y="5240020"/>
                  </a:lnTo>
                  <a:lnTo>
                    <a:pt x="21590" y="5227320"/>
                  </a:lnTo>
                  <a:lnTo>
                    <a:pt x="21590" y="5240020"/>
                  </a:lnTo>
                  <a:lnTo>
                    <a:pt x="40640" y="5240020"/>
                  </a:lnTo>
                  <a:close/>
                  <a:moveTo>
                    <a:pt x="54610" y="5317490"/>
                  </a:moveTo>
                  <a:lnTo>
                    <a:pt x="54610" y="5327650"/>
                  </a:lnTo>
                  <a:lnTo>
                    <a:pt x="1270" y="5351780"/>
                  </a:lnTo>
                  <a:lnTo>
                    <a:pt x="1270" y="5337810"/>
                  </a:lnTo>
                  <a:lnTo>
                    <a:pt x="12700" y="5332730"/>
                  </a:lnTo>
                  <a:lnTo>
                    <a:pt x="12700" y="5311140"/>
                  </a:lnTo>
                  <a:lnTo>
                    <a:pt x="1270" y="5306060"/>
                  </a:lnTo>
                  <a:lnTo>
                    <a:pt x="1270" y="5293360"/>
                  </a:lnTo>
                  <a:lnTo>
                    <a:pt x="54610" y="5317490"/>
                  </a:lnTo>
                  <a:close/>
                  <a:moveTo>
                    <a:pt x="39370" y="5322570"/>
                  </a:moveTo>
                  <a:lnTo>
                    <a:pt x="22860" y="5316220"/>
                  </a:lnTo>
                  <a:lnTo>
                    <a:pt x="22860" y="5328920"/>
                  </a:lnTo>
                  <a:lnTo>
                    <a:pt x="39370" y="5322570"/>
                  </a:lnTo>
                  <a:close/>
                </a:path>
              </a:pathLst>
            </a:custGeom>
            <a:solidFill>
              <a:srgbClr val="BBBCBC"/>
            </a:solidFill>
          </p:spPr>
          <p:txBody>
            <a:bodyPr/>
            <a:lstStyle/>
            <a:p>
              <a:endParaRPr lang="en-US"/>
            </a:p>
          </p:txBody>
        </p:sp>
      </p:grpSp>
      <p:grpSp>
        <p:nvGrpSpPr>
          <p:cNvPr id="23" name="Group 23"/>
          <p:cNvGrpSpPr/>
          <p:nvPr/>
        </p:nvGrpSpPr>
        <p:grpSpPr>
          <a:xfrm>
            <a:off x="2288027" y="1676061"/>
            <a:ext cx="5665709" cy="6474629"/>
            <a:chOff x="0" y="0"/>
            <a:chExt cx="7554279" cy="8632838"/>
          </a:xfrm>
        </p:grpSpPr>
        <p:sp>
          <p:nvSpPr>
            <p:cNvPr id="24" name="Freeform 24"/>
            <p:cNvSpPr/>
            <p:nvPr/>
          </p:nvSpPr>
          <p:spPr>
            <a:xfrm rot="-697861">
              <a:off x="697430" y="543421"/>
              <a:ext cx="6159419" cy="7545996"/>
            </a:xfrm>
            <a:custGeom>
              <a:avLst/>
              <a:gdLst/>
              <a:ahLst/>
              <a:cxnLst/>
              <a:rect l="l" t="t" r="r" b="b"/>
              <a:pathLst>
                <a:path w="6159419" h="7545996">
                  <a:moveTo>
                    <a:pt x="0" y="0"/>
                  </a:moveTo>
                  <a:lnTo>
                    <a:pt x="6159419" y="0"/>
                  </a:lnTo>
                  <a:lnTo>
                    <a:pt x="6159419" y="7545996"/>
                  </a:lnTo>
                  <a:lnTo>
                    <a:pt x="0" y="7545996"/>
                  </a:lnTo>
                  <a:lnTo>
                    <a:pt x="0" y="0"/>
                  </a:lnTo>
                  <a:close/>
                </a:path>
              </a:pathLst>
            </a:custGeom>
            <a:blipFill>
              <a:blip r:embed="rId8"/>
              <a:stretch>
                <a:fillRect/>
              </a:stretch>
            </a:blipFill>
          </p:spPr>
          <p:txBody>
            <a:bodyPr/>
            <a:lstStyle/>
            <a:p>
              <a:endParaRPr lang="en-US"/>
            </a:p>
          </p:txBody>
        </p:sp>
        <p:sp>
          <p:nvSpPr>
            <p:cNvPr id="25" name="Freeform 25" descr="User with solid fill"/>
            <p:cNvSpPr/>
            <p:nvPr/>
          </p:nvSpPr>
          <p:spPr>
            <a:xfrm rot="-697861">
              <a:off x="613342" y="826735"/>
              <a:ext cx="6162056" cy="6162056"/>
            </a:xfrm>
            <a:custGeom>
              <a:avLst/>
              <a:gdLst/>
              <a:ahLst/>
              <a:cxnLst/>
              <a:rect l="l" t="t" r="r" b="b"/>
              <a:pathLst>
                <a:path w="6162056" h="6162056">
                  <a:moveTo>
                    <a:pt x="0" y="0"/>
                  </a:moveTo>
                  <a:lnTo>
                    <a:pt x="6162055" y="0"/>
                  </a:lnTo>
                  <a:lnTo>
                    <a:pt x="6162055" y="6162056"/>
                  </a:lnTo>
                  <a:lnTo>
                    <a:pt x="0" y="61620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
        <p:nvSpPr>
          <p:cNvPr id="26" name="TextBox 26"/>
          <p:cNvSpPr txBox="1"/>
          <p:nvPr/>
        </p:nvSpPr>
        <p:spPr>
          <a:xfrm>
            <a:off x="936540" y="651574"/>
            <a:ext cx="5323771" cy="744726"/>
          </a:xfrm>
          <a:prstGeom prst="rect">
            <a:avLst/>
          </a:prstGeom>
        </p:spPr>
        <p:txBody>
          <a:bodyPr lIns="0" tIns="0" rIns="0" bIns="0" rtlCol="0" anchor="t">
            <a:spAutoFit/>
          </a:bodyPr>
          <a:lstStyle/>
          <a:p>
            <a:pPr algn="l">
              <a:lnSpc>
                <a:spcPts val="5880"/>
              </a:lnSpc>
            </a:pPr>
            <a:r>
              <a:rPr lang="en-US" sz="4900">
                <a:solidFill>
                  <a:srgbClr val="492DA8"/>
                </a:solidFill>
                <a:latin typeface="Permanent Marker"/>
                <a:ea typeface="Permanent Marker"/>
                <a:cs typeface="Permanent Marker"/>
                <a:sym typeface="Permanent Marker"/>
              </a:rPr>
              <a:t>Get to know me</a:t>
            </a:r>
          </a:p>
        </p:txBody>
      </p:sp>
      <p:sp>
        <p:nvSpPr>
          <p:cNvPr id="27" name="TextBox 27"/>
          <p:cNvSpPr txBox="1"/>
          <p:nvPr/>
        </p:nvSpPr>
        <p:spPr>
          <a:xfrm>
            <a:off x="3827583" y="8472502"/>
            <a:ext cx="3485586" cy="452881"/>
          </a:xfrm>
          <a:prstGeom prst="rect">
            <a:avLst/>
          </a:prstGeom>
        </p:spPr>
        <p:txBody>
          <a:bodyPr lIns="0" tIns="0" rIns="0" bIns="0" rtlCol="0" anchor="t">
            <a:spAutoFit/>
          </a:bodyPr>
          <a:lstStyle/>
          <a:p>
            <a:pPr algn="l">
              <a:lnSpc>
                <a:spcPts val="3499"/>
              </a:lnSpc>
              <a:spcBef>
                <a:spcPct val="0"/>
              </a:spcBef>
            </a:pPr>
            <a:r>
              <a:rPr lang="en-US" sz="3200">
                <a:solidFill>
                  <a:srgbClr val="492DA8"/>
                </a:solidFill>
                <a:latin typeface="DM Sans"/>
                <a:ea typeface="DM Sans"/>
                <a:cs typeface="DM Sans"/>
                <a:sym typeface="DM Sans"/>
              </a:rPr>
              <a:t>Name: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Freeform 2"/>
          <p:cNvSpPr/>
          <p:nvPr/>
        </p:nvSpPr>
        <p:spPr>
          <a:xfrm>
            <a:off x="251960" y="55563"/>
            <a:ext cx="7963465" cy="9977006"/>
          </a:xfrm>
          <a:custGeom>
            <a:avLst/>
            <a:gdLst/>
            <a:ahLst/>
            <a:cxnLst/>
            <a:rect l="l" t="t" r="r" b="b"/>
            <a:pathLst>
              <a:path w="7963465" h="9977006">
                <a:moveTo>
                  <a:pt x="0" y="0"/>
                </a:moveTo>
                <a:lnTo>
                  <a:pt x="7963465" y="0"/>
                </a:lnTo>
                <a:lnTo>
                  <a:pt x="7963465" y="9977006"/>
                </a:lnTo>
                <a:lnTo>
                  <a:pt x="0" y="9977006"/>
                </a:lnTo>
                <a:lnTo>
                  <a:pt x="0" y="0"/>
                </a:lnTo>
                <a:close/>
              </a:path>
            </a:pathLst>
          </a:custGeom>
          <a:blipFill>
            <a:blip r:embed="rId3">
              <a:extLst>
                <a:ext uri="{96DAC541-7B7A-43D3-8B79-37D633B846F1}">
                  <asvg:svgBlip xmlns:asvg="http://schemas.microsoft.com/office/drawing/2016/SVG/main" r:embed="rId4"/>
                </a:ext>
              </a:extLst>
            </a:blip>
            <a:stretch>
              <a:fillRect l="-30" r="-30"/>
            </a:stretch>
          </a:blipFill>
        </p:spPr>
        <p:txBody>
          <a:bodyPr/>
          <a:lstStyle/>
          <a:p>
            <a:endParaRPr lang="en-US"/>
          </a:p>
        </p:txBody>
      </p:sp>
      <p:sp>
        <p:nvSpPr>
          <p:cNvPr id="3" name="TextBox 3"/>
          <p:cNvSpPr txBox="1"/>
          <p:nvPr/>
        </p:nvSpPr>
        <p:spPr>
          <a:xfrm>
            <a:off x="7639639" y="449030"/>
            <a:ext cx="9619661" cy="3434639"/>
          </a:xfrm>
          <a:prstGeom prst="rect">
            <a:avLst/>
          </a:prstGeom>
        </p:spPr>
        <p:txBody>
          <a:bodyPr lIns="0" tIns="0" rIns="0" bIns="0" rtlCol="0" anchor="t">
            <a:spAutoFit/>
          </a:bodyPr>
          <a:lstStyle/>
          <a:p>
            <a:pPr algn="l">
              <a:lnSpc>
                <a:spcPts val="9138"/>
              </a:lnSpc>
            </a:pPr>
            <a:r>
              <a:rPr lang="en-US" sz="6527" dirty="0">
                <a:solidFill>
                  <a:srgbClr val="3A5DAE"/>
                </a:solidFill>
                <a:latin typeface="Permanent Marker"/>
                <a:ea typeface="Permanent Marker"/>
                <a:cs typeface="Permanent Marker"/>
                <a:sym typeface="Permanent Marker"/>
              </a:rPr>
              <a:t>Before I got to where I am today, I was in your shoes.</a:t>
            </a:r>
          </a:p>
        </p:txBody>
      </p:sp>
      <p:sp>
        <p:nvSpPr>
          <p:cNvPr id="4" name="TextBox 4"/>
          <p:cNvSpPr txBox="1"/>
          <p:nvPr/>
        </p:nvSpPr>
        <p:spPr>
          <a:xfrm>
            <a:off x="9144000" y="3975896"/>
            <a:ext cx="5232202" cy="960121"/>
          </a:xfrm>
          <a:prstGeom prst="rect">
            <a:avLst/>
          </a:prstGeom>
        </p:spPr>
        <p:txBody>
          <a:bodyPr lIns="0" tIns="0" rIns="0" bIns="0" rtlCol="0" anchor="t">
            <a:spAutoFit/>
          </a:bodyPr>
          <a:lstStyle/>
          <a:p>
            <a:pPr algn="ctr">
              <a:lnSpc>
                <a:spcPts val="6928"/>
              </a:lnSpc>
            </a:pPr>
            <a:r>
              <a:rPr lang="en-US" sz="4948">
                <a:solidFill>
                  <a:srgbClr val="3A5DAE"/>
                </a:solidFill>
                <a:latin typeface="Canva Student Font"/>
                <a:ea typeface="Canva Student Font"/>
                <a:cs typeface="Canva Student Font"/>
                <a:sym typeface="Canva Student Font"/>
              </a:rPr>
              <a:t>Want to know what I did?</a:t>
            </a:r>
          </a:p>
        </p:txBody>
      </p:sp>
      <p:sp>
        <p:nvSpPr>
          <p:cNvPr id="5" name="Freeform 5"/>
          <p:cNvSpPr/>
          <p:nvPr/>
        </p:nvSpPr>
        <p:spPr>
          <a:xfrm rot="-422677">
            <a:off x="1656172" y="2304264"/>
            <a:ext cx="5425162" cy="6646446"/>
          </a:xfrm>
          <a:custGeom>
            <a:avLst/>
            <a:gdLst/>
            <a:ahLst/>
            <a:cxnLst/>
            <a:rect l="l" t="t" r="r" b="b"/>
            <a:pathLst>
              <a:path w="5425162" h="6646446">
                <a:moveTo>
                  <a:pt x="0" y="0"/>
                </a:moveTo>
                <a:lnTo>
                  <a:pt x="5425162" y="0"/>
                </a:lnTo>
                <a:lnTo>
                  <a:pt x="5425162" y="6646446"/>
                </a:lnTo>
                <a:lnTo>
                  <a:pt x="0" y="6646446"/>
                </a:lnTo>
                <a:lnTo>
                  <a:pt x="0" y="0"/>
                </a:lnTo>
                <a:close/>
              </a:path>
            </a:pathLst>
          </a:custGeom>
          <a:blipFill>
            <a:blip r:embed="rId5"/>
            <a:stretch>
              <a:fillRect/>
            </a:stretch>
          </a:blipFill>
        </p:spPr>
        <p:txBody>
          <a:bodyPr/>
          <a:lstStyle/>
          <a:p>
            <a:endParaRPr lang="en-US"/>
          </a:p>
        </p:txBody>
      </p:sp>
      <p:sp>
        <p:nvSpPr>
          <p:cNvPr id="6" name="Freeform 6"/>
          <p:cNvSpPr/>
          <p:nvPr/>
        </p:nvSpPr>
        <p:spPr>
          <a:xfrm rot="1017966">
            <a:off x="14098334" y="4644722"/>
            <a:ext cx="4197006" cy="5141815"/>
          </a:xfrm>
          <a:custGeom>
            <a:avLst/>
            <a:gdLst/>
            <a:ahLst/>
            <a:cxnLst/>
            <a:rect l="l" t="t" r="r" b="b"/>
            <a:pathLst>
              <a:path w="4197006" h="5141815">
                <a:moveTo>
                  <a:pt x="0" y="0"/>
                </a:moveTo>
                <a:lnTo>
                  <a:pt x="4197006" y="0"/>
                </a:lnTo>
                <a:lnTo>
                  <a:pt x="4197006" y="5141814"/>
                </a:lnTo>
                <a:lnTo>
                  <a:pt x="0" y="5141814"/>
                </a:lnTo>
                <a:lnTo>
                  <a:pt x="0" y="0"/>
                </a:lnTo>
                <a:close/>
              </a:path>
            </a:pathLst>
          </a:custGeom>
          <a:blipFill>
            <a:blip r:embed="rId5"/>
            <a:stretch>
              <a:fillRect/>
            </a:stretch>
          </a:blipFill>
        </p:spPr>
        <p:txBody>
          <a:bodyPr/>
          <a:lstStyle/>
          <a:p>
            <a:endParaRPr lang="en-US"/>
          </a:p>
        </p:txBody>
      </p:sp>
      <p:sp>
        <p:nvSpPr>
          <p:cNvPr id="7" name="Freeform 7"/>
          <p:cNvSpPr/>
          <p:nvPr/>
        </p:nvSpPr>
        <p:spPr>
          <a:xfrm rot="-422677">
            <a:off x="8832538" y="5142723"/>
            <a:ext cx="3645804" cy="4466528"/>
          </a:xfrm>
          <a:custGeom>
            <a:avLst/>
            <a:gdLst/>
            <a:ahLst/>
            <a:cxnLst/>
            <a:rect l="l" t="t" r="r" b="b"/>
            <a:pathLst>
              <a:path w="3645804" h="4466528">
                <a:moveTo>
                  <a:pt x="0" y="0"/>
                </a:moveTo>
                <a:lnTo>
                  <a:pt x="3645804" y="0"/>
                </a:lnTo>
                <a:lnTo>
                  <a:pt x="3645804" y="4466528"/>
                </a:lnTo>
                <a:lnTo>
                  <a:pt x="0" y="4466528"/>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5268346" y="108753"/>
            <a:ext cx="10944351" cy="10178247"/>
          </a:xfrm>
          <a:custGeom>
            <a:avLst/>
            <a:gdLst/>
            <a:ahLst/>
            <a:cxnLst/>
            <a:rect l="l" t="t" r="r" b="b"/>
            <a:pathLst>
              <a:path w="10944351" h="10178247">
                <a:moveTo>
                  <a:pt x="0" y="0"/>
                </a:moveTo>
                <a:lnTo>
                  <a:pt x="10944351" y="0"/>
                </a:lnTo>
                <a:lnTo>
                  <a:pt x="10944351" y="10178247"/>
                </a:lnTo>
                <a:lnTo>
                  <a:pt x="0" y="101782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712601" y="3814544"/>
            <a:ext cx="3734120" cy="4114800"/>
          </a:xfrm>
          <a:custGeom>
            <a:avLst/>
            <a:gdLst/>
            <a:ahLst/>
            <a:cxnLst/>
            <a:rect l="l" t="t" r="r" b="b"/>
            <a:pathLst>
              <a:path w="3734120" h="4114800">
                <a:moveTo>
                  <a:pt x="0" y="0"/>
                </a:moveTo>
                <a:lnTo>
                  <a:pt x="3734121" y="0"/>
                </a:lnTo>
                <a:lnTo>
                  <a:pt x="373412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712601" y="285595"/>
            <a:ext cx="7802374" cy="2873969"/>
          </a:xfrm>
          <a:prstGeom prst="rect">
            <a:avLst/>
          </a:prstGeom>
        </p:spPr>
        <p:txBody>
          <a:bodyPr lIns="0" tIns="0" rIns="0" bIns="0" rtlCol="0" anchor="t">
            <a:spAutoFit/>
          </a:bodyPr>
          <a:lstStyle/>
          <a:p>
            <a:pPr algn="l">
              <a:lnSpc>
                <a:spcPts val="7749"/>
              </a:lnSpc>
            </a:pPr>
            <a:r>
              <a:rPr lang="en-US" sz="4744">
                <a:solidFill>
                  <a:srgbClr val="492DA8"/>
                </a:solidFill>
                <a:latin typeface="Permanent Marker"/>
                <a:ea typeface="Permanent Marker"/>
                <a:cs typeface="Permanent Marker"/>
                <a:sym typeface="Permanent Marker"/>
              </a:rPr>
              <a:t>My Journey to Where I am Today Looks Something Like This...</a:t>
            </a:r>
          </a:p>
        </p:txBody>
      </p:sp>
      <p:sp>
        <p:nvSpPr>
          <p:cNvPr id="5" name="TextBox 5"/>
          <p:cNvSpPr txBox="1"/>
          <p:nvPr/>
        </p:nvSpPr>
        <p:spPr>
          <a:xfrm>
            <a:off x="6159989" y="5545749"/>
            <a:ext cx="1468934" cy="1021726"/>
          </a:xfrm>
          <a:prstGeom prst="rect">
            <a:avLst/>
          </a:prstGeom>
        </p:spPr>
        <p:txBody>
          <a:bodyPr lIns="0" tIns="0" rIns="0" bIns="0" rtlCol="0" anchor="t">
            <a:spAutoFit/>
          </a:bodyPr>
          <a:lstStyle/>
          <a:p>
            <a:pPr algn="ctr">
              <a:lnSpc>
                <a:spcPts val="4044"/>
              </a:lnSpc>
            </a:pPr>
            <a:r>
              <a:rPr lang="en-US" sz="3699">
                <a:solidFill>
                  <a:srgbClr val="492DA8"/>
                </a:solidFill>
                <a:latin typeface="DM Sans"/>
                <a:ea typeface="DM Sans"/>
                <a:cs typeface="DM Sans"/>
                <a:sym typeface="DM Sans"/>
              </a:rPr>
              <a:t>High </a:t>
            </a:r>
          </a:p>
          <a:p>
            <a:pPr algn="ctr">
              <a:lnSpc>
                <a:spcPts val="4045"/>
              </a:lnSpc>
              <a:spcBef>
                <a:spcPct val="0"/>
              </a:spcBef>
            </a:pPr>
            <a:r>
              <a:rPr lang="en-US" sz="3699">
                <a:solidFill>
                  <a:srgbClr val="492DA8"/>
                </a:solidFill>
                <a:latin typeface="DM Sans"/>
                <a:ea typeface="DM Sans"/>
                <a:cs typeface="DM Sans"/>
                <a:sym typeface="DM Sans"/>
              </a:rPr>
              <a:t>School</a:t>
            </a:r>
          </a:p>
        </p:txBody>
      </p:sp>
      <p:sp>
        <p:nvSpPr>
          <p:cNvPr id="6" name="TextBox 6"/>
          <p:cNvSpPr txBox="1"/>
          <p:nvPr/>
        </p:nvSpPr>
        <p:spPr>
          <a:xfrm>
            <a:off x="8715408" y="4102983"/>
            <a:ext cx="1619250" cy="516797"/>
          </a:xfrm>
          <a:prstGeom prst="rect">
            <a:avLst/>
          </a:prstGeom>
        </p:spPr>
        <p:txBody>
          <a:bodyPr lIns="0" tIns="0" rIns="0" bIns="0" rtlCol="0" anchor="t">
            <a:spAutoFit/>
          </a:bodyPr>
          <a:lstStyle/>
          <a:p>
            <a:pPr algn="ctr">
              <a:lnSpc>
                <a:spcPts val="4045"/>
              </a:lnSpc>
              <a:spcBef>
                <a:spcPct val="0"/>
              </a:spcBef>
            </a:pPr>
            <a:r>
              <a:rPr lang="en-US" sz="3699">
                <a:solidFill>
                  <a:srgbClr val="492DA8"/>
                </a:solidFill>
                <a:latin typeface="DM Sans"/>
                <a:ea typeface="DM Sans"/>
                <a:cs typeface="DM Sans"/>
                <a:sym typeface="DM Sans"/>
              </a:rPr>
              <a:t>College</a:t>
            </a:r>
          </a:p>
        </p:txBody>
      </p:sp>
      <p:sp>
        <p:nvSpPr>
          <p:cNvPr id="7" name="TextBox 7"/>
          <p:cNvSpPr txBox="1"/>
          <p:nvPr/>
        </p:nvSpPr>
        <p:spPr>
          <a:xfrm>
            <a:off x="7349708" y="9506847"/>
            <a:ext cx="8862989" cy="629910"/>
          </a:xfrm>
          <a:prstGeom prst="rect">
            <a:avLst/>
          </a:prstGeom>
        </p:spPr>
        <p:txBody>
          <a:bodyPr lIns="0" tIns="0" rIns="0" bIns="0" rtlCol="0" anchor="t">
            <a:spAutoFit/>
          </a:bodyPr>
          <a:lstStyle/>
          <a:p>
            <a:pPr algn="l">
              <a:lnSpc>
                <a:spcPts val="2404"/>
              </a:lnSpc>
            </a:pPr>
            <a:r>
              <a:rPr lang="en-US" sz="2200" b="1">
                <a:solidFill>
                  <a:srgbClr val="492DA8"/>
                </a:solidFill>
                <a:latin typeface="DM Sans Bold"/>
                <a:ea typeface="DM Sans Bold"/>
                <a:cs typeface="DM Sans Bold"/>
                <a:sym typeface="DM Sans Bold"/>
              </a:rPr>
              <a:t>What classes did you take?</a:t>
            </a:r>
          </a:p>
          <a:p>
            <a:pPr algn="l">
              <a:lnSpc>
                <a:spcPts val="2405"/>
              </a:lnSpc>
              <a:spcBef>
                <a:spcPct val="0"/>
              </a:spcBef>
            </a:pPr>
            <a:r>
              <a:rPr lang="en-US" sz="2200" b="1">
                <a:solidFill>
                  <a:srgbClr val="492DA8"/>
                </a:solidFill>
                <a:latin typeface="DM Sans Bold"/>
                <a:ea typeface="DM Sans Bold"/>
                <a:cs typeface="DM Sans Bold"/>
                <a:sym typeface="DM Sans Bold"/>
              </a:rPr>
              <a:t>What organizations did you join? What jobs did you have?</a:t>
            </a:r>
          </a:p>
        </p:txBody>
      </p:sp>
      <p:sp>
        <p:nvSpPr>
          <p:cNvPr id="8" name="TextBox 8"/>
          <p:cNvSpPr txBox="1"/>
          <p:nvPr/>
        </p:nvSpPr>
        <p:spPr>
          <a:xfrm>
            <a:off x="1028700" y="4584080"/>
            <a:ext cx="3277471" cy="2518577"/>
          </a:xfrm>
          <a:prstGeom prst="rect">
            <a:avLst/>
          </a:prstGeom>
        </p:spPr>
        <p:txBody>
          <a:bodyPr lIns="0" tIns="0" rIns="0" bIns="0" rtlCol="0" anchor="t">
            <a:spAutoFit/>
          </a:bodyPr>
          <a:lstStyle/>
          <a:p>
            <a:pPr algn="l">
              <a:lnSpc>
                <a:spcPts val="2841"/>
              </a:lnSpc>
            </a:pPr>
            <a:r>
              <a:rPr lang="en-US" sz="2600">
                <a:solidFill>
                  <a:srgbClr val="492DA8"/>
                </a:solidFill>
                <a:latin typeface="Permanent Marker"/>
                <a:ea typeface="Permanent Marker"/>
                <a:cs typeface="Permanent Marker"/>
                <a:sym typeface="Permanent Marker"/>
              </a:rPr>
              <a:t>Reminder to presenters:</a:t>
            </a:r>
          </a:p>
          <a:p>
            <a:pPr algn="l">
              <a:lnSpc>
                <a:spcPts val="2841"/>
              </a:lnSpc>
            </a:pPr>
            <a:endParaRPr lang="en-US" sz="2600">
              <a:solidFill>
                <a:srgbClr val="492DA8"/>
              </a:solidFill>
              <a:latin typeface="Permanent Marker"/>
              <a:ea typeface="Permanent Marker"/>
              <a:cs typeface="Permanent Marker"/>
              <a:sym typeface="Permanent Marker"/>
            </a:endParaRPr>
          </a:p>
          <a:p>
            <a:pPr algn="l">
              <a:lnSpc>
                <a:spcPts val="2295"/>
              </a:lnSpc>
            </a:pPr>
            <a:r>
              <a:rPr lang="en-US" sz="2100">
                <a:solidFill>
                  <a:srgbClr val="492DA8"/>
                </a:solidFill>
                <a:latin typeface="DM Sans"/>
                <a:ea typeface="DM Sans"/>
                <a:cs typeface="DM Sans"/>
                <a:sym typeface="DM Sans"/>
              </a:rPr>
              <a:t>Everyone’s journey is unique. Maybe your path wasn’t so straight. Share</a:t>
            </a:r>
            <a:r>
              <a:rPr lang="en-US" sz="2100" i="1">
                <a:solidFill>
                  <a:srgbClr val="492DA8"/>
                </a:solidFill>
                <a:latin typeface="DM Sans Italics"/>
                <a:ea typeface="DM Sans Italics"/>
                <a:cs typeface="DM Sans Italics"/>
                <a:sym typeface="DM Sans Italics"/>
              </a:rPr>
              <a:t> your</a:t>
            </a:r>
            <a:r>
              <a:rPr lang="en-US" sz="2100">
                <a:solidFill>
                  <a:srgbClr val="492DA8"/>
                </a:solidFill>
                <a:latin typeface="DM Sans"/>
                <a:ea typeface="DM Sans"/>
                <a:cs typeface="DM Sans"/>
                <a:sym typeface="DM Sans"/>
              </a:rPr>
              <a:t> journey.</a:t>
            </a:r>
          </a:p>
          <a:p>
            <a:pPr algn="l">
              <a:lnSpc>
                <a:spcPts val="2405"/>
              </a:lnSpc>
            </a:pPr>
            <a:endParaRPr lang="en-US" sz="2100">
              <a:solidFill>
                <a:srgbClr val="492DA8"/>
              </a:solidFill>
              <a:latin typeface="DM Sans"/>
              <a:ea typeface="DM Sans"/>
              <a:cs typeface="DM Sans"/>
              <a:sym typeface="DM Sans"/>
            </a:endParaRPr>
          </a:p>
        </p:txBody>
      </p:sp>
      <p:sp>
        <p:nvSpPr>
          <p:cNvPr id="9" name="TextBox 9"/>
          <p:cNvSpPr txBox="1"/>
          <p:nvPr/>
        </p:nvSpPr>
        <p:spPr>
          <a:xfrm>
            <a:off x="11066858" y="2030656"/>
            <a:ext cx="2177504" cy="1526551"/>
          </a:xfrm>
          <a:prstGeom prst="rect">
            <a:avLst/>
          </a:prstGeom>
        </p:spPr>
        <p:txBody>
          <a:bodyPr lIns="0" tIns="0" rIns="0" bIns="0" rtlCol="0" anchor="t">
            <a:spAutoFit/>
          </a:bodyPr>
          <a:lstStyle/>
          <a:p>
            <a:pPr algn="ctr">
              <a:lnSpc>
                <a:spcPts val="4044"/>
              </a:lnSpc>
            </a:pPr>
            <a:r>
              <a:rPr lang="en-US" sz="3699">
                <a:solidFill>
                  <a:srgbClr val="492DA8"/>
                </a:solidFill>
                <a:latin typeface="DM Sans"/>
                <a:ea typeface="DM Sans"/>
                <a:cs typeface="DM Sans"/>
                <a:sym typeface="DM Sans"/>
              </a:rPr>
              <a:t>Internship</a:t>
            </a:r>
          </a:p>
          <a:p>
            <a:pPr algn="ctr">
              <a:lnSpc>
                <a:spcPts val="4044"/>
              </a:lnSpc>
            </a:pPr>
            <a:r>
              <a:rPr lang="en-US" sz="3699">
                <a:solidFill>
                  <a:srgbClr val="492DA8"/>
                </a:solidFill>
                <a:latin typeface="DM Sans"/>
                <a:ea typeface="DM Sans"/>
                <a:cs typeface="DM Sans"/>
                <a:sym typeface="DM Sans"/>
              </a:rPr>
              <a:t>OR</a:t>
            </a:r>
          </a:p>
          <a:p>
            <a:pPr algn="ctr">
              <a:lnSpc>
                <a:spcPts val="4045"/>
              </a:lnSpc>
              <a:spcBef>
                <a:spcPct val="0"/>
              </a:spcBef>
            </a:pPr>
            <a:r>
              <a:rPr lang="en-US" sz="3699">
                <a:solidFill>
                  <a:srgbClr val="492DA8"/>
                </a:solidFill>
                <a:latin typeface="DM Sans"/>
                <a:ea typeface="DM Sans"/>
                <a:cs typeface="DM Sans"/>
                <a:sym typeface="DM Sans"/>
              </a:rPr>
              <a:t>First Job</a:t>
            </a:r>
          </a:p>
        </p:txBody>
      </p:sp>
      <p:sp>
        <p:nvSpPr>
          <p:cNvPr id="10" name="TextBox 10"/>
          <p:cNvSpPr txBox="1"/>
          <p:nvPr/>
        </p:nvSpPr>
        <p:spPr>
          <a:xfrm>
            <a:off x="13953048" y="1224840"/>
            <a:ext cx="1666280" cy="1021726"/>
          </a:xfrm>
          <a:prstGeom prst="rect">
            <a:avLst/>
          </a:prstGeom>
        </p:spPr>
        <p:txBody>
          <a:bodyPr lIns="0" tIns="0" rIns="0" bIns="0" rtlCol="0" anchor="t">
            <a:spAutoFit/>
          </a:bodyPr>
          <a:lstStyle/>
          <a:p>
            <a:pPr algn="ctr">
              <a:lnSpc>
                <a:spcPts val="4044"/>
              </a:lnSpc>
            </a:pPr>
            <a:r>
              <a:rPr lang="en-US" sz="3699">
                <a:solidFill>
                  <a:srgbClr val="492DA8"/>
                </a:solidFill>
                <a:latin typeface="DM Sans"/>
                <a:ea typeface="DM Sans"/>
                <a:cs typeface="DM Sans"/>
                <a:sym typeface="DM Sans"/>
              </a:rPr>
              <a:t>Current</a:t>
            </a:r>
          </a:p>
          <a:p>
            <a:pPr algn="ctr">
              <a:lnSpc>
                <a:spcPts val="4045"/>
              </a:lnSpc>
              <a:spcBef>
                <a:spcPct val="0"/>
              </a:spcBef>
            </a:pPr>
            <a:r>
              <a:rPr lang="en-US" sz="3699">
                <a:solidFill>
                  <a:srgbClr val="492DA8"/>
                </a:solidFill>
                <a:latin typeface="DM Sans"/>
                <a:ea typeface="DM Sans"/>
                <a:cs typeface="DM Sans"/>
                <a:sym typeface="DM Sans"/>
              </a:rPr>
              <a:t>Role</a:t>
            </a:r>
          </a:p>
        </p:txBody>
      </p:sp>
      <p:sp>
        <p:nvSpPr>
          <p:cNvPr id="11" name="TextBox 11"/>
          <p:cNvSpPr txBox="1"/>
          <p:nvPr/>
        </p:nvSpPr>
        <p:spPr>
          <a:xfrm>
            <a:off x="9703316" y="8018790"/>
            <a:ext cx="7555984" cy="1239510"/>
          </a:xfrm>
          <a:prstGeom prst="rect">
            <a:avLst/>
          </a:prstGeom>
        </p:spPr>
        <p:txBody>
          <a:bodyPr lIns="0" tIns="0" rIns="0" bIns="0" rtlCol="0" anchor="t">
            <a:spAutoFit/>
          </a:bodyPr>
          <a:lstStyle/>
          <a:p>
            <a:pPr algn="l">
              <a:lnSpc>
                <a:spcPts val="2404"/>
              </a:lnSpc>
            </a:pPr>
            <a:r>
              <a:rPr lang="en-US" sz="2200" b="1">
                <a:solidFill>
                  <a:srgbClr val="492DA8"/>
                </a:solidFill>
                <a:latin typeface="DM Sans Bold"/>
                <a:ea typeface="DM Sans Bold"/>
                <a:cs typeface="DM Sans Bold"/>
                <a:sym typeface="DM Sans Bold"/>
              </a:rPr>
              <a:t>Where did you go to school? What was your major? </a:t>
            </a:r>
          </a:p>
          <a:p>
            <a:pPr algn="l">
              <a:lnSpc>
                <a:spcPts val="2404"/>
              </a:lnSpc>
            </a:pPr>
            <a:r>
              <a:rPr lang="en-US" sz="2200" b="1">
                <a:solidFill>
                  <a:srgbClr val="492DA8"/>
                </a:solidFill>
                <a:latin typeface="DM Sans Bold"/>
                <a:ea typeface="DM Sans Bold"/>
                <a:cs typeface="DM Sans Bold"/>
                <a:sym typeface="DM Sans Bold"/>
              </a:rPr>
              <a:t>Did you always know you wanted to go into accounting? What organizations did you join? </a:t>
            </a:r>
          </a:p>
          <a:p>
            <a:pPr algn="l">
              <a:lnSpc>
                <a:spcPts val="2405"/>
              </a:lnSpc>
              <a:spcBef>
                <a:spcPct val="0"/>
              </a:spcBef>
            </a:pPr>
            <a:r>
              <a:rPr lang="en-US" sz="2200" b="1">
                <a:solidFill>
                  <a:srgbClr val="492DA8"/>
                </a:solidFill>
                <a:latin typeface="DM Sans Bold"/>
                <a:ea typeface="DM Sans Bold"/>
                <a:cs typeface="DM Sans Bold"/>
                <a:sym typeface="DM Sans Bold"/>
              </a:rPr>
              <a:t>What advice do you have?</a:t>
            </a:r>
          </a:p>
        </p:txBody>
      </p:sp>
      <p:sp>
        <p:nvSpPr>
          <p:cNvPr id="12" name="TextBox 12"/>
          <p:cNvSpPr txBox="1"/>
          <p:nvPr/>
        </p:nvSpPr>
        <p:spPr>
          <a:xfrm>
            <a:off x="11430604" y="6723101"/>
            <a:ext cx="6300275" cy="934710"/>
          </a:xfrm>
          <a:prstGeom prst="rect">
            <a:avLst/>
          </a:prstGeom>
        </p:spPr>
        <p:txBody>
          <a:bodyPr lIns="0" tIns="0" rIns="0" bIns="0" rtlCol="0" anchor="t">
            <a:spAutoFit/>
          </a:bodyPr>
          <a:lstStyle/>
          <a:p>
            <a:pPr algn="l">
              <a:lnSpc>
                <a:spcPts val="2404"/>
              </a:lnSpc>
            </a:pPr>
            <a:r>
              <a:rPr lang="en-US" sz="2200" b="1">
                <a:solidFill>
                  <a:srgbClr val="492DA8"/>
                </a:solidFill>
                <a:latin typeface="DM Sans Bold"/>
                <a:ea typeface="DM Sans Bold"/>
                <a:cs typeface="DM Sans Bold"/>
                <a:sym typeface="DM Sans Bold"/>
              </a:rPr>
              <a:t>Did you have an internship? </a:t>
            </a:r>
          </a:p>
          <a:p>
            <a:pPr algn="l">
              <a:lnSpc>
                <a:spcPts val="2405"/>
              </a:lnSpc>
              <a:spcBef>
                <a:spcPct val="0"/>
              </a:spcBef>
            </a:pPr>
            <a:r>
              <a:rPr lang="en-US" sz="2200" b="1">
                <a:solidFill>
                  <a:srgbClr val="492DA8"/>
                </a:solidFill>
                <a:latin typeface="DM Sans Bold"/>
                <a:ea typeface="DM Sans Bold"/>
                <a:cs typeface="DM Sans Bold"/>
                <a:sym typeface="DM Sans Bold"/>
              </a:rPr>
              <a:t>What was your first job and how did you get it? How quickly did you advance?</a:t>
            </a:r>
          </a:p>
        </p:txBody>
      </p:sp>
      <p:sp>
        <p:nvSpPr>
          <p:cNvPr id="13" name="TextBox 13"/>
          <p:cNvSpPr txBox="1"/>
          <p:nvPr/>
        </p:nvSpPr>
        <p:spPr>
          <a:xfrm>
            <a:off x="13953048" y="5561782"/>
            <a:ext cx="4014937" cy="629848"/>
          </a:xfrm>
          <a:prstGeom prst="rect">
            <a:avLst/>
          </a:prstGeom>
        </p:spPr>
        <p:txBody>
          <a:bodyPr lIns="0" tIns="0" rIns="0" bIns="0" rtlCol="0" anchor="t">
            <a:spAutoFit/>
          </a:bodyPr>
          <a:lstStyle/>
          <a:p>
            <a:pPr algn="l">
              <a:lnSpc>
                <a:spcPts val="2405"/>
              </a:lnSpc>
              <a:spcBef>
                <a:spcPct val="0"/>
              </a:spcBef>
            </a:pPr>
            <a:r>
              <a:rPr lang="en-US" sz="2200" b="1">
                <a:solidFill>
                  <a:srgbClr val="492DA8"/>
                </a:solidFill>
                <a:latin typeface="DM Sans Bold"/>
                <a:ea typeface="DM Sans Bold"/>
                <a:cs typeface="DM Sans Bold"/>
                <a:sym typeface="DM Sans Bold"/>
              </a:rPr>
              <a:t>How long did it take you to get to where you are today?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13400198" y="573520"/>
            <a:ext cx="5404004" cy="2878860"/>
          </a:xfrm>
          <a:custGeom>
            <a:avLst/>
            <a:gdLst/>
            <a:ahLst/>
            <a:cxnLst/>
            <a:rect l="l" t="t" r="r" b="b"/>
            <a:pathLst>
              <a:path w="5404004" h="2878860">
                <a:moveTo>
                  <a:pt x="0" y="0"/>
                </a:moveTo>
                <a:lnTo>
                  <a:pt x="5404004" y="0"/>
                </a:lnTo>
                <a:lnTo>
                  <a:pt x="5404004" y="2878860"/>
                </a:lnTo>
                <a:lnTo>
                  <a:pt x="0" y="2878860"/>
                </a:lnTo>
                <a:lnTo>
                  <a:pt x="0" y="0"/>
                </a:lnTo>
                <a:close/>
              </a:path>
            </a:pathLst>
          </a:custGeom>
          <a:blipFill>
            <a:blip r:embed="rId3">
              <a:extLst>
                <a:ext uri="{96DAC541-7B7A-43D3-8B79-37D633B846F1}">
                  <asvg:svgBlip xmlns:asvg="http://schemas.microsoft.com/office/drawing/2016/SVG/main" r:embed="rId4"/>
                </a:ext>
              </a:extLst>
            </a:blip>
            <a:stretch>
              <a:fillRect t="-67" b="-67"/>
            </a:stretch>
          </a:blipFill>
        </p:spPr>
        <p:txBody>
          <a:bodyPr/>
          <a:lstStyle/>
          <a:p>
            <a:endParaRPr lang="en-US"/>
          </a:p>
        </p:txBody>
      </p:sp>
      <p:sp>
        <p:nvSpPr>
          <p:cNvPr id="3" name="Freeform 3"/>
          <p:cNvSpPr/>
          <p:nvPr/>
        </p:nvSpPr>
        <p:spPr>
          <a:xfrm>
            <a:off x="651460" y="4833165"/>
            <a:ext cx="3681854" cy="950588"/>
          </a:xfrm>
          <a:custGeom>
            <a:avLst/>
            <a:gdLst/>
            <a:ahLst/>
            <a:cxnLst/>
            <a:rect l="l" t="t" r="r" b="b"/>
            <a:pathLst>
              <a:path w="3681854" h="950588">
                <a:moveTo>
                  <a:pt x="0" y="0"/>
                </a:moveTo>
                <a:lnTo>
                  <a:pt x="3681854" y="0"/>
                </a:lnTo>
                <a:lnTo>
                  <a:pt x="3681854" y="950588"/>
                </a:lnTo>
                <a:lnTo>
                  <a:pt x="0" y="950588"/>
                </a:lnTo>
                <a:lnTo>
                  <a:pt x="0" y="0"/>
                </a:lnTo>
                <a:close/>
              </a:path>
            </a:pathLst>
          </a:custGeom>
          <a:blipFill>
            <a:blip r:embed="rId5">
              <a:extLst>
                <a:ext uri="{96DAC541-7B7A-43D3-8B79-37D633B846F1}">
                  <asvg:svgBlip xmlns:asvg="http://schemas.microsoft.com/office/drawing/2016/SVG/main" r:embed="rId6"/>
                </a:ext>
              </a:extLst>
            </a:blip>
            <a:stretch>
              <a:fillRect l="-216" r="-216"/>
            </a:stretch>
          </a:blipFill>
        </p:spPr>
        <p:txBody>
          <a:bodyPr/>
          <a:lstStyle/>
          <a:p>
            <a:endParaRPr lang="en-US"/>
          </a:p>
        </p:txBody>
      </p:sp>
      <p:sp>
        <p:nvSpPr>
          <p:cNvPr id="4" name="TextBox 4"/>
          <p:cNvSpPr txBox="1"/>
          <p:nvPr/>
        </p:nvSpPr>
        <p:spPr>
          <a:xfrm>
            <a:off x="947492" y="4846637"/>
            <a:ext cx="3089791" cy="835819"/>
          </a:xfrm>
          <a:prstGeom prst="rect">
            <a:avLst/>
          </a:prstGeom>
        </p:spPr>
        <p:txBody>
          <a:bodyPr lIns="0" tIns="0" rIns="0" bIns="0" rtlCol="0" anchor="t">
            <a:spAutoFit/>
          </a:bodyPr>
          <a:lstStyle/>
          <a:p>
            <a:pPr algn="ctr">
              <a:lnSpc>
                <a:spcPts val="6298"/>
              </a:lnSpc>
            </a:pPr>
            <a:r>
              <a:rPr lang="en-US" sz="4500">
                <a:solidFill>
                  <a:srgbClr val="FFFFFF"/>
                </a:solidFill>
                <a:latin typeface="Canva Student Font"/>
                <a:ea typeface="Canva Student Font"/>
                <a:cs typeface="Canva Student Font"/>
                <a:sym typeface="Canva Student Font"/>
              </a:rPr>
              <a:t>Education</a:t>
            </a:r>
          </a:p>
        </p:txBody>
      </p:sp>
      <p:sp>
        <p:nvSpPr>
          <p:cNvPr id="5" name="Freeform 5"/>
          <p:cNvSpPr/>
          <p:nvPr/>
        </p:nvSpPr>
        <p:spPr>
          <a:xfrm>
            <a:off x="4960122" y="4833165"/>
            <a:ext cx="3681854" cy="950588"/>
          </a:xfrm>
          <a:custGeom>
            <a:avLst/>
            <a:gdLst/>
            <a:ahLst/>
            <a:cxnLst/>
            <a:rect l="l" t="t" r="r" b="b"/>
            <a:pathLst>
              <a:path w="3681854" h="950588">
                <a:moveTo>
                  <a:pt x="0" y="0"/>
                </a:moveTo>
                <a:lnTo>
                  <a:pt x="3681854" y="0"/>
                </a:lnTo>
                <a:lnTo>
                  <a:pt x="3681854" y="950588"/>
                </a:lnTo>
                <a:lnTo>
                  <a:pt x="0" y="950588"/>
                </a:lnTo>
                <a:lnTo>
                  <a:pt x="0" y="0"/>
                </a:lnTo>
                <a:close/>
              </a:path>
            </a:pathLst>
          </a:custGeom>
          <a:blipFill>
            <a:blip r:embed="rId7">
              <a:extLst>
                <a:ext uri="{96DAC541-7B7A-43D3-8B79-37D633B846F1}">
                  <asvg:svgBlip xmlns:asvg="http://schemas.microsoft.com/office/drawing/2016/SVG/main" r:embed="rId8"/>
                </a:ext>
              </a:extLst>
            </a:blip>
            <a:stretch>
              <a:fillRect l="-216" r="-216"/>
            </a:stretch>
          </a:blipFill>
        </p:spPr>
        <p:txBody>
          <a:bodyPr/>
          <a:lstStyle/>
          <a:p>
            <a:endParaRPr lang="en-US"/>
          </a:p>
        </p:txBody>
      </p:sp>
      <p:sp>
        <p:nvSpPr>
          <p:cNvPr id="6" name="TextBox 6"/>
          <p:cNvSpPr txBox="1"/>
          <p:nvPr/>
        </p:nvSpPr>
        <p:spPr>
          <a:xfrm>
            <a:off x="5256154" y="4846637"/>
            <a:ext cx="3089791" cy="835819"/>
          </a:xfrm>
          <a:prstGeom prst="rect">
            <a:avLst/>
          </a:prstGeom>
        </p:spPr>
        <p:txBody>
          <a:bodyPr lIns="0" tIns="0" rIns="0" bIns="0" rtlCol="0" anchor="t">
            <a:spAutoFit/>
          </a:bodyPr>
          <a:lstStyle/>
          <a:p>
            <a:pPr algn="ctr">
              <a:lnSpc>
                <a:spcPts val="6298"/>
              </a:lnSpc>
            </a:pPr>
            <a:r>
              <a:rPr lang="en-US" sz="4500">
                <a:solidFill>
                  <a:srgbClr val="FFFFFF"/>
                </a:solidFill>
                <a:latin typeface="Canva Student Font"/>
                <a:ea typeface="Canva Student Font"/>
                <a:cs typeface="Canva Student Font"/>
                <a:sym typeface="Canva Student Font"/>
              </a:rPr>
              <a:t>Experience</a:t>
            </a:r>
          </a:p>
        </p:txBody>
      </p:sp>
      <p:sp>
        <p:nvSpPr>
          <p:cNvPr id="7" name="Freeform 7"/>
          <p:cNvSpPr/>
          <p:nvPr/>
        </p:nvSpPr>
        <p:spPr>
          <a:xfrm>
            <a:off x="9268784" y="4833165"/>
            <a:ext cx="3681854" cy="950588"/>
          </a:xfrm>
          <a:custGeom>
            <a:avLst/>
            <a:gdLst/>
            <a:ahLst/>
            <a:cxnLst/>
            <a:rect l="l" t="t" r="r" b="b"/>
            <a:pathLst>
              <a:path w="3681854" h="950588">
                <a:moveTo>
                  <a:pt x="0" y="0"/>
                </a:moveTo>
                <a:lnTo>
                  <a:pt x="3681854" y="0"/>
                </a:lnTo>
                <a:lnTo>
                  <a:pt x="3681854" y="950588"/>
                </a:lnTo>
                <a:lnTo>
                  <a:pt x="0" y="950588"/>
                </a:lnTo>
                <a:lnTo>
                  <a:pt x="0" y="0"/>
                </a:lnTo>
                <a:close/>
              </a:path>
            </a:pathLst>
          </a:custGeom>
          <a:blipFill>
            <a:blip r:embed="rId9">
              <a:extLst>
                <a:ext uri="{96DAC541-7B7A-43D3-8B79-37D633B846F1}">
                  <asvg:svgBlip xmlns:asvg="http://schemas.microsoft.com/office/drawing/2016/SVG/main" r:embed="rId10"/>
                </a:ext>
              </a:extLst>
            </a:blip>
            <a:stretch>
              <a:fillRect l="-216" r="-216"/>
            </a:stretch>
          </a:blipFill>
        </p:spPr>
        <p:txBody>
          <a:bodyPr/>
          <a:lstStyle/>
          <a:p>
            <a:endParaRPr lang="en-US"/>
          </a:p>
        </p:txBody>
      </p:sp>
      <p:sp>
        <p:nvSpPr>
          <p:cNvPr id="8" name="TextBox 8"/>
          <p:cNvSpPr txBox="1"/>
          <p:nvPr/>
        </p:nvSpPr>
        <p:spPr>
          <a:xfrm>
            <a:off x="9564816" y="4846637"/>
            <a:ext cx="3089791" cy="835819"/>
          </a:xfrm>
          <a:prstGeom prst="rect">
            <a:avLst/>
          </a:prstGeom>
        </p:spPr>
        <p:txBody>
          <a:bodyPr lIns="0" tIns="0" rIns="0" bIns="0" rtlCol="0" anchor="t">
            <a:spAutoFit/>
          </a:bodyPr>
          <a:lstStyle/>
          <a:p>
            <a:pPr algn="ctr">
              <a:lnSpc>
                <a:spcPts val="6298"/>
              </a:lnSpc>
            </a:pPr>
            <a:r>
              <a:rPr lang="en-US" sz="4500">
                <a:solidFill>
                  <a:srgbClr val="3A5DAE"/>
                </a:solidFill>
                <a:latin typeface="Canva Student Font"/>
                <a:ea typeface="Canva Student Font"/>
                <a:cs typeface="Canva Student Font"/>
                <a:sym typeface="Canva Student Font"/>
              </a:rPr>
              <a:t>Ethics*</a:t>
            </a:r>
          </a:p>
        </p:txBody>
      </p:sp>
      <p:sp>
        <p:nvSpPr>
          <p:cNvPr id="9" name="Freeform 9"/>
          <p:cNvSpPr/>
          <p:nvPr/>
        </p:nvSpPr>
        <p:spPr>
          <a:xfrm>
            <a:off x="13577446" y="4833165"/>
            <a:ext cx="3681854" cy="950588"/>
          </a:xfrm>
          <a:custGeom>
            <a:avLst/>
            <a:gdLst/>
            <a:ahLst/>
            <a:cxnLst/>
            <a:rect l="l" t="t" r="r" b="b"/>
            <a:pathLst>
              <a:path w="3681854" h="950588">
                <a:moveTo>
                  <a:pt x="0" y="0"/>
                </a:moveTo>
                <a:lnTo>
                  <a:pt x="3681854" y="0"/>
                </a:lnTo>
                <a:lnTo>
                  <a:pt x="3681854" y="950588"/>
                </a:lnTo>
                <a:lnTo>
                  <a:pt x="0" y="950588"/>
                </a:lnTo>
                <a:lnTo>
                  <a:pt x="0" y="0"/>
                </a:lnTo>
                <a:close/>
              </a:path>
            </a:pathLst>
          </a:custGeom>
          <a:blipFill>
            <a:blip r:embed="rId11">
              <a:extLst>
                <a:ext uri="{96DAC541-7B7A-43D3-8B79-37D633B846F1}">
                  <asvg:svgBlip xmlns:asvg="http://schemas.microsoft.com/office/drawing/2016/SVG/main" r:embed="rId12"/>
                </a:ext>
              </a:extLst>
            </a:blip>
            <a:stretch>
              <a:fillRect l="-216" r="-216"/>
            </a:stretch>
          </a:blipFill>
        </p:spPr>
        <p:txBody>
          <a:bodyPr/>
          <a:lstStyle/>
          <a:p>
            <a:endParaRPr lang="en-US"/>
          </a:p>
        </p:txBody>
      </p:sp>
      <p:sp>
        <p:nvSpPr>
          <p:cNvPr id="10" name="TextBox 10"/>
          <p:cNvSpPr txBox="1"/>
          <p:nvPr/>
        </p:nvSpPr>
        <p:spPr>
          <a:xfrm>
            <a:off x="13873478" y="4846637"/>
            <a:ext cx="3089791" cy="835819"/>
          </a:xfrm>
          <a:prstGeom prst="rect">
            <a:avLst/>
          </a:prstGeom>
        </p:spPr>
        <p:txBody>
          <a:bodyPr lIns="0" tIns="0" rIns="0" bIns="0" rtlCol="0" anchor="t">
            <a:spAutoFit/>
          </a:bodyPr>
          <a:lstStyle/>
          <a:p>
            <a:pPr algn="ctr">
              <a:lnSpc>
                <a:spcPts val="6298"/>
              </a:lnSpc>
            </a:pPr>
            <a:r>
              <a:rPr lang="en-US" sz="4500">
                <a:solidFill>
                  <a:srgbClr val="3A5DAE"/>
                </a:solidFill>
                <a:latin typeface="Canva Student Font"/>
                <a:ea typeface="Canva Student Font"/>
                <a:cs typeface="Canva Student Font"/>
                <a:sym typeface="Canva Student Font"/>
              </a:rPr>
              <a:t>Exam</a:t>
            </a:r>
          </a:p>
        </p:txBody>
      </p:sp>
      <p:sp>
        <p:nvSpPr>
          <p:cNvPr id="13" name="TextBox 13"/>
          <p:cNvSpPr txBox="1"/>
          <p:nvPr/>
        </p:nvSpPr>
        <p:spPr>
          <a:xfrm>
            <a:off x="651460" y="1268730"/>
            <a:ext cx="12548746" cy="1697990"/>
          </a:xfrm>
          <a:prstGeom prst="rect">
            <a:avLst/>
          </a:prstGeom>
        </p:spPr>
        <p:txBody>
          <a:bodyPr lIns="0" tIns="0" rIns="0" bIns="0" rtlCol="0" anchor="t">
            <a:spAutoFit/>
          </a:bodyPr>
          <a:lstStyle/>
          <a:p>
            <a:pPr algn="l">
              <a:lnSpc>
                <a:spcPts val="6500"/>
              </a:lnSpc>
            </a:pPr>
            <a:r>
              <a:rPr lang="en-US" sz="6500">
                <a:solidFill>
                  <a:srgbClr val="3A5DAE"/>
                </a:solidFill>
                <a:latin typeface="Permanent Marker"/>
                <a:ea typeface="Permanent Marker"/>
                <a:cs typeface="Permanent Marker"/>
                <a:sym typeface="Permanent Marker"/>
              </a:rPr>
              <a:t>becoming a </a:t>
            </a:r>
          </a:p>
          <a:p>
            <a:pPr algn="l">
              <a:lnSpc>
                <a:spcPts val="7200"/>
              </a:lnSpc>
            </a:pPr>
            <a:r>
              <a:rPr lang="en-US" sz="7200">
                <a:solidFill>
                  <a:srgbClr val="3A5DAE"/>
                </a:solidFill>
                <a:latin typeface="Permanent Marker"/>
                <a:ea typeface="Permanent Marker"/>
                <a:cs typeface="Permanent Marker"/>
                <a:sym typeface="Permanent Marker"/>
              </a:rPr>
              <a:t>certified public accountant</a:t>
            </a:r>
          </a:p>
        </p:txBody>
      </p:sp>
      <p:sp>
        <p:nvSpPr>
          <p:cNvPr id="14" name="TextBox 14"/>
          <p:cNvSpPr txBox="1"/>
          <p:nvPr/>
        </p:nvSpPr>
        <p:spPr>
          <a:xfrm>
            <a:off x="4407700" y="4556125"/>
            <a:ext cx="478036" cy="1273175"/>
          </a:xfrm>
          <a:prstGeom prst="rect">
            <a:avLst/>
          </a:prstGeom>
        </p:spPr>
        <p:txBody>
          <a:bodyPr lIns="0" tIns="0" rIns="0" bIns="0" rtlCol="0" anchor="t">
            <a:spAutoFit/>
          </a:bodyPr>
          <a:lstStyle/>
          <a:p>
            <a:pPr algn="ctr">
              <a:lnSpc>
                <a:spcPts val="9100"/>
              </a:lnSpc>
            </a:pPr>
            <a:r>
              <a:rPr lang="en-US" sz="6500" dirty="0">
                <a:solidFill>
                  <a:srgbClr val="000000"/>
                </a:solidFill>
                <a:latin typeface="Permanent Marker"/>
                <a:ea typeface="Permanent Marker"/>
                <a:cs typeface="Permanent Marker"/>
                <a:sym typeface="Permanent Marker"/>
              </a:rPr>
              <a:t>+</a:t>
            </a:r>
          </a:p>
        </p:txBody>
      </p:sp>
      <p:sp>
        <p:nvSpPr>
          <p:cNvPr id="15" name="TextBox 15"/>
          <p:cNvSpPr txBox="1"/>
          <p:nvPr/>
        </p:nvSpPr>
        <p:spPr>
          <a:xfrm>
            <a:off x="8718175" y="4556125"/>
            <a:ext cx="478036" cy="1273175"/>
          </a:xfrm>
          <a:prstGeom prst="rect">
            <a:avLst/>
          </a:prstGeom>
        </p:spPr>
        <p:txBody>
          <a:bodyPr lIns="0" tIns="0" rIns="0" bIns="0" rtlCol="0" anchor="t">
            <a:spAutoFit/>
          </a:bodyPr>
          <a:lstStyle/>
          <a:p>
            <a:pPr algn="ctr">
              <a:lnSpc>
                <a:spcPts val="9100"/>
              </a:lnSpc>
            </a:pPr>
            <a:r>
              <a:rPr lang="en-US" sz="6500" dirty="0">
                <a:solidFill>
                  <a:srgbClr val="000000"/>
                </a:solidFill>
                <a:latin typeface="Permanent Marker"/>
                <a:ea typeface="Permanent Marker"/>
                <a:cs typeface="Permanent Marker"/>
                <a:sym typeface="Permanent Marker"/>
              </a:rPr>
              <a:t>+</a:t>
            </a:r>
          </a:p>
        </p:txBody>
      </p:sp>
      <p:sp>
        <p:nvSpPr>
          <p:cNvPr id="16" name="TextBox 16"/>
          <p:cNvSpPr txBox="1"/>
          <p:nvPr/>
        </p:nvSpPr>
        <p:spPr>
          <a:xfrm>
            <a:off x="13026838" y="4510577"/>
            <a:ext cx="478036" cy="1273175"/>
          </a:xfrm>
          <a:prstGeom prst="rect">
            <a:avLst/>
          </a:prstGeom>
        </p:spPr>
        <p:txBody>
          <a:bodyPr lIns="0" tIns="0" rIns="0" bIns="0" rtlCol="0" anchor="t">
            <a:spAutoFit/>
          </a:bodyPr>
          <a:lstStyle/>
          <a:p>
            <a:pPr algn="ctr">
              <a:lnSpc>
                <a:spcPts val="9100"/>
              </a:lnSpc>
            </a:pPr>
            <a:r>
              <a:rPr lang="en-US" sz="6500" dirty="0">
                <a:solidFill>
                  <a:srgbClr val="000000"/>
                </a:solidFill>
                <a:latin typeface="Permanent Marker"/>
                <a:ea typeface="Permanent Marker"/>
                <a:cs typeface="Permanent Marker"/>
                <a:sym typeface="Permanent Marker"/>
              </a:rPr>
              <a:t>+</a:t>
            </a:r>
          </a:p>
        </p:txBody>
      </p:sp>
      <p:sp>
        <p:nvSpPr>
          <p:cNvPr id="17" name="TextBox 17"/>
          <p:cNvSpPr txBox="1"/>
          <p:nvPr/>
        </p:nvSpPr>
        <p:spPr>
          <a:xfrm>
            <a:off x="4952771" y="5725342"/>
            <a:ext cx="1087986" cy="2864661"/>
          </a:xfrm>
          <a:prstGeom prst="rect">
            <a:avLst/>
          </a:prstGeom>
        </p:spPr>
        <p:txBody>
          <a:bodyPr lIns="0" tIns="0" rIns="0" bIns="0" rtlCol="0" anchor="t">
            <a:spAutoFit/>
          </a:bodyPr>
          <a:lstStyle/>
          <a:p>
            <a:pPr algn="ctr">
              <a:lnSpc>
                <a:spcPts val="20431"/>
              </a:lnSpc>
            </a:pPr>
            <a:r>
              <a:rPr lang="en-US" sz="14593">
                <a:solidFill>
                  <a:srgbClr val="000000"/>
                </a:solidFill>
                <a:latin typeface="Permanent Marker"/>
                <a:ea typeface="Permanent Marker"/>
                <a:cs typeface="Permanent Marker"/>
                <a:sym typeface="Permanent Marker"/>
              </a:rPr>
              <a:t>=</a:t>
            </a:r>
          </a:p>
        </p:txBody>
      </p:sp>
      <p:sp>
        <p:nvSpPr>
          <p:cNvPr id="18" name="TextBox 18"/>
          <p:cNvSpPr txBox="1"/>
          <p:nvPr/>
        </p:nvSpPr>
        <p:spPr>
          <a:xfrm>
            <a:off x="8323274" y="9750068"/>
            <a:ext cx="9736126" cy="308302"/>
          </a:xfrm>
          <a:prstGeom prst="rect">
            <a:avLst/>
          </a:prstGeom>
        </p:spPr>
        <p:txBody>
          <a:bodyPr lIns="0" tIns="0" rIns="0" bIns="0" rtlCol="0" anchor="t">
            <a:spAutoFit/>
          </a:bodyPr>
          <a:lstStyle/>
          <a:p>
            <a:pPr algn="ctr">
              <a:lnSpc>
                <a:spcPts val="2240"/>
              </a:lnSpc>
            </a:pPr>
            <a:r>
              <a:rPr lang="en-US" sz="1600">
                <a:solidFill>
                  <a:srgbClr val="3A5DAE"/>
                </a:solidFill>
                <a:latin typeface="DM Sans"/>
                <a:ea typeface="DM Sans"/>
                <a:cs typeface="DM Sans"/>
                <a:sym typeface="DM Sans"/>
              </a:rPr>
              <a:t>*Certain states require a separate ethics assessment in addition to what is tested on the CPA Exam.</a:t>
            </a:r>
          </a:p>
        </p:txBody>
      </p:sp>
      <p:sp>
        <p:nvSpPr>
          <p:cNvPr id="19" name="TextBox 19"/>
          <p:cNvSpPr txBox="1"/>
          <p:nvPr/>
        </p:nvSpPr>
        <p:spPr>
          <a:xfrm>
            <a:off x="7489885" y="5725342"/>
            <a:ext cx="3619826" cy="2864661"/>
          </a:xfrm>
          <a:prstGeom prst="rect">
            <a:avLst/>
          </a:prstGeom>
        </p:spPr>
        <p:txBody>
          <a:bodyPr lIns="0" tIns="0" rIns="0" bIns="0" rtlCol="0" anchor="t">
            <a:spAutoFit/>
          </a:bodyPr>
          <a:lstStyle/>
          <a:p>
            <a:pPr algn="ctr">
              <a:lnSpc>
                <a:spcPts val="20431"/>
              </a:lnSpc>
            </a:pPr>
            <a:r>
              <a:rPr lang="en-US" sz="14593">
                <a:solidFill>
                  <a:srgbClr val="000000"/>
                </a:solidFill>
                <a:latin typeface="Permanent Marker"/>
                <a:ea typeface="Permanent Marker"/>
                <a:cs typeface="Permanent Marker"/>
                <a:sym typeface="Permanent Marker"/>
              </a:rPr>
              <a:t>CPA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6156736"/>
            <a:ext cx="7171031" cy="919813"/>
            <a:chOff x="0" y="0"/>
            <a:chExt cx="9561375" cy="1226417"/>
          </a:xfrm>
        </p:grpSpPr>
        <p:sp>
          <p:nvSpPr>
            <p:cNvPr id="3" name="Freeform 3"/>
            <p:cNvSpPr/>
            <p:nvPr/>
          </p:nvSpPr>
          <p:spPr>
            <a:xfrm>
              <a:off x="0" y="0"/>
              <a:ext cx="9561322" cy="1226439"/>
            </a:xfrm>
            <a:custGeom>
              <a:avLst/>
              <a:gdLst/>
              <a:ahLst/>
              <a:cxnLst/>
              <a:rect l="l" t="t" r="r" b="b"/>
              <a:pathLst>
                <a:path w="9561322" h="1226439">
                  <a:moveTo>
                    <a:pt x="0" y="0"/>
                  </a:moveTo>
                  <a:lnTo>
                    <a:pt x="9561322" y="0"/>
                  </a:lnTo>
                  <a:lnTo>
                    <a:pt x="9561322" y="1226439"/>
                  </a:lnTo>
                  <a:lnTo>
                    <a:pt x="0" y="1226439"/>
                  </a:lnTo>
                  <a:close/>
                </a:path>
              </a:pathLst>
            </a:custGeom>
            <a:solidFill>
              <a:srgbClr val="FFFFFF"/>
            </a:solidFill>
          </p:spPr>
          <p:txBody>
            <a:bodyPr/>
            <a:lstStyle/>
            <a:p>
              <a:endParaRPr lang="en-US"/>
            </a:p>
          </p:txBody>
        </p:sp>
      </p:grpSp>
      <p:sp>
        <p:nvSpPr>
          <p:cNvPr id="4" name="TextBox 4"/>
          <p:cNvSpPr txBox="1"/>
          <p:nvPr/>
        </p:nvSpPr>
        <p:spPr>
          <a:xfrm>
            <a:off x="1574864" y="6259614"/>
            <a:ext cx="6078704" cy="597377"/>
          </a:xfrm>
          <a:prstGeom prst="rect">
            <a:avLst/>
          </a:prstGeom>
        </p:spPr>
        <p:txBody>
          <a:bodyPr lIns="0" tIns="0" rIns="0" bIns="0" rtlCol="0" anchor="t">
            <a:spAutoFit/>
          </a:bodyPr>
          <a:lstStyle/>
          <a:p>
            <a:pPr algn="l">
              <a:lnSpc>
                <a:spcPts val="4480"/>
              </a:lnSpc>
            </a:pPr>
            <a:r>
              <a:rPr lang="en-US" sz="3200">
                <a:solidFill>
                  <a:srgbClr val="3A5DAE"/>
                </a:solidFill>
                <a:latin typeface="DM Sans"/>
                <a:ea typeface="DM Sans"/>
                <a:cs typeface="DM Sans"/>
                <a:sym typeface="DM Sans"/>
              </a:rPr>
              <a:t>Do you like puzzles?</a:t>
            </a:r>
          </a:p>
        </p:txBody>
      </p:sp>
      <p:grpSp>
        <p:nvGrpSpPr>
          <p:cNvPr id="5" name="Group 5"/>
          <p:cNvGrpSpPr/>
          <p:nvPr/>
        </p:nvGrpSpPr>
        <p:grpSpPr>
          <a:xfrm>
            <a:off x="1028700" y="7718331"/>
            <a:ext cx="7171031" cy="919813"/>
            <a:chOff x="0" y="0"/>
            <a:chExt cx="9561375" cy="1226417"/>
          </a:xfrm>
        </p:grpSpPr>
        <p:sp>
          <p:nvSpPr>
            <p:cNvPr id="6" name="Freeform 6"/>
            <p:cNvSpPr/>
            <p:nvPr/>
          </p:nvSpPr>
          <p:spPr>
            <a:xfrm>
              <a:off x="0" y="0"/>
              <a:ext cx="9561322" cy="1226439"/>
            </a:xfrm>
            <a:custGeom>
              <a:avLst/>
              <a:gdLst/>
              <a:ahLst/>
              <a:cxnLst/>
              <a:rect l="l" t="t" r="r" b="b"/>
              <a:pathLst>
                <a:path w="9561322" h="1226439">
                  <a:moveTo>
                    <a:pt x="0" y="0"/>
                  </a:moveTo>
                  <a:lnTo>
                    <a:pt x="9561322" y="0"/>
                  </a:lnTo>
                  <a:lnTo>
                    <a:pt x="9561322" y="1226439"/>
                  </a:lnTo>
                  <a:lnTo>
                    <a:pt x="0" y="1226439"/>
                  </a:lnTo>
                  <a:close/>
                </a:path>
              </a:pathLst>
            </a:custGeom>
            <a:solidFill>
              <a:srgbClr val="FFA300"/>
            </a:solidFill>
          </p:spPr>
          <p:txBody>
            <a:bodyPr/>
            <a:lstStyle/>
            <a:p>
              <a:endParaRPr lang="en-US"/>
            </a:p>
          </p:txBody>
        </p:sp>
      </p:grpSp>
      <p:sp>
        <p:nvSpPr>
          <p:cNvPr id="7" name="TextBox 7"/>
          <p:cNvSpPr txBox="1"/>
          <p:nvPr/>
        </p:nvSpPr>
        <p:spPr>
          <a:xfrm>
            <a:off x="1574864" y="7821209"/>
            <a:ext cx="6078704" cy="597377"/>
          </a:xfrm>
          <a:prstGeom prst="rect">
            <a:avLst/>
          </a:prstGeom>
        </p:spPr>
        <p:txBody>
          <a:bodyPr lIns="0" tIns="0" rIns="0" bIns="0" rtlCol="0" anchor="t">
            <a:spAutoFit/>
          </a:bodyPr>
          <a:lstStyle/>
          <a:p>
            <a:pPr algn="l">
              <a:lnSpc>
                <a:spcPts val="4480"/>
              </a:lnSpc>
            </a:pPr>
            <a:r>
              <a:rPr lang="en-US" sz="3200">
                <a:solidFill>
                  <a:srgbClr val="FFFFFF"/>
                </a:solidFill>
                <a:latin typeface="DM Sans"/>
                <a:ea typeface="DM Sans"/>
                <a:cs typeface="DM Sans"/>
                <a:sym typeface="DM Sans"/>
              </a:rPr>
              <a:t>Do you like technology?</a:t>
            </a:r>
          </a:p>
        </p:txBody>
      </p:sp>
      <p:grpSp>
        <p:nvGrpSpPr>
          <p:cNvPr id="8" name="Group 8"/>
          <p:cNvGrpSpPr/>
          <p:nvPr/>
        </p:nvGrpSpPr>
        <p:grpSpPr>
          <a:xfrm>
            <a:off x="9836128" y="6156736"/>
            <a:ext cx="7171031" cy="919813"/>
            <a:chOff x="0" y="0"/>
            <a:chExt cx="9561375" cy="1226417"/>
          </a:xfrm>
        </p:grpSpPr>
        <p:sp>
          <p:nvSpPr>
            <p:cNvPr id="9" name="Freeform 9"/>
            <p:cNvSpPr/>
            <p:nvPr/>
          </p:nvSpPr>
          <p:spPr>
            <a:xfrm>
              <a:off x="0" y="0"/>
              <a:ext cx="9561322" cy="1226439"/>
            </a:xfrm>
            <a:custGeom>
              <a:avLst/>
              <a:gdLst/>
              <a:ahLst/>
              <a:cxnLst/>
              <a:rect l="l" t="t" r="r" b="b"/>
              <a:pathLst>
                <a:path w="9561322" h="1226439">
                  <a:moveTo>
                    <a:pt x="0" y="0"/>
                  </a:moveTo>
                  <a:lnTo>
                    <a:pt x="9561322" y="0"/>
                  </a:lnTo>
                  <a:lnTo>
                    <a:pt x="9561322" y="1226439"/>
                  </a:lnTo>
                  <a:lnTo>
                    <a:pt x="0" y="1226439"/>
                  </a:lnTo>
                  <a:close/>
                </a:path>
              </a:pathLst>
            </a:custGeom>
            <a:solidFill>
              <a:srgbClr val="EB04A3"/>
            </a:solidFill>
          </p:spPr>
          <p:txBody>
            <a:bodyPr/>
            <a:lstStyle/>
            <a:p>
              <a:endParaRPr lang="en-US"/>
            </a:p>
          </p:txBody>
        </p:sp>
      </p:grpSp>
      <p:sp>
        <p:nvSpPr>
          <p:cNvPr id="10" name="TextBox 10"/>
          <p:cNvSpPr txBox="1"/>
          <p:nvPr/>
        </p:nvSpPr>
        <p:spPr>
          <a:xfrm>
            <a:off x="10382292" y="6259614"/>
            <a:ext cx="6078704" cy="597377"/>
          </a:xfrm>
          <a:prstGeom prst="rect">
            <a:avLst/>
          </a:prstGeom>
        </p:spPr>
        <p:txBody>
          <a:bodyPr lIns="0" tIns="0" rIns="0" bIns="0" rtlCol="0" anchor="t">
            <a:spAutoFit/>
          </a:bodyPr>
          <a:lstStyle/>
          <a:p>
            <a:pPr algn="l">
              <a:lnSpc>
                <a:spcPts val="4480"/>
              </a:lnSpc>
            </a:pPr>
            <a:r>
              <a:rPr lang="en-US" sz="3200">
                <a:solidFill>
                  <a:srgbClr val="FFFFFF"/>
                </a:solidFill>
                <a:latin typeface="DM Sans"/>
                <a:ea typeface="DM Sans"/>
                <a:cs typeface="DM Sans"/>
                <a:sym typeface="DM Sans"/>
              </a:rPr>
              <a:t>Do you like working in teams?</a:t>
            </a:r>
          </a:p>
        </p:txBody>
      </p:sp>
      <p:grpSp>
        <p:nvGrpSpPr>
          <p:cNvPr id="11" name="Group 11"/>
          <p:cNvGrpSpPr/>
          <p:nvPr/>
        </p:nvGrpSpPr>
        <p:grpSpPr>
          <a:xfrm>
            <a:off x="9836128" y="7718331"/>
            <a:ext cx="7171031" cy="919813"/>
            <a:chOff x="0" y="0"/>
            <a:chExt cx="9561375" cy="1226417"/>
          </a:xfrm>
        </p:grpSpPr>
        <p:sp>
          <p:nvSpPr>
            <p:cNvPr id="12" name="Freeform 12"/>
            <p:cNvSpPr/>
            <p:nvPr/>
          </p:nvSpPr>
          <p:spPr>
            <a:xfrm>
              <a:off x="0" y="0"/>
              <a:ext cx="9561322" cy="1226439"/>
            </a:xfrm>
            <a:custGeom>
              <a:avLst/>
              <a:gdLst/>
              <a:ahLst/>
              <a:cxnLst/>
              <a:rect l="l" t="t" r="r" b="b"/>
              <a:pathLst>
                <a:path w="9561322" h="1226439">
                  <a:moveTo>
                    <a:pt x="0" y="0"/>
                  </a:moveTo>
                  <a:lnTo>
                    <a:pt x="9561322" y="0"/>
                  </a:lnTo>
                  <a:lnTo>
                    <a:pt x="9561322" y="1226439"/>
                  </a:lnTo>
                  <a:lnTo>
                    <a:pt x="0" y="1226439"/>
                  </a:lnTo>
                  <a:close/>
                </a:path>
              </a:pathLst>
            </a:custGeom>
            <a:solidFill>
              <a:srgbClr val="D2FFE5"/>
            </a:solidFill>
          </p:spPr>
          <p:txBody>
            <a:bodyPr/>
            <a:lstStyle/>
            <a:p>
              <a:endParaRPr lang="en-US"/>
            </a:p>
          </p:txBody>
        </p:sp>
      </p:grpSp>
      <p:sp>
        <p:nvSpPr>
          <p:cNvPr id="13" name="TextBox 13"/>
          <p:cNvSpPr txBox="1"/>
          <p:nvPr/>
        </p:nvSpPr>
        <p:spPr>
          <a:xfrm>
            <a:off x="10382292" y="7821209"/>
            <a:ext cx="6078704" cy="597377"/>
          </a:xfrm>
          <a:prstGeom prst="rect">
            <a:avLst/>
          </a:prstGeom>
        </p:spPr>
        <p:txBody>
          <a:bodyPr lIns="0" tIns="0" rIns="0" bIns="0" rtlCol="0" anchor="t">
            <a:spAutoFit/>
          </a:bodyPr>
          <a:lstStyle/>
          <a:p>
            <a:pPr algn="l">
              <a:lnSpc>
                <a:spcPts val="4480"/>
              </a:lnSpc>
            </a:pPr>
            <a:r>
              <a:rPr lang="en-US" sz="3200">
                <a:solidFill>
                  <a:srgbClr val="3A5DAE"/>
                </a:solidFill>
                <a:latin typeface="DM Sans"/>
                <a:ea typeface="DM Sans"/>
                <a:cs typeface="DM Sans"/>
                <a:sym typeface="DM Sans"/>
              </a:rPr>
              <a:t>Do you like helping people?</a:t>
            </a:r>
          </a:p>
        </p:txBody>
      </p:sp>
      <p:sp>
        <p:nvSpPr>
          <p:cNvPr id="14" name="Freeform 14"/>
          <p:cNvSpPr/>
          <p:nvPr/>
        </p:nvSpPr>
        <p:spPr>
          <a:xfrm>
            <a:off x="12990823" y="1140091"/>
            <a:ext cx="7315200" cy="4003409"/>
          </a:xfrm>
          <a:custGeom>
            <a:avLst/>
            <a:gdLst/>
            <a:ahLst/>
            <a:cxnLst/>
            <a:rect l="l" t="t" r="r" b="b"/>
            <a:pathLst>
              <a:path w="7315200" h="4003409">
                <a:moveTo>
                  <a:pt x="0" y="0"/>
                </a:moveTo>
                <a:lnTo>
                  <a:pt x="7315200" y="0"/>
                </a:lnTo>
                <a:lnTo>
                  <a:pt x="7315200" y="4003409"/>
                </a:lnTo>
                <a:lnTo>
                  <a:pt x="0" y="4003409"/>
                </a:lnTo>
                <a:lnTo>
                  <a:pt x="0" y="0"/>
                </a:lnTo>
                <a:close/>
              </a:path>
            </a:pathLst>
          </a:custGeom>
          <a:blipFill>
            <a:blip r:embed="rId3">
              <a:extLst>
                <a:ext uri="{96DAC541-7B7A-43D3-8B79-37D633B846F1}">
                  <asvg:svgBlip xmlns:asvg="http://schemas.microsoft.com/office/drawing/2016/SVG/main" r:embed="rId4"/>
                </a:ext>
              </a:extLst>
            </a:blip>
            <a:stretch>
              <a:fillRect t="-201" b="-201"/>
            </a:stretch>
          </a:blipFill>
        </p:spPr>
        <p:txBody>
          <a:bodyPr/>
          <a:lstStyle/>
          <a:p>
            <a:endParaRPr lang="en-US"/>
          </a:p>
        </p:txBody>
      </p:sp>
      <p:sp>
        <p:nvSpPr>
          <p:cNvPr id="15" name="Freeform 15"/>
          <p:cNvSpPr/>
          <p:nvPr/>
        </p:nvSpPr>
        <p:spPr>
          <a:xfrm>
            <a:off x="7321392" y="5648329"/>
            <a:ext cx="1264624" cy="1428220"/>
          </a:xfrm>
          <a:custGeom>
            <a:avLst/>
            <a:gdLst/>
            <a:ahLst/>
            <a:cxnLst/>
            <a:rect l="l" t="t" r="r" b="b"/>
            <a:pathLst>
              <a:path w="1264624" h="1428220">
                <a:moveTo>
                  <a:pt x="0" y="0"/>
                </a:moveTo>
                <a:lnTo>
                  <a:pt x="1264624" y="0"/>
                </a:lnTo>
                <a:lnTo>
                  <a:pt x="1264624" y="1428220"/>
                </a:lnTo>
                <a:lnTo>
                  <a:pt x="0" y="1428220"/>
                </a:lnTo>
                <a:lnTo>
                  <a:pt x="0" y="0"/>
                </a:lnTo>
                <a:close/>
              </a:path>
            </a:pathLst>
          </a:custGeom>
          <a:blipFill>
            <a:blip r:embed="rId5">
              <a:extLst>
                <a:ext uri="{96DAC541-7B7A-43D3-8B79-37D633B846F1}">
                  <asvg:svgBlip xmlns:asvg="http://schemas.microsoft.com/office/drawing/2016/SVG/main" r:embed="rId6"/>
                </a:ext>
              </a:extLst>
            </a:blip>
            <a:stretch>
              <a:fillRect l="-68" r="-68"/>
            </a:stretch>
          </a:blipFill>
        </p:spPr>
        <p:txBody>
          <a:bodyPr/>
          <a:lstStyle/>
          <a:p>
            <a:endParaRPr lang="en-US"/>
          </a:p>
        </p:txBody>
      </p:sp>
      <p:sp>
        <p:nvSpPr>
          <p:cNvPr id="16" name="TextBox 16"/>
          <p:cNvSpPr txBox="1"/>
          <p:nvPr/>
        </p:nvSpPr>
        <p:spPr>
          <a:xfrm>
            <a:off x="1028700" y="1295400"/>
            <a:ext cx="10759348" cy="3524250"/>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do you have what it takes to become a cpa?</a:t>
            </a:r>
          </a:p>
        </p:txBody>
      </p:sp>
      <p:sp>
        <p:nvSpPr>
          <p:cNvPr id="17" name="Freeform 17"/>
          <p:cNvSpPr/>
          <p:nvPr/>
        </p:nvSpPr>
        <p:spPr>
          <a:xfrm>
            <a:off x="7321392" y="7209923"/>
            <a:ext cx="1264624" cy="1428220"/>
          </a:xfrm>
          <a:custGeom>
            <a:avLst/>
            <a:gdLst/>
            <a:ahLst/>
            <a:cxnLst/>
            <a:rect l="l" t="t" r="r" b="b"/>
            <a:pathLst>
              <a:path w="1264624" h="1428220">
                <a:moveTo>
                  <a:pt x="0" y="0"/>
                </a:moveTo>
                <a:lnTo>
                  <a:pt x="1264624" y="0"/>
                </a:lnTo>
                <a:lnTo>
                  <a:pt x="1264624" y="1428220"/>
                </a:lnTo>
                <a:lnTo>
                  <a:pt x="0" y="1428220"/>
                </a:lnTo>
                <a:lnTo>
                  <a:pt x="0" y="0"/>
                </a:lnTo>
                <a:close/>
              </a:path>
            </a:pathLst>
          </a:custGeom>
          <a:blipFill>
            <a:blip r:embed="rId5">
              <a:extLst>
                <a:ext uri="{96DAC541-7B7A-43D3-8B79-37D633B846F1}">
                  <asvg:svgBlip xmlns:asvg="http://schemas.microsoft.com/office/drawing/2016/SVG/main" r:embed="rId6"/>
                </a:ext>
              </a:extLst>
            </a:blip>
            <a:stretch>
              <a:fillRect l="-68" r="-68"/>
            </a:stretch>
          </a:blipFill>
        </p:spPr>
        <p:txBody>
          <a:bodyPr/>
          <a:lstStyle/>
          <a:p>
            <a:endParaRPr lang="en-US"/>
          </a:p>
        </p:txBody>
      </p:sp>
      <p:sp>
        <p:nvSpPr>
          <p:cNvPr id="18" name="Freeform 18"/>
          <p:cNvSpPr/>
          <p:nvPr/>
        </p:nvSpPr>
        <p:spPr>
          <a:xfrm>
            <a:off x="16186865" y="5716805"/>
            <a:ext cx="1264624" cy="1428220"/>
          </a:xfrm>
          <a:custGeom>
            <a:avLst/>
            <a:gdLst/>
            <a:ahLst/>
            <a:cxnLst/>
            <a:rect l="l" t="t" r="r" b="b"/>
            <a:pathLst>
              <a:path w="1264624" h="1428220">
                <a:moveTo>
                  <a:pt x="0" y="0"/>
                </a:moveTo>
                <a:lnTo>
                  <a:pt x="1264624" y="0"/>
                </a:lnTo>
                <a:lnTo>
                  <a:pt x="1264624" y="1428220"/>
                </a:lnTo>
                <a:lnTo>
                  <a:pt x="0" y="1428220"/>
                </a:lnTo>
                <a:lnTo>
                  <a:pt x="0" y="0"/>
                </a:lnTo>
                <a:close/>
              </a:path>
            </a:pathLst>
          </a:custGeom>
          <a:blipFill>
            <a:blip r:embed="rId5">
              <a:extLst>
                <a:ext uri="{96DAC541-7B7A-43D3-8B79-37D633B846F1}">
                  <asvg:svgBlip xmlns:asvg="http://schemas.microsoft.com/office/drawing/2016/SVG/main" r:embed="rId6"/>
                </a:ext>
              </a:extLst>
            </a:blip>
            <a:stretch>
              <a:fillRect l="-68" r="-68"/>
            </a:stretch>
          </a:blipFill>
        </p:spPr>
        <p:txBody>
          <a:bodyPr/>
          <a:lstStyle/>
          <a:p>
            <a:endParaRPr lang="en-US"/>
          </a:p>
        </p:txBody>
      </p:sp>
      <p:sp>
        <p:nvSpPr>
          <p:cNvPr id="19" name="Freeform 19"/>
          <p:cNvSpPr/>
          <p:nvPr/>
        </p:nvSpPr>
        <p:spPr>
          <a:xfrm>
            <a:off x="16186865" y="7209923"/>
            <a:ext cx="1264624" cy="1428220"/>
          </a:xfrm>
          <a:custGeom>
            <a:avLst/>
            <a:gdLst/>
            <a:ahLst/>
            <a:cxnLst/>
            <a:rect l="l" t="t" r="r" b="b"/>
            <a:pathLst>
              <a:path w="1264624" h="1428220">
                <a:moveTo>
                  <a:pt x="0" y="0"/>
                </a:moveTo>
                <a:lnTo>
                  <a:pt x="1264624" y="0"/>
                </a:lnTo>
                <a:lnTo>
                  <a:pt x="1264624" y="1428220"/>
                </a:lnTo>
                <a:lnTo>
                  <a:pt x="0" y="1428220"/>
                </a:lnTo>
                <a:lnTo>
                  <a:pt x="0" y="0"/>
                </a:lnTo>
                <a:close/>
              </a:path>
            </a:pathLst>
          </a:custGeom>
          <a:blipFill>
            <a:blip r:embed="rId5">
              <a:extLst>
                <a:ext uri="{96DAC541-7B7A-43D3-8B79-37D633B846F1}">
                  <asvg:svgBlip xmlns:asvg="http://schemas.microsoft.com/office/drawing/2016/SVG/main" r:embed="rId6"/>
                </a:ext>
              </a:extLst>
            </a:blip>
            <a:stretch>
              <a:fillRect l="-68" r="-68"/>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Freeform 2"/>
          <p:cNvSpPr/>
          <p:nvPr/>
        </p:nvSpPr>
        <p:spPr>
          <a:xfrm flipH="1">
            <a:off x="-2296441" y="1140091"/>
            <a:ext cx="13728944" cy="9146909"/>
          </a:xfrm>
          <a:custGeom>
            <a:avLst/>
            <a:gdLst/>
            <a:ahLst/>
            <a:cxnLst/>
            <a:rect l="l" t="t" r="r" b="b"/>
            <a:pathLst>
              <a:path w="13728944" h="9146909">
                <a:moveTo>
                  <a:pt x="13728945" y="0"/>
                </a:moveTo>
                <a:lnTo>
                  <a:pt x="0" y="0"/>
                </a:lnTo>
                <a:lnTo>
                  <a:pt x="0" y="9146909"/>
                </a:lnTo>
                <a:lnTo>
                  <a:pt x="13728945" y="9146909"/>
                </a:lnTo>
                <a:lnTo>
                  <a:pt x="13728945" y="0"/>
                </a:lnTo>
                <a:close/>
              </a:path>
            </a:pathLst>
          </a:custGeom>
          <a:blipFill>
            <a:blip r:embed="rId3"/>
            <a:stretch>
              <a:fillRect/>
            </a:stretch>
          </a:blipFill>
        </p:spPr>
        <p:txBody>
          <a:bodyPr/>
          <a:lstStyle/>
          <a:p>
            <a:endParaRPr lang="en-US"/>
          </a:p>
        </p:txBody>
      </p:sp>
      <p:sp>
        <p:nvSpPr>
          <p:cNvPr id="3" name="Freeform 3"/>
          <p:cNvSpPr/>
          <p:nvPr/>
        </p:nvSpPr>
        <p:spPr>
          <a:xfrm>
            <a:off x="4974471" y="0"/>
            <a:ext cx="6949644" cy="4221909"/>
          </a:xfrm>
          <a:custGeom>
            <a:avLst/>
            <a:gdLst/>
            <a:ahLst/>
            <a:cxnLst/>
            <a:rect l="l" t="t" r="r" b="b"/>
            <a:pathLst>
              <a:path w="6949644" h="4221909">
                <a:moveTo>
                  <a:pt x="0" y="0"/>
                </a:moveTo>
                <a:lnTo>
                  <a:pt x="6949645" y="0"/>
                </a:lnTo>
                <a:lnTo>
                  <a:pt x="6949645" y="4221909"/>
                </a:lnTo>
                <a:lnTo>
                  <a:pt x="0" y="42219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0059331" y="4221909"/>
            <a:ext cx="7199969" cy="5777976"/>
          </a:xfrm>
          <a:custGeom>
            <a:avLst/>
            <a:gdLst/>
            <a:ahLst/>
            <a:cxnLst/>
            <a:rect l="l" t="t" r="r" b="b"/>
            <a:pathLst>
              <a:path w="7199969" h="5777976">
                <a:moveTo>
                  <a:pt x="0" y="0"/>
                </a:moveTo>
                <a:lnTo>
                  <a:pt x="7199969" y="0"/>
                </a:lnTo>
                <a:lnTo>
                  <a:pt x="7199969" y="5777976"/>
                </a:lnTo>
                <a:lnTo>
                  <a:pt x="0" y="57779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6204293" y="904875"/>
            <a:ext cx="4387507" cy="2333625"/>
          </a:xfrm>
          <a:prstGeom prst="rect">
            <a:avLst/>
          </a:prstGeom>
        </p:spPr>
        <p:txBody>
          <a:bodyPr lIns="0" tIns="0" rIns="0" bIns="0" rtlCol="0" anchor="t">
            <a:spAutoFit/>
          </a:bodyPr>
          <a:lstStyle/>
          <a:p>
            <a:pPr algn="ctr">
              <a:lnSpc>
                <a:spcPts val="4500"/>
              </a:lnSpc>
            </a:pPr>
            <a:r>
              <a:rPr lang="en-US" sz="4500" dirty="0">
                <a:solidFill>
                  <a:srgbClr val="000000"/>
                </a:solidFill>
                <a:latin typeface="Permanent Marker"/>
                <a:ea typeface="Permanent Marker"/>
                <a:cs typeface="Permanent Marker"/>
                <a:sym typeface="Permanent Marker"/>
              </a:rPr>
              <a:t>Could this be the career that sets me up for success?</a:t>
            </a:r>
          </a:p>
        </p:txBody>
      </p:sp>
      <p:sp>
        <p:nvSpPr>
          <p:cNvPr id="6" name="TextBox 6"/>
          <p:cNvSpPr txBox="1"/>
          <p:nvPr/>
        </p:nvSpPr>
        <p:spPr>
          <a:xfrm>
            <a:off x="9906000" y="3541779"/>
            <a:ext cx="8000069" cy="505919"/>
          </a:xfrm>
          <a:prstGeom prst="rect">
            <a:avLst/>
          </a:prstGeom>
        </p:spPr>
        <p:txBody>
          <a:bodyPr wrap="square" lIns="0" tIns="0" rIns="0" bIns="0" rtlCol="0" anchor="t">
            <a:spAutoFit/>
          </a:bodyPr>
          <a:lstStyle/>
          <a:p>
            <a:pPr algn="l">
              <a:lnSpc>
                <a:spcPts val="3936"/>
              </a:lnSpc>
              <a:spcBef>
                <a:spcPct val="0"/>
              </a:spcBef>
            </a:pPr>
            <a:r>
              <a:rPr lang="en-US" sz="3600" b="1" dirty="0">
                <a:solidFill>
                  <a:srgbClr val="FFA300"/>
                </a:solidFill>
                <a:latin typeface="DM Sans Bold"/>
                <a:ea typeface="DM Sans Bold"/>
                <a:cs typeface="DM Sans Bold"/>
                <a:sym typeface="DM Sans Bold"/>
              </a:rPr>
              <a:t>A career in accounting can offer...</a:t>
            </a:r>
          </a:p>
        </p:txBody>
      </p:sp>
      <p:sp>
        <p:nvSpPr>
          <p:cNvPr id="7" name="Freeform 7"/>
          <p:cNvSpPr/>
          <p:nvPr/>
        </p:nvSpPr>
        <p:spPr>
          <a:xfrm>
            <a:off x="10251134" y="4326684"/>
            <a:ext cx="816027" cy="921591"/>
          </a:xfrm>
          <a:custGeom>
            <a:avLst/>
            <a:gdLst/>
            <a:ahLst/>
            <a:cxnLst/>
            <a:rect l="l" t="t" r="r" b="b"/>
            <a:pathLst>
              <a:path w="816027" h="921591">
                <a:moveTo>
                  <a:pt x="0" y="0"/>
                </a:moveTo>
                <a:lnTo>
                  <a:pt x="816027" y="0"/>
                </a:lnTo>
                <a:lnTo>
                  <a:pt x="816027" y="921591"/>
                </a:lnTo>
                <a:lnTo>
                  <a:pt x="0" y="921591"/>
                </a:lnTo>
                <a:lnTo>
                  <a:pt x="0" y="0"/>
                </a:lnTo>
                <a:close/>
              </a:path>
            </a:pathLst>
          </a:custGeom>
          <a:blipFill>
            <a:blip r:embed="rId8">
              <a:extLst>
                <a:ext uri="{96DAC541-7B7A-43D3-8B79-37D633B846F1}">
                  <asvg:svgBlip xmlns:asvg="http://schemas.microsoft.com/office/drawing/2016/SVG/main" r:embed="rId9"/>
                </a:ext>
              </a:extLst>
            </a:blip>
            <a:stretch>
              <a:fillRect l="-68" r="-68"/>
            </a:stretch>
          </a:blipFill>
        </p:spPr>
        <p:txBody>
          <a:bodyPr/>
          <a:lstStyle/>
          <a:p>
            <a:endParaRPr lang="en-US"/>
          </a:p>
        </p:txBody>
      </p:sp>
      <p:sp>
        <p:nvSpPr>
          <p:cNvPr id="8" name="TextBox 8"/>
          <p:cNvSpPr txBox="1"/>
          <p:nvPr/>
        </p:nvSpPr>
        <p:spPr>
          <a:xfrm>
            <a:off x="12169796" y="4457700"/>
            <a:ext cx="4668441" cy="618311"/>
          </a:xfrm>
          <a:prstGeom prst="rect">
            <a:avLst/>
          </a:prstGeom>
        </p:spPr>
        <p:txBody>
          <a:bodyPr wrap="square" lIns="0" tIns="0" rIns="0" bIns="0" rtlCol="0" anchor="t">
            <a:spAutoFit/>
          </a:bodyPr>
          <a:lstStyle/>
          <a:p>
            <a:pPr algn="l">
              <a:lnSpc>
                <a:spcPts val="2623"/>
              </a:lnSpc>
            </a:pPr>
            <a:r>
              <a:rPr lang="en-US" sz="2399" b="1" dirty="0">
                <a:solidFill>
                  <a:srgbClr val="FFFFFF"/>
                </a:solidFill>
                <a:latin typeface="DM Sans Bold"/>
                <a:ea typeface="DM Sans Bold"/>
                <a:cs typeface="DM Sans Bold"/>
                <a:sym typeface="DM Sans Bold"/>
              </a:rPr>
              <a:t>Job stability. </a:t>
            </a:r>
          </a:p>
          <a:p>
            <a:pPr algn="l">
              <a:lnSpc>
                <a:spcPts val="2186"/>
              </a:lnSpc>
              <a:spcBef>
                <a:spcPct val="0"/>
              </a:spcBef>
            </a:pPr>
            <a:r>
              <a:rPr lang="en-US" sz="2000" dirty="0">
                <a:solidFill>
                  <a:srgbClr val="FFFFFF"/>
                </a:solidFill>
                <a:latin typeface="DM Sans"/>
                <a:ea typeface="DM Sans"/>
                <a:cs typeface="DM Sans"/>
                <a:sym typeface="DM Sans"/>
              </a:rPr>
              <a:t>Accountants are always in demand.</a:t>
            </a:r>
          </a:p>
        </p:txBody>
      </p:sp>
      <p:sp>
        <p:nvSpPr>
          <p:cNvPr id="9" name="TextBox 9"/>
          <p:cNvSpPr txBox="1"/>
          <p:nvPr/>
        </p:nvSpPr>
        <p:spPr>
          <a:xfrm>
            <a:off x="12169796" y="8987339"/>
            <a:ext cx="6118204" cy="900439"/>
          </a:xfrm>
          <a:prstGeom prst="rect">
            <a:avLst/>
          </a:prstGeom>
        </p:spPr>
        <p:txBody>
          <a:bodyPr lIns="0" tIns="0" rIns="0" bIns="0" rtlCol="0" anchor="t">
            <a:spAutoFit/>
          </a:bodyPr>
          <a:lstStyle/>
          <a:p>
            <a:pPr algn="l">
              <a:lnSpc>
                <a:spcPts val="2623"/>
              </a:lnSpc>
            </a:pPr>
            <a:r>
              <a:rPr lang="en-US" sz="2399" b="1" dirty="0">
                <a:solidFill>
                  <a:srgbClr val="FFFFFF"/>
                </a:solidFill>
                <a:latin typeface="DM Sans Bold"/>
                <a:ea typeface="DM Sans Bold"/>
                <a:cs typeface="DM Sans Bold"/>
                <a:sym typeface="DM Sans Bold"/>
              </a:rPr>
              <a:t>Sense of fulfillment. </a:t>
            </a:r>
          </a:p>
          <a:p>
            <a:pPr algn="l">
              <a:lnSpc>
                <a:spcPts val="2186"/>
              </a:lnSpc>
              <a:spcBef>
                <a:spcPct val="0"/>
              </a:spcBef>
            </a:pPr>
            <a:r>
              <a:rPr lang="en-US" sz="2000" dirty="0">
                <a:solidFill>
                  <a:srgbClr val="FFFFFF"/>
                </a:solidFill>
                <a:latin typeface="DM Sans"/>
                <a:ea typeface="DM Sans"/>
                <a:cs typeface="DM Sans"/>
                <a:sym typeface="DM Sans"/>
              </a:rPr>
              <a:t>You’ll play a key role in helping people </a:t>
            </a:r>
            <a:br>
              <a:rPr lang="en-US" sz="2000" dirty="0">
                <a:solidFill>
                  <a:srgbClr val="FFFFFF"/>
                </a:solidFill>
                <a:latin typeface="DM Sans"/>
                <a:ea typeface="DM Sans"/>
                <a:cs typeface="DM Sans"/>
                <a:sym typeface="DM Sans"/>
              </a:rPr>
            </a:br>
            <a:r>
              <a:rPr lang="en-US" sz="2000" dirty="0">
                <a:solidFill>
                  <a:srgbClr val="FFFFFF"/>
                </a:solidFill>
                <a:latin typeface="DM Sans"/>
                <a:ea typeface="DM Sans"/>
                <a:cs typeface="DM Sans"/>
                <a:sym typeface="DM Sans"/>
              </a:rPr>
              <a:t>and businesses succeed.</a:t>
            </a:r>
          </a:p>
        </p:txBody>
      </p:sp>
      <p:sp>
        <p:nvSpPr>
          <p:cNvPr id="10" name="TextBox 10"/>
          <p:cNvSpPr txBox="1"/>
          <p:nvPr/>
        </p:nvSpPr>
        <p:spPr>
          <a:xfrm>
            <a:off x="12169796" y="5889185"/>
            <a:ext cx="4822804" cy="900439"/>
          </a:xfrm>
          <a:prstGeom prst="rect">
            <a:avLst/>
          </a:prstGeom>
        </p:spPr>
        <p:txBody>
          <a:bodyPr wrap="square" lIns="0" tIns="0" rIns="0" bIns="0" rtlCol="0" anchor="t">
            <a:spAutoFit/>
          </a:bodyPr>
          <a:lstStyle/>
          <a:p>
            <a:pPr algn="l">
              <a:lnSpc>
                <a:spcPts val="2623"/>
              </a:lnSpc>
            </a:pPr>
            <a:r>
              <a:rPr lang="en-US" sz="2399" b="1" dirty="0">
                <a:solidFill>
                  <a:srgbClr val="FFFFFF"/>
                </a:solidFill>
                <a:latin typeface="DM Sans Bold"/>
                <a:ea typeface="DM Sans Bold"/>
                <a:cs typeface="DM Sans Bold"/>
                <a:sym typeface="DM Sans Bold"/>
              </a:rPr>
              <a:t>Strong earning potential.</a:t>
            </a:r>
          </a:p>
          <a:p>
            <a:pPr algn="l">
              <a:lnSpc>
                <a:spcPts val="2186"/>
              </a:lnSpc>
            </a:pPr>
            <a:r>
              <a:rPr lang="en-US" sz="2000" dirty="0">
                <a:solidFill>
                  <a:srgbClr val="FFFFFF"/>
                </a:solidFill>
                <a:latin typeface="DM Sans"/>
                <a:ea typeface="DM Sans"/>
                <a:cs typeface="DM Sans"/>
                <a:sym typeface="DM Sans"/>
              </a:rPr>
              <a:t>A solid career path with room to grow </a:t>
            </a:r>
          </a:p>
          <a:p>
            <a:pPr algn="l">
              <a:lnSpc>
                <a:spcPts val="2186"/>
              </a:lnSpc>
              <a:spcBef>
                <a:spcPct val="0"/>
              </a:spcBef>
            </a:pPr>
            <a:r>
              <a:rPr lang="en-US" sz="2000" dirty="0">
                <a:solidFill>
                  <a:srgbClr val="FFFFFF"/>
                </a:solidFill>
                <a:latin typeface="DM Sans"/>
                <a:ea typeface="DM Sans"/>
                <a:cs typeface="DM Sans"/>
                <a:sym typeface="DM Sans"/>
              </a:rPr>
              <a:t>your income or start your own business.</a:t>
            </a:r>
          </a:p>
        </p:txBody>
      </p:sp>
      <p:sp>
        <p:nvSpPr>
          <p:cNvPr id="11" name="TextBox 11"/>
          <p:cNvSpPr txBox="1"/>
          <p:nvPr/>
        </p:nvSpPr>
        <p:spPr>
          <a:xfrm>
            <a:off x="12169796" y="7417184"/>
            <a:ext cx="5272898" cy="887090"/>
          </a:xfrm>
          <a:prstGeom prst="rect">
            <a:avLst/>
          </a:prstGeom>
        </p:spPr>
        <p:txBody>
          <a:bodyPr lIns="0" tIns="0" rIns="0" bIns="0" rtlCol="0" anchor="t">
            <a:spAutoFit/>
          </a:bodyPr>
          <a:lstStyle/>
          <a:p>
            <a:pPr algn="l">
              <a:lnSpc>
                <a:spcPts val="2623"/>
              </a:lnSpc>
            </a:pPr>
            <a:r>
              <a:rPr lang="en-US" sz="2399" b="1" dirty="0">
                <a:solidFill>
                  <a:srgbClr val="FFFFFF"/>
                </a:solidFill>
                <a:latin typeface="DM Sans Bold"/>
                <a:ea typeface="DM Sans Bold"/>
                <a:cs typeface="DM Sans Bold"/>
                <a:sym typeface="DM Sans Bold"/>
              </a:rPr>
              <a:t>Career flexibility.</a:t>
            </a:r>
          </a:p>
          <a:p>
            <a:pPr algn="l">
              <a:lnSpc>
                <a:spcPts val="2186"/>
              </a:lnSpc>
            </a:pPr>
            <a:r>
              <a:rPr lang="en-US" sz="2000" dirty="0">
                <a:solidFill>
                  <a:srgbClr val="FFFFFF"/>
                </a:solidFill>
                <a:latin typeface="DM Sans"/>
                <a:ea typeface="DM Sans"/>
                <a:cs typeface="DM Sans"/>
                <a:sym typeface="DM Sans"/>
              </a:rPr>
              <a:t>Opportunities exist in every industry, </a:t>
            </a:r>
          </a:p>
          <a:p>
            <a:pPr algn="l">
              <a:lnSpc>
                <a:spcPts val="2186"/>
              </a:lnSpc>
              <a:spcBef>
                <a:spcPct val="0"/>
              </a:spcBef>
            </a:pPr>
            <a:r>
              <a:rPr lang="en-US" sz="2000" dirty="0">
                <a:solidFill>
                  <a:srgbClr val="FFFFFF"/>
                </a:solidFill>
                <a:latin typeface="DM Sans"/>
                <a:ea typeface="DM Sans"/>
                <a:cs typeface="DM Sans"/>
                <a:sym typeface="DM Sans"/>
              </a:rPr>
              <a:t>from sports to tech to entertainment.</a:t>
            </a:r>
          </a:p>
        </p:txBody>
      </p:sp>
      <p:sp>
        <p:nvSpPr>
          <p:cNvPr id="12" name="Freeform 12"/>
          <p:cNvSpPr/>
          <p:nvPr/>
        </p:nvSpPr>
        <p:spPr>
          <a:xfrm>
            <a:off x="10251134" y="5854683"/>
            <a:ext cx="816027" cy="921591"/>
          </a:xfrm>
          <a:custGeom>
            <a:avLst/>
            <a:gdLst/>
            <a:ahLst/>
            <a:cxnLst/>
            <a:rect l="l" t="t" r="r" b="b"/>
            <a:pathLst>
              <a:path w="816027" h="921591">
                <a:moveTo>
                  <a:pt x="0" y="0"/>
                </a:moveTo>
                <a:lnTo>
                  <a:pt x="816027" y="0"/>
                </a:lnTo>
                <a:lnTo>
                  <a:pt x="816027" y="921591"/>
                </a:lnTo>
                <a:lnTo>
                  <a:pt x="0" y="921591"/>
                </a:lnTo>
                <a:lnTo>
                  <a:pt x="0" y="0"/>
                </a:lnTo>
                <a:close/>
              </a:path>
            </a:pathLst>
          </a:custGeom>
          <a:blipFill>
            <a:blip r:embed="rId8">
              <a:extLst>
                <a:ext uri="{96DAC541-7B7A-43D3-8B79-37D633B846F1}">
                  <asvg:svgBlip xmlns:asvg="http://schemas.microsoft.com/office/drawing/2016/SVG/main" r:embed="rId9"/>
                </a:ext>
              </a:extLst>
            </a:blip>
            <a:stretch>
              <a:fillRect l="-68" r="-68"/>
            </a:stretch>
          </a:blipFill>
        </p:spPr>
        <p:txBody>
          <a:bodyPr/>
          <a:lstStyle/>
          <a:p>
            <a:endParaRPr lang="en-US"/>
          </a:p>
        </p:txBody>
      </p:sp>
      <p:sp>
        <p:nvSpPr>
          <p:cNvPr id="13" name="Freeform 13"/>
          <p:cNvSpPr/>
          <p:nvPr/>
        </p:nvSpPr>
        <p:spPr>
          <a:xfrm>
            <a:off x="10251134" y="7382683"/>
            <a:ext cx="816027" cy="921591"/>
          </a:xfrm>
          <a:custGeom>
            <a:avLst/>
            <a:gdLst/>
            <a:ahLst/>
            <a:cxnLst/>
            <a:rect l="l" t="t" r="r" b="b"/>
            <a:pathLst>
              <a:path w="816027" h="921591">
                <a:moveTo>
                  <a:pt x="0" y="0"/>
                </a:moveTo>
                <a:lnTo>
                  <a:pt x="816027" y="0"/>
                </a:lnTo>
                <a:lnTo>
                  <a:pt x="816027" y="921591"/>
                </a:lnTo>
                <a:lnTo>
                  <a:pt x="0" y="921591"/>
                </a:lnTo>
                <a:lnTo>
                  <a:pt x="0" y="0"/>
                </a:lnTo>
                <a:close/>
              </a:path>
            </a:pathLst>
          </a:custGeom>
          <a:blipFill>
            <a:blip r:embed="rId8">
              <a:extLst>
                <a:ext uri="{96DAC541-7B7A-43D3-8B79-37D633B846F1}">
                  <asvg:svgBlip xmlns:asvg="http://schemas.microsoft.com/office/drawing/2016/SVG/main" r:embed="rId9"/>
                </a:ext>
              </a:extLst>
            </a:blip>
            <a:stretch>
              <a:fillRect l="-68" r="-68"/>
            </a:stretch>
          </a:blipFill>
        </p:spPr>
        <p:txBody>
          <a:bodyPr/>
          <a:lstStyle/>
          <a:p>
            <a:endParaRPr lang="en-US"/>
          </a:p>
        </p:txBody>
      </p:sp>
      <p:sp>
        <p:nvSpPr>
          <p:cNvPr id="14" name="Freeform 14"/>
          <p:cNvSpPr/>
          <p:nvPr/>
        </p:nvSpPr>
        <p:spPr>
          <a:xfrm>
            <a:off x="10251134" y="8933788"/>
            <a:ext cx="816027" cy="921591"/>
          </a:xfrm>
          <a:custGeom>
            <a:avLst/>
            <a:gdLst/>
            <a:ahLst/>
            <a:cxnLst/>
            <a:rect l="l" t="t" r="r" b="b"/>
            <a:pathLst>
              <a:path w="816027" h="921591">
                <a:moveTo>
                  <a:pt x="0" y="0"/>
                </a:moveTo>
                <a:lnTo>
                  <a:pt x="816027" y="0"/>
                </a:lnTo>
                <a:lnTo>
                  <a:pt x="816027" y="921591"/>
                </a:lnTo>
                <a:lnTo>
                  <a:pt x="0" y="921591"/>
                </a:lnTo>
                <a:lnTo>
                  <a:pt x="0" y="0"/>
                </a:lnTo>
                <a:close/>
              </a:path>
            </a:pathLst>
          </a:custGeom>
          <a:blipFill>
            <a:blip r:embed="rId8">
              <a:extLst>
                <a:ext uri="{96DAC541-7B7A-43D3-8B79-37D633B846F1}">
                  <asvg:svgBlip xmlns:asvg="http://schemas.microsoft.com/office/drawing/2016/SVG/main" r:embed="rId9"/>
                </a:ext>
              </a:extLst>
            </a:blip>
            <a:stretch>
              <a:fillRect l="-68" r="-68"/>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TextBox 2"/>
          <p:cNvSpPr txBox="1"/>
          <p:nvPr/>
        </p:nvSpPr>
        <p:spPr>
          <a:xfrm>
            <a:off x="1028700" y="1238250"/>
            <a:ext cx="14601538" cy="774700"/>
          </a:xfrm>
          <a:prstGeom prst="rect">
            <a:avLst/>
          </a:prstGeom>
        </p:spPr>
        <p:txBody>
          <a:bodyPr lIns="0" tIns="0" rIns="0" bIns="0" rtlCol="0" anchor="t">
            <a:spAutoFit/>
          </a:bodyPr>
          <a:lstStyle/>
          <a:p>
            <a:pPr algn="l">
              <a:lnSpc>
                <a:spcPts val="6500"/>
              </a:lnSpc>
            </a:pPr>
            <a:r>
              <a:rPr lang="en-US" sz="6500">
                <a:solidFill>
                  <a:srgbClr val="492DA8"/>
                </a:solidFill>
                <a:latin typeface="Permanent Marker"/>
                <a:ea typeface="Permanent Marker"/>
                <a:cs typeface="Permanent Marker"/>
                <a:sym typeface="Permanent Marker"/>
              </a:rPr>
              <a:t>Action Steps to start today</a:t>
            </a:r>
          </a:p>
        </p:txBody>
      </p:sp>
      <p:sp>
        <p:nvSpPr>
          <p:cNvPr id="3" name="TextBox 3"/>
          <p:cNvSpPr txBox="1"/>
          <p:nvPr/>
        </p:nvSpPr>
        <p:spPr>
          <a:xfrm>
            <a:off x="1028700" y="2600501"/>
            <a:ext cx="4910665" cy="600075"/>
          </a:xfrm>
          <a:prstGeom prst="rect">
            <a:avLst/>
          </a:prstGeom>
        </p:spPr>
        <p:txBody>
          <a:bodyPr lIns="0" tIns="0" rIns="0" bIns="0" rtlCol="0" anchor="t">
            <a:spAutoFit/>
          </a:bodyPr>
          <a:lstStyle/>
          <a:p>
            <a:pPr algn="l">
              <a:lnSpc>
                <a:spcPts val="4200"/>
              </a:lnSpc>
            </a:pPr>
            <a:r>
              <a:rPr lang="en-US" sz="3000" b="1">
                <a:solidFill>
                  <a:srgbClr val="000000"/>
                </a:solidFill>
                <a:latin typeface="Arimo Bold"/>
                <a:ea typeface="Arimo Bold"/>
                <a:cs typeface="Arimo Bold"/>
                <a:sym typeface="Arimo Bold"/>
              </a:rPr>
              <a:t>High School</a:t>
            </a:r>
          </a:p>
        </p:txBody>
      </p:sp>
      <p:graphicFrame>
        <p:nvGraphicFramePr>
          <p:cNvPr id="4" name="Table 4"/>
          <p:cNvGraphicFramePr>
            <a:graphicFrameLocks noGrp="1"/>
          </p:cNvGraphicFramePr>
          <p:nvPr/>
        </p:nvGraphicFramePr>
        <p:xfrm>
          <a:off x="1028700" y="3473435"/>
          <a:ext cx="7124700" cy="5566204"/>
        </p:xfrm>
        <a:graphic>
          <a:graphicData uri="http://schemas.openxmlformats.org/drawingml/2006/table">
            <a:tbl>
              <a:tblPr/>
              <a:tblGrid>
                <a:gridCol w="1394804">
                  <a:extLst>
                    <a:ext uri="{9D8B030D-6E8A-4147-A177-3AD203B41FA5}">
                      <a16:colId xmlns:a16="http://schemas.microsoft.com/office/drawing/2014/main" val="20000"/>
                    </a:ext>
                  </a:extLst>
                </a:gridCol>
                <a:gridCol w="5729896">
                  <a:extLst>
                    <a:ext uri="{9D8B030D-6E8A-4147-A177-3AD203B41FA5}">
                      <a16:colId xmlns:a16="http://schemas.microsoft.com/office/drawing/2014/main" val="20001"/>
                    </a:ext>
                  </a:extLst>
                </a:gridCol>
              </a:tblGrid>
              <a:tr h="824673">
                <a:tc>
                  <a:txBody>
                    <a:bodyPr/>
                    <a:lstStyle/>
                    <a:p>
                      <a:pPr algn="ctr">
                        <a:lnSpc>
                          <a:spcPts val="2800"/>
                        </a:lnSpc>
                        <a:defRPr/>
                      </a:pPr>
                      <a:r>
                        <a:rPr lang="en-US" sz="2000" b="1">
                          <a:solidFill>
                            <a:srgbClr val="000000"/>
                          </a:solidFill>
                          <a:latin typeface="Arimo Bold"/>
                          <a:ea typeface="Arimo Bold"/>
                          <a:cs typeface="Arimo Bold"/>
                          <a:sym typeface="Arimo Bold"/>
                        </a:rPr>
                        <a:t>Status</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tc>
                  <a:txBody>
                    <a:bodyPr/>
                    <a:lstStyle/>
                    <a:p>
                      <a:pPr algn="ctr">
                        <a:lnSpc>
                          <a:spcPts val="2800"/>
                        </a:lnSpc>
                        <a:defRPr/>
                      </a:pPr>
                      <a:r>
                        <a:rPr lang="en-US" sz="2000" b="1">
                          <a:solidFill>
                            <a:srgbClr val="000000"/>
                          </a:solidFill>
                          <a:latin typeface="Arimo Bold"/>
                          <a:ea typeface="Arimo Bold"/>
                          <a:cs typeface="Arimo Bold"/>
                          <a:sym typeface="Arimo Bold"/>
                        </a:rPr>
                        <a:t>Task</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extLst>
                  <a:ext uri="{0D108BD9-81ED-4DB2-BD59-A6C34878D82A}">
                    <a16:rowId xmlns:a16="http://schemas.microsoft.com/office/drawing/2014/main" val="10000"/>
                  </a:ext>
                </a:extLst>
              </a:tr>
              <a:tr h="759776">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Take an accounting class if your school offers one</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073993">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Join a business club or organization (i.e., DECA, BPA, FBLA)</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59776">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Discuss accounting with a career counselor</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073993">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Ask the adults in your life if they know an accountant you can shadow for a day</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073993">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Visit ThisWayToCPA.com to learn more about careers in accounting</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5" name="Freeform 5"/>
          <p:cNvSpPr/>
          <p:nvPr/>
        </p:nvSpPr>
        <p:spPr>
          <a:xfrm>
            <a:off x="1531390" y="4456156"/>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9991725" y="2714801"/>
            <a:ext cx="4910665" cy="485775"/>
          </a:xfrm>
          <a:prstGeom prst="rect">
            <a:avLst/>
          </a:prstGeom>
        </p:spPr>
        <p:txBody>
          <a:bodyPr lIns="0" tIns="0" rIns="0" bIns="0" rtlCol="0" anchor="t">
            <a:spAutoFit/>
          </a:bodyPr>
          <a:lstStyle/>
          <a:p>
            <a:pPr algn="l">
              <a:lnSpc>
                <a:spcPts val="3600"/>
              </a:lnSpc>
            </a:pPr>
            <a:r>
              <a:rPr lang="en-US" sz="3000" b="1">
                <a:solidFill>
                  <a:srgbClr val="000000"/>
                </a:solidFill>
                <a:latin typeface="Arimo Bold"/>
                <a:ea typeface="Arimo Bold"/>
                <a:cs typeface="Arimo Bold"/>
                <a:sym typeface="Arimo Bold"/>
              </a:rPr>
              <a:t>College</a:t>
            </a:r>
          </a:p>
        </p:txBody>
      </p:sp>
      <p:sp>
        <p:nvSpPr>
          <p:cNvPr id="7" name="Freeform 7"/>
          <p:cNvSpPr/>
          <p:nvPr/>
        </p:nvSpPr>
        <p:spPr>
          <a:xfrm>
            <a:off x="1531390" y="5391836"/>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531390" y="6266630"/>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531390" y="7198574"/>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6138007" y="-623840"/>
            <a:ext cx="5287845" cy="2903508"/>
          </a:xfrm>
          <a:custGeom>
            <a:avLst/>
            <a:gdLst/>
            <a:ahLst/>
            <a:cxnLst/>
            <a:rect l="l" t="t" r="r" b="b"/>
            <a:pathLst>
              <a:path w="5287845" h="2903508">
                <a:moveTo>
                  <a:pt x="0" y="0"/>
                </a:moveTo>
                <a:lnTo>
                  <a:pt x="5287845" y="0"/>
                </a:lnTo>
                <a:lnTo>
                  <a:pt x="5287845" y="2903508"/>
                </a:lnTo>
                <a:lnTo>
                  <a:pt x="0" y="2903508"/>
                </a:lnTo>
                <a:lnTo>
                  <a:pt x="0" y="0"/>
                </a:lnTo>
                <a:close/>
              </a:path>
            </a:pathLst>
          </a:custGeom>
          <a:blipFill>
            <a:blip r:embed="rId5">
              <a:extLst>
                <a:ext uri="{96DAC541-7B7A-43D3-8B79-37D633B846F1}">
                  <asvg:svgBlip xmlns:asvg="http://schemas.microsoft.com/office/drawing/2016/SVG/main" r:embed="rId6"/>
                </a:ext>
              </a:extLst>
            </a:blip>
            <a:stretch>
              <a:fillRect t="-115" b="-115"/>
            </a:stretch>
          </a:blipFill>
        </p:spPr>
        <p:txBody>
          <a:bodyPr/>
          <a:lstStyle/>
          <a:p>
            <a:endParaRPr lang="en-US"/>
          </a:p>
        </p:txBody>
      </p:sp>
      <p:graphicFrame>
        <p:nvGraphicFramePr>
          <p:cNvPr id="11" name="Table 11"/>
          <p:cNvGraphicFramePr>
            <a:graphicFrameLocks noGrp="1"/>
          </p:cNvGraphicFramePr>
          <p:nvPr/>
        </p:nvGraphicFramePr>
        <p:xfrm>
          <a:off x="9991725" y="3473435"/>
          <a:ext cx="7124700" cy="5512285"/>
        </p:xfrm>
        <a:graphic>
          <a:graphicData uri="http://schemas.openxmlformats.org/drawingml/2006/table">
            <a:tbl>
              <a:tblPr/>
              <a:tblGrid>
                <a:gridCol w="1394804">
                  <a:extLst>
                    <a:ext uri="{9D8B030D-6E8A-4147-A177-3AD203B41FA5}">
                      <a16:colId xmlns:a16="http://schemas.microsoft.com/office/drawing/2014/main" val="20000"/>
                    </a:ext>
                  </a:extLst>
                </a:gridCol>
                <a:gridCol w="5729896">
                  <a:extLst>
                    <a:ext uri="{9D8B030D-6E8A-4147-A177-3AD203B41FA5}">
                      <a16:colId xmlns:a16="http://schemas.microsoft.com/office/drawing/2014/main" val="20001"/>
                    </a:ext>
                  </a:extLst>
                </a:gridCol>
              </a:tblGrid>
              <a:tr h="824728">
                <a:tc>
                  <a:txBody>
                    <a:bodyPr/>
                    <a:lstStyle/>
                    <a:p>
                      <a:pPr algn="ctr">
                        <a:lnSpc>
                          <a:spcPts val="2800"/>
                        </a:lnSpc>
                        <a:defRPr/>
                      </a:pPr>
                      <a:r>
                        <a:rPr lang="en-US" sz="2000" b="1">
                          <a:solidFill>
                            <a:srgbClr val="000000"/>
                          </a:solidFill>
                          <a:latin typeface="Arimo Bold"/>
                          <a:ea typeface="Arimo Bold"/>
                          <a:cs typeface="Arimo Bold"/>
                          <a:sym typeface="Arimo Bold"/>
                        </a:rPr>
                        <a:t>Status</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tc>
                  <a:txBody>
                    <a:bodyPr/>
                    <a:lstStyle/>
                    <a:p>
                      <a:pPr algn="ctr">
                        <a:lnSpc>
                          <a:spcPts val="2800"/>
                        </a:lnSpc>
                        <a:defRPr/>
                      </a:pPr>
                      <a:r>
                        <a:rPr lang="en-US" sz="2000" b="1">
                          <a:solidFill>
                            <a:srgbClr val="000000"/>
                          </a:solidFill>
                          <a:latin typeface="Arimo Bold"/>
                          <a:ea typeface="Arimo Bold"/>
                          <a:cs typeface="Arimo Bold"/>
                          <a:sym typeface="Arimo Bold"/>
                        </a:rPr>
                        <a:t>Task</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extLst>
                  <a:ext uri="{0D108BD9-81ED-4DB2-BD59-A6C34878D82A}">
                    <a16:rowId xmlns:a16="http://schemas.microsoft.com/office/drawing/2014/main" val="10000"/>
                  </a:ext>
                </a:extLst>
              </a:tr>
              <a:tr h="759039">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Take an accounting class</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074064">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Discuss accounting with a career counselor, academic advisor, or accounting professor</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12320">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Join an accounting club like Beta Alpha Psi</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283095">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Find an accounting internship or a CPA you can shadow for a day</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59039">
                <a:tc>
                  <a:txBody>
                    <a:bodyPr/>
                    <a:lstStyle/>
                    <a:p>
                      <a:pPr algn="l">
                        <a:lnSpc>
                          <a:spcPts val="1679"/>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Get involved with your local state CPA society</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12" name="Freeform 12"/>
          <p:cNvSpPr/>
          <p:nvPr/>
        </p:nvSpPr>
        <p:spPr>
          <a:xfrm>
            <a:off x="10494415" y="4456156"/>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10494415" y="5380844"/>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a:off x="10494415" y="6305531"/>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10494415" y="7370825"/>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10494415" y="8392278"/>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1531390" y="8325603"/>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grpSp>
        <p:nvGrpSpPr>
          <p:cNvPr id="2" name="Group 2"/>
          <p:cNvGrpSpPr/>
          <p:nvPr/>
        </p:nvGrpSpPr>
        <p:grpSpPr>
          <a:xfrm>
            <a:off x="9859580" y="3830892"/>
            <a:ext cx="7171031" cy="1251918"/>
            <a:chOff x="0" y="0"/>
            <a:chExt cx="9561375" cy="1669224"/>
          </a:xfrm>
        </p:grpSpPr>
        <p:sp>
          <p:nvSpPr>
            <p:cNvPr id="3" name="Freeform 3"/>
            <p:cNvSpPr/>
            <p:nvPr/>
          </p:nvSpPr>
          <p:spPr>
            <a:xfrm>
              <a:off x="0" y="0"/>
              <a:ext cx="9561322" cy="1669161"/>
            </a:xfrm>
            <a:custGeom>
              <a:avLst/>
              <a:gdLst/>
              <a:ahLst/>
              <a:cxnLst/>
              <a:rect l="l" t="t" r="r" b="b"/>
              <a:pathLst>
                <a:path w="9561322" h="1669161">
                  <a:moveTo>
                    <a:pt x="0" y="0"/>
                  </a:moveTo>
                  <a:lnTo>
                    <a:pt x="9561322" y="0"/>
                  </a:lnTo>
                  <a:lnTo>
                    <a:pt x="9561322" y="1669161"/>
                  </a:lnTo>
                  <a:lnTo>
                    <a:pt x="0" y="1669161"/>
                  </a:lnTo>
                  <a:close/>
                </a:path>
              </a:pathLst>
            </a:custGeom>
            <a:solidFill>
              <a:srgbClr val="FFFFFF"/>
            </a:solidFill>
          </p:spPr>
          <p:txBody>
            <a:bodyPr/>
            <a:lstStyle/>
            <a:p>
              <a:endParaRPr lang="en-US"/>
            </a:p>
          </p:txBody>
        </p:sp>
      </p:grpSp>
      <p:sp>
        <p:nvSpPr>
          <p:cNvPr id="4" name="TextBox 4"/>
          <p:cNvSpPr txBox="1"/>
          <p:nvPr/>
        </p:nvSpPr>
        <p:spPr>
          <a:xfrm>
            <a:off x="10405744" y="3967107"/>
            <a:ext cx="6078704" cy="896144"/>
          </a:xfrm>
          <a:prstGeom prst="rect">
            <a:avLst/>
          </a:prstGeom>
        </p:spPr>
        <p:txBody>
          <a:bodyPr lIns="0" tIns="0" rIns="0" bIns="0" rtlCol="0" anchor="t">
            <a:spAutoFit/>
          </a:bodyPr>
          <a:lstStyle/>
          <a:p>
            <a:pPr algn="ctr">
              <a:lnSpc>
                <a:spcPts val="3499"/>
              </a:lnSpc>
            </a:pPr>
            <a:r>
              <a:rPr lang="en-US" sz="2499">
                <a:solidFill>
                  <a:srgbClr val="492DA8"/>
                </a:solidFill>
                <a:latin typeface="DM Sans"/>
                <a:ea typeface="DM Sans"/>
                <a:cs typeface="DM Sans"/>
                <a:sym typeface="DM Sans"/>
              </a:rPr>
              <a:t>Hear more about different careers</a:t>
            </a:r>
          </a:p>
          <a:p>
            <a:pPr algn="ctr">
              <a:lnSpc>
                <a:spcPts val="3499"/>
              </a:lnSpc>
            </a:pPr>
            <a:r>
              <a:rPr lang="en-US" sz="2499">
                <a:solidFill>
                  <a:srgbClr val="492DA8"/>
                </a:solidFill>
                <a:latin typeface="DM Sans"/>
                <a:ea typeface="DM Sans"/>
                <a:cs typeface="DM Sans"/>
                <a:sym typeface="DM Sans"/>
              </a:rPr>
              <a:t>you can have as a CPA.</a:t>
            </a:r>
          </a:p>
        </p:txBody>
      </p:sp>
      <p:grpSp>
        <p:nvGrpSpPr>
          <p:cNvPr id="5" name="Group 5"/>
          <p:cNvGrpSpPr/>
          <p:nvPr/>
        </p:nvGrpSpPr>
        <p:grpSpPr>
          <a:xfrm>
            <a:off x="9859580" y="5392487"/>
            <a:ext cx="7171031" cy="1251918"/>
            <a:chOff x="0" y="0"/>
            <a:chExt cx="9561375" cy="1669224"/>
          </a:xfrm>
        </p:grpSpPr>
        <p:sp>
          <p:nvSpPr>
            <p:cNvPr id="6" name="Freeform 6"/>
            <p:cNvSpPr/>
            <p:nvPr/>
          </p:nvSpPr>
          <p:spPr>
            <a:xfrm>
              <a:off x="0" y="0"/>
              <a:ext cx="9561322" cy="1669161"/>
            </a:xfrm>
            <a:custGeom>
              <a:avLst/>
              <a:gdLst/>
              <a:ahLst/>
              <a:cxnLst/>
              <a:rect l="l" t="t" r="r" b="b"/>
              <a:pathLst>
                <a:path w="9561322" h="1669161">
                  <a:moveTo>
                    <a:pt x="0" y="0"/>
                  </a:moveTo>
                  <a:lnTo>
                    <a:pt x="9561322" y="0"/>
                  </a:lnTo>
                  <a:lnTo>
                    <a:pt x="9561322" y="1669161"/>
                  </a:lnTo>
                  <a:lnTo>
                    <a:pt x="0" y="1669161"/>
                  </a:lnTo>
                  <a:close/>
                </a:path>
              </a:pathLst>
            </a:custGeom>
            <a:solidFill>
              <a:srgbClr val="D2FFE5"/>
            </a:solidFill>
          </p:spPr>
          <p:txBody>
            <a:bodyPr/>
            <a:lstStyle/>
            <a:p>
              <a:endParaRPr lang="en-US"/>
            </a:p>
          </p:txBody>
        </p:sp>
      </p:grpSp>
      <p:sp>
        <p:nvSpPr>
          <p:cNvPr id="7" name="TextBox 7"/>
          <p:cNvSpPr txBox="1"/>
          <p:nvPr/>
        </p:nvSpPr>
        <p:spPr>
          <a:xfrm>
            <a:off x="10405744" y="5528702"/>
            <a:ext cx="6078704" cy="896143"/>
          </a:xfrm>
          <a:prstGeom prst="rect">
            <a:avLst/>
          </a:prstGeom>
        </p:spPr>
        <p:txBody>
          <a:bodyPr lIns="0" tIns="0" rIns="0" bIns="0" rtlCol="0" anchor="t">
            <a:spAutoFit/>
          </a:bodyPr>
          <a:lstStyle/>
          <a:p>
            <a:pPr algn="ctr">
              <a:lnSpc>
                <a:spcPts val="3499"/>
              </a:lnSpc>
            </a:pPr>
            <a:r>
              <a:rPr lang="en-US" sz="2499">
                <a:solidFill>
                  <a:srgbClr val="492DA8"/>
                </a:solidFill>
                <a:latin typeface="DM Sans"/>
                <a:ea typeface="DM Sans"/>
                <a:cs typeface="DM Sans"/>
                <a:sym typeface="DM Sans"/>
              </a:rPr>
              <a:t>Apply for scholarships to help</a:t>
            </a:r>
          </a:p>
          <a:p>
            <a:pPr algn="ctr">
              <a:lnSpc>
                <a:spcPts val="3499"/>
              </a:lnSpc>
            </a:pPr>
            <a:r>
              <a:rPr lang="en-US" sz="2499">
                <a:solidFill>
                  <a:srgbClr val="492DA8"/>
                </a:solidFill>
                <a:latin typeface="DM Sans"/>
                <a:ea typeface="DM Sans"/>
                <a:cs typeface="DM Sans"/>
                <a:sym typeface="DM Sans"/>
              </a:rPr>
              <a:t>pay for college.</a:t>
            </a:r>
          </a:p>
        </p:txBody>
      </p:sp>
      <p:grpSp>
        <p:nvGrpSpPr>
          <p:cNvPr id="8" name="Group 8"/>
          <p:cNvGrpSpPr/>
          <p:nvPr/>
        </p:nvGrpSpPr>
        <p:grpSpPr>
          <a:xfrm>
            <a:off x="9859580" y="6954081"/>
            <a:ext cx="7171031" cy="1251918"/>
            <a:chOff x="0" y="0"/>
            <a:chExt cx="9561375" cy="1669224"/>
          </a:xfrm>
        </p:grpSpPr>
        <p:sp>
          <p:nvSpPr>
            <p:cNvPr id="9" name="Freeform 9"/>
            <p:cNvSpPr/>
            <p:nvPr/>
          </p:nvSpPr>
          <p:spPr>
            <a:xfrm>
              <a:off x="0" y="0"/>
              <a:ext cx="9561322" cy="1669161"/>
            </a:xfrm>
            <a:custGeom>
              <a:avLst/>
              <a:gdLst/>
              <a:ahLst/>
              <a:cxnLst/>
              <a:rect l="l" t="t" r="r" b="b"/>
              <a:pathLst>
                <a:path w="9561322" h="1669161">
                  <a:moveTo>
                    <a:pt x="0" y="0"/>
                  </a:moveTo>
                  <a:lnTo>
                    <a:pt x="9561322" y="0"/>
                  </a:lnTo>
                  <a:lnTo>
                    <a:pt x="9561322" y="1669161"/>
                  </a:lnTo>
                  <a:lnTo>
                    <a:pt x="0" y="1669161"/>
                  </a:lnTo>
                  <a:close/>
                </a:path>
              </a:pathLst>
            </a:custGeom>
            <a:solidFill>
              <a:srgbClr val="3A5DAE"/>
            </a:solidFill>
          </p:spPr>
          <p:txBody>
            <a:bodyPr/>
            <a:lstStyle/>
            <a:p>
              <a:endParaRPr lang="en-US"/>
            </a:p>
          </p:txBody>
        </p:sp>
      </p:grpSp>
      <p:sp>
        <p:nvSpPr>
          <p:cNvPr id="10" name="TextBox 10"/>
          <p:cNvSpPr txBox="1"/>
          <p:nvPr/>
        </p:nvSpPr>
        <p:spPr>
          <a:xfrm>
            <a:off x="10405744" y="7090296"/>
            <a:ext cx="6078704" cy="896143"/>
          </a:xfrm>
          <a:prstGeom prst="rect">
            <a:avLst/>
          </a:prstGeom>
        </p:spPr>
        <p:txBody>
          <a:bodyPr lIns="0" tIns="0" rIns="0" bIns="0" rtlCol="0" anchor="t">
            <a:spAutoFit/>
          </a:bodyPr>
          <a:lstStyle/>
          <a:p>
            <a:pPr algn="ctr">
              <a:lnSpc>
                <a:spcPts val="3499"/>
              </a:lnSpc>
            </a:pPr>
            <a:r>
              <a:rPr lang="en-US" sz="2499">
                <a:solidFill>
                  <a:srgbClr val="FFFFFF"/>
                </a:solidFill>
                <a:latin typeface="DM Sans"/>
                <a:ea typeface="DM Sans"/>
                <a:cs typeface="DM Sans"/>
                <a:sym typeface="DM Sans"/>
              </a:rPr>
              <a:t>Build your LinkedIn profile with templates and professional advice.</a:t>
            </a:r>
          </a:p>
        </p:txBody>
      </p:sp>
      <p:grpSp>
        <p:nvGrpSpPr>
          <p:cNvPr id="11" name="Group 11"/>
          <p:cNvGrpSpPr/>
          <p:nvPr/>
        </p:nvGrpSpPr>
        <p:grpSpPr>
          <a:xfrm>
            <a:off x="9859580" y="8515676"/>
            <a:ext cx="7171031" cy="1251918"/>
            <a:chOff x="0" y="0"/>
            <a:chExt cx="9561375" cy="1669224"/>
          </a:xfrm>
        </p:grpSpPr>
        <p:sp>
          <p:nvSpPr>
            <p:cNvPr id="12" name="Freeform 12"/>
            <p:cNvSpPr/>
            <p:nvPr/>
          </p:nvSpPr>
          <p:spPr>
            <a:xfrm>
              <a:off x="0" y="0"/>
              <a:ext cx="9561322" cy="1669161"/>
            </a:xfrm>
            <a:custGeom>
              <a:avLst/>
              <a:gdLst/>
              <a:ahLst/>
              <a:cxnLst/>
              <a:rect l="l" t="t" r="r" b="b"/>
              <a:pathLst>
                <a:path w="9561322" h="1669161">
                  <a:moveTo>
                    <a:pt x="0" y="0"/>
                  </a:moveTo>
                  <a:lnTo>
                    <a:pt x="9561322" y="0"/>
                  </a:lnTo>
                  <a:lnTo>
                    <a:pt x="9561322" y="1669161"/>
                  </a:lnTo>
                  <a:lnTo>
                    <a:pt x="0" y="1669161"/>
                  </a:lnTo>
                  <a:close/>
                </a:path>
              </a:pathLst>
            </a:custGeom>
            <a:solidFill>
              <a:srgbClr val="EB04A3"/>
            </a:solidFill>
          </p:spPr>
          <p:txBody>
            <a:bodyPr/>
            <a:lstStyle/>
            <a:p>
              <a:endParaRPr lang="en-US"/>
            </a:p>
          </p:txBody>
        </p:sp>
      </p:grpSp>
      <p:sp>
        <p:nvSpPr>
          <p:cNvPr id="13" name="TextBox 13"/>
          <p:cNvSpPr txBox="1"/>
          <p:nvPr/>
        </p:nvSpPr>
        <p:spPr>
          <a:xfrm>
            <a:off x="10405744" y="8651891"/>
            <a:ext cx="6078704" cy="896143"/>
          </a:xfrm>
          <a:prstGeom prst="rect">
            <a:avLst/>
          </a:prstGeom>
        </p:spPr>
        <p:txBody>
          <a:bodyPr lIns="0" tIns="0" rIns="0" bIns="0" rtlCol="0" anchor="t">
            <a:spAutoFit/>
          </a:bodyPr>
          <a:lstStyle/>
          <a:p>
            <a:pPr algn="ctr">
              <a:lnSpc>
                <a:spcPts val="3499"/>
              </a:lnSpc>
            </a:pPr>
            <a:r>
              <a:rPr lang="en-US" sz="2499">
                <a:solidFill>
                  <a:srgbClr val="FFFFFF"/>
                </a:solidFill>
                <a:latin typeface="DM Sans"/>
                <a:ea typeface="DM Sans"/>
                <a:cs typeface="DM Sans"/>
                <a:sym typeface="DM Sans"/>
              </a:rPr>
              <a:t>Receive guidance and tips for landing </a:t>
            </a:r>
          </a:p>
          <a:p>
            <a:pPr algn="ctr">
              <a:lnSpc>
                <a:spcPts val="3499"/>
              </a:lnSpc>
            </a:pPr>
            <a:r>
              <a:rPr lang="en-US" sz="2499">
                <a:solidFill>
                  <a:srgbClr val="FFFFFF"/>
                </a:solidFill>
                <a:latin typeface="DM Sans"/>
                <a:ea typeface="DM Sans"/>
                <a:cs typeface="DM Sans"/>
                <a:sym typeface="DM Sans"/>
              </a:rPr>
              <a:t>your first job.</a:t>
            </a:r>
          </a:p>
        </p:txBody>
      </p:sp>
      <p:grpSp>
        <p:nvGrpSpPr>
          <p:cNvPr id="14" name="Group 14"/>
          <p:cNvGrpSpPr/>
          <p:nvPr/>
        </p:nvGrpSpPr>
        <p:grpSpPr>
          <a:xfrm>
            <a:off x="-2596645" y="625236"/>
            <a:ext cx="14501709" cy="9661764"/>
            <a:chOff x="0" y="0"/>
            <a:chExt cx="19335612" cy="12882352"/>
          </a:xfrm>
        </p:grpSpPr>
        <p:sp>
          <p:nvSpPr>
            <p:cNvPr id="15" name="Freeform 15"/>
            <p:cNvSpPr/>
            <p:nvPr/>
          </p:nvSpPr>
          <p:spPr>
            <a:xfrm>
              <a:off x="0" y="0"/>
              <a:ext cx="19335623" cy="12882372"/>
            </a:xfrm>
            <a:custGeom>
              <a:avLst/>
              <a:gdLst/>
              <a:ahLst/>
              <a:cxnLst/>
              <a:rect l="l" t="t" r="r" b="b"/>
              <a:pathLst>
                <a:path w="19335623" h="12882372">
                  <a:moveTo>
                    <a:pt x="0" y="0"/>
                  </a:moveTo>
                  <a:lnTo>
                    <a:pt x="19335623" y="0"/>
                  </a:lnTo>
                  <a:lnTo>
                    <a:pt x="19335623" y="12882372"/>
                  </a:lnTo>
                  <a:lnTo>
                    <a:pt x="0" y="12882372"/>
                  </a:lnTo>
                  <a:lnTo>
                    <a:pt x="0" y="0"/>
                  </a:lnTo>
                  <a:close/>
                </a:path>
              </a:pathLst>
            </a:custGeom>
            <a:blipFill>
              <a:blip r:embed="rId3"/>
              <a:stretch>
                <a:fillRect t="-44" b="-44"/>
              </a:stretch>
            </a:blipFill>
          </p:spPr>
          <p:txBody>
            <a:bodyPr/>
            <a:lstStyle/>
            <a:p>
              <a:endParaRPr lang="en-US"/>
            </a:p>
          </p:txBody>
        </p:sp>
      </p:grpSp>
      <p:sp>
        <p:nvSpPr>
          <p:cNvPr id="16" name="Freeform 16"/>
          <p:cNvSpPr/>
          <p:nvPr/>
        </p:nvSpPr>
        <p:spPr>
          <a:xfrm>
            <a:off x="5982138" y="1016098"/>
            <a:ext cx="8265739" cy="2276033"/>
          </a:xfrm>
          <a:custGeom>
            <a:avLst/>
            <a:gdLst/>
            <a:ahLst/>
            <a:cxnLst/>
            <a:rect l="l" t="t" r="r" b="b"/>
            <a:pathLst>
              <a:path w="8265739" h="2276033">
                <a:moveTo>
                  <a:pt x="0" y="0"/>
                </a:moveTo>
                <a:lnTo>
                  <a:pt x="8265739" y="0"/>
                </a:lnTo>
                <a:lnTo>
                  <a:pt x="8265739" y="2276033"/>
                </a:lnTo>
                <a:lnTo>
                  <a:pt x="0" y="2276033"/>
                </a:lnTo>
                <a:lnTo>
                  <a:pt x="0" y="0"/>
                </a:lnTo>
                <a:close/>
              </a:path>
            </a:pathLst>
          </a:custGeom>
          <a:blipFill>
            <a:blip r:embed="rId4">
              <a:extLst>
                <a:ext uri="{96DAC541-7B7A-43D3-8B79-37D633B846F1}">
                  <asvg:svgBlip xmlns:asvg="http://schemas.microsoft.com/office/drawing/2016/SVG/main" r:embed="rId5"/>
                </a:ext>
              </a:extLst>
            </a:blip>
            <a:stretch>
              <a:fillRect t="-23427" b="-23427"/>
            </a:stretch>
          </a:blipFill>
        </p:spPr>
        <p:txBody>
          <a:bodyPr/>
          <a:lstStyle/>
          <a:p>
            <a:endParaRPr lang="en-US"/>
          </a:p>
        </p:txBody>
      </p:sp>
      <p:grpSp>
        <p:nvGrpSpPr>
          <p:cNvPr id="17" name="Group 17"/>
          <p:cNvGrpSpPr/>
          <p:nvPr/>
        </p:nvGrpSpPr>
        <p:grpSpPr>
          <a:xfrm>
            <a:off x="14699463" y="234539"/>
            <a:ext cx="3057592" cy="3057592"/>
            <a:chOff x="0" y="0"/>
            <a:chExt cx="4076789" cy="4076789"/>
          </a:xfrm>
        </p:grpSpPr>
        <p:sp>
          <p:nvSpPr>
            <p:cNvPr id="18" name="Freeform 18"/>
            <p:cNvSpPr/>
            <p:nvPr/>
          </p:nvSpPr>
          <p:spPr>
            <a:xfrm>
              <a:off x="0" y="0"/>
              <a:ext cx="4076827" cy="4076827"/>
            </a:xfrm>
            <a:custGeom>
              <a:avLst/>
              <a:gdLst/>
              <a:ahLst/>
              <a:cxnLst/>
              <a:rect l="l" t="t" r="r" b="b"/>
              <a:pathLst>
                <a:path w="4076827" h="4076827">
                  <a:moveTo>
                    <a:pt x="292100" y="0"/>
                  </a:moveTo>
                  <a:lnTo>
                    <a:pt x="3784727" y="0"/>
                  </a:lnTo>
                  <a:cubicBezTo>
                    <a:pt x="3862197" y="0"/>
                    <a:pt x="3936492" y="30734"/>
                    <a:pt x="3991229" y="85598"/>
                  </a:cubicBezTo>
                  <a:cubicBezTo>
                    <a:pt x="4045966" y="140462"/>
                    <a:pt x="4076827" y="214630"/>
                    <a:pt x="4076827" y="292100"/>
                  </a:cubicBezTo>
                  <a:lnTo>
                    <a:pt x="4076827" y="3784727"/>
                  </a:lnTo>
                  <a:cubicBezTo>
                    <a:pt x="4076827" y="3862197"/>
                    <a:pt x="4046093" y="3936492"/>
                    <a:pt x="3991229" y="3991229"/>
                  </a:cubicBezTo>
                  <a:cubicBezTo>
                    <a:pt x="3936365" y="4045966"/>
                    <a:pt x="3862197" y="4076827"/>
                    <a:pt x="3784727" y="4076827"/>
                  </a:cubicBezTo>
                  <a:lnTo>
                    <a:pt x="292100" y="4076827"/>
                  </a:lnTo>
                  <a:cubicBezTo>
                    <a:pt x="214630" y="4076827"/>
                    <a:pt x="140335" y="4046093"/>
                    <a:pt x="85598" y="3991229"/>
                  </a:cubicBezTo>
                  <a:cubicBezTo>
                    <a:pt x="30861" y="3936365"/>
                    <a:pt x="0" y="3862197"/>
                    <a:pt x="0" y="3784727"/>
                  </a:cubicBezTo>
                  <a:lnTo>
                    <a:pt x="0" y="292100"/>
                  </a:lnTo>
                  <a:cubicBezTo>
                    <a:pt x="0" y="214630"/>
                    <a:pt x="30734" y="140335"/>
                    <a:pt x="85598" y="85598"/>
                  </a:cubicBezTo>
                  <a:cubicBezTo>
                    <a:pt x="140462" y="30861"/>
                    <a:pt x="214630" y="0"/>
                    <a:pt x="292100" y="0"/>
                  </a:cubicBezTo>
                  <a:close/>
                </a:path>
              </a:pathLst>
            </a:custGeom>
            <a:blipFill>
              <a:blip r:embed="rId6"/>
              <a:stretch>
                <a:fillRect/>
              </a:stretch>
            </a:blipFill>
          </p:spPr>
          <p:txBody>
            <a:bodyPr/>
            <a:lstStyle/>
            <a:p>
              <a:endParaRPr lang="en-US"/>
            </a:p>
          </p:txBody>
        </p:sp>
      </p:grpSp>
      <p:sp>
        <p:nvSpPr>
          <p:cNvPr id="19" name="TextBox 19"/>
          <p:cNvSpPr txBox="1"/>
          <p:nvPr/>
        </p:nvSpPr>
        <p:spPr>
          <a:xfrm>
            <a:off x="6948099" y="1535307"/>
            <a:ext cx="7171031" cy="1342390"/>
          </a:xfrm>
          <a:prstGeom prst="rect">
            <a:avLst/>
          </a:prstGeom>
        </p:spPr>
        <p:txBody>
          <a:bodyPr lIns="0" tIns="0" rIns="0" bIns="0" rtlCol="0" anchor="t">
            <a:spAutoFit/>
          </a:bodyPr>
          <a:lstStyle/>
          <a:p>
            <a:pPr algn="ctr">
              <a:lnSpc>
                <a:spcPts val="5598"/>
              </a:lnSpc>
            </a:pPr>
            <a:r>
              <a:rPr lang="en-US" sz="5599">
                <a:solidFill>
                  <a:srgbClr val="FFFFFF"/>
                </a:solidFill>
                <a:latin typeface="Canva Student Font"/>
                <a:ea typeface="Canva Student Font"/>
                <a:cs typeface="Canva Student Font"/>
                <a:sym typeface="Canva Student Font"/>
              </a:rPr>
              <a:t>Join the AICPA as a free </a:t>
            </a:r>
          </a:p>
          <a:p>
            <a:pPr algn="ctr">
              <a:lnSpc>
                <a:spcPts val="5598"/>
              </a:lnSpc>
            </a:pPr>
            <a:r>
              <a:rPr lang="en-US" sz="5599">
                <a:solidFill>
                  <a:srgbClr val="FFFFFF"/>
                </a:solidFill>
                <a:latin typeface="Canva Student Font"/>
                <a:ea typeface="Canva Student Font"/>
                <a:cs typeface="Canva Student Font"/>
                <a:sym typeface="Canva Student Font"/>
              </a:rPr>
              <a:t>Student Member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817870" y="376896"/>
            <a:ext cx="8932330" cy="2459584"/>
          </a:xfrm>
          <a:custGeom>
            <a:avLst/>
            <a:gdLst/>
            <a:ahLst/>
            <a:cxnLst/>
            <a:rect l="l" t="t" r="r" b="b"/>
            <a:pathLst>
              <a:path w="8932330" h="2459584">
                <a:moveTo>
                  <a:pt x="0" y="0"/>
                </a:moveTo>
                <a:lnTo>
                  <a:pt x="8932330" y="0"/>
                </a:lnTo>
                <a:lnTo>
                  <a:pt x="8932330" y="2459584"/>
                </a:lnTo>
                <a:lnTo>
                  <a:pt x="0" y="2459584"/>
                </a:lnTo>
                <a:lnTo>
                  <a:pt x="0" y="0"/>
                </a:lnTo>
                <a:close/>
              </a:path>
            </a:pathLst>
          </a:custGeom>
          <a:blipFill>
            <a:blip r:embed="rId3">
              <a:extLst>
                <a:ext uri="{96DAC541-7B7A-43D3-8B79-37D633B846F1}">
                  <asvg:svgBlip xmlns:asvg="http://schemas.microsoft.com/office/drawing/2016/SVG/main" r:embed="rId4"/>
                </a:ext>
              </a:extLst>
            </a:blip>
            <a:stretch>
              <a:fillRect t="-23562" b="-23562"/>
            </a:stretch>
          </a:blipFill>
        </p:spPr>
        <p:txBody>
          <a:bodyPr/>
          <a:lstStyle/>
          <a:p>
            <a:endParaRPr lang="en-US"/>
          </a:p>
        </p:txBody>
      </p:sp>
      <p:grpSp>
        <p:nvGrpSpPr>
          <p:cNvPr id="3" name="Group 3"/>
          <p:cNvGrpSpPr/>
          <p:nvPr/>
        </p:nvGrpSpPr>
        <p:grpSpPr>
          <a:xfrm>
            <a:off x="12012930" y="376896"/>
            <a:ext cx="5246370" cy="5246370"/>
            <a:chOff x="0" y="0"/>
            <a:chExt cx="6995160" cy="6995160"/>
          </a:xfrm>
        </p:grpSpPr>
        <p:sp>
          <p:nvSpPr>
            <p:cNvPr id="4" name="Freeform 4"/>
            <p:cNvSpPr/>
            <p:nvPr/>
          </p:nvSpPr>
          <p:spPr>
            <a:xfrm>
              <a:off x="0" y="0"/>
              <a:ext cx="6995160" cy="6995160"/>
            </a:xfrm>
            <a:custGeom>
              <a:avLst/>
              <a:gdLst/>
              <a:ahLst/>
              <a:cxnLst/>
              <a:rect l="l" t="t" r="r" b="b"/>
              <a:pathLst>
                <a:path w="6995160" h="6995160">
                  <a:moveTo>
                    <a:pt x="0" y="0"/>
                  </a:moveTo>
                  <a:lnTo>
                    <a:pt x="6995160" y="0"/>
                  </a:lnTo>
                  <a:lnTo>
                    <a:pt x="6995160" y="6995160"/>
                  </a:lnTo>
                  <a:lnTo>
                    <a:pt x="0" y="6995160"/>
                  </a:lnTo>
                  <a:close/>
                </a:path>
              </a:pathLst>
            </a:custGeom>
            <a:solidFill>
              <a:srgbClr val="FFFFFF"/>
            </a:solidFill>
          </p:spPr>
          <p:txBody>
            <a:bodyPr/>
            <a:lstStyle/>
            <a:p>
              <a:endParaRPr lang="en-US"/>
            </a:p>
          </p:txBody>
        </p:sp>
      </p:grpSp>
      <p:sp>
        <p:nvSpPr>
          <p:cNvPr id="5" name="TextBox 5"/>
          <p:cNvSpPr txBox="1"/>
          <p:nvPr/>
        </p:nvSpPr>
        <p:spPr>
          <a:xfrm>
            <a:off x="1698520" y="1040268"/>
            <a:ext cx="7171031" cy="1342390"/>
          </a:xfrm>
          <a:prstGeom prst="rect">
            <a:avLst/>
          </a:prstGeom>
        </p:spPr>
        <p:txBody>
          <a:bodyPr lIns="0" tIns="0" rIns="0" bIns="0" rtlCol="0" anchor="t">
            <a:spAutoFit/>
          </a:bodyPr>
          <a:lstStyle/>
          <a:p>
            <a:pPr algn="ctr">
              <a:lnSpc>
                <a:spcPts val="5598"/>
              </a:lnSpc>
            </a:pPr>
            <a:r>
              <a:rPr lang="en-US" sz="5599">
                <a:solidFill>
                  <a:srgbClr val="FFFFFF"/>
                </a:solidFill>
                <a:latin typeface="Canva Student Font"/>
                <a:ea typeface="Canva Student Font"/>
                <a:cs typeface="Canva Student Font"/>
                <a:sym typeface="Canva Student Font"/>
              </a:rPr>
              <a:t>State CPA Society</a:t>
            </a:r>
          </a:p>
          <a:p>
            <a:pPr algn="ctr">
              <a:lnSpc>
                <a:spcPts val="5598"/>
              </a:lnSpc>
            </a:pPr>
            <a:r>
              <a:rPr lang="en-US" sz="5599">
                <a:solidFill>
                  <a:srgbClr val="FFFFFF"/>
                </a:solidFill>
                <a:latin typeface="Canva Student Font"/>
                <a:ea typeface="Canva Student Font"/>
                <a:cs typeface="Canva Student Font"/>
                <a:sym typeface="Canva Student Font"/>
              </a:rPr>
              <a:t>Information</a:t>
            </a:r>
          </a:p>
        </p:txBody>
      </p:sp>
      <p:grpSp>
        <p:nvGrpSpPr>
          <p:cNvPr id="6" name="Group 6"/>
          <p:cNvGrpSpPr/>
          <p:nvPr/>
        </p:nvGrpSpPr>
        <p:grpSpPr>
          <a:xfrm>
            <a:off x="1698520" y="3526025"/>
            <a:ext cx="7171031" cy="1251918"/>
            <a:chOff x="0" y="0"/>
            <a:chExt cx="9561375" cy="1669224"/>
          </a:xfrm>
        </p:grpSpPr>
        <p:sp>
          <p:nvSpPr>
            <p:cNvPr id="7" name="Freeform 7"/>
            <p:cNvSpPr/>
            <p:nvPr/>
          </p:nvSpPr>
          <p:spPr>
            <a:xfrm>
              <a:off x="0" y="0"/>
              <a:ext cx="9561322" cy="1669161"/>
            </a:xfrm>
            <a:custGeom>
              <a:avLst/>
              <a:gdLst/>
              <a:ahLst/>
              <a:cxnLst/>
              <a:rect l="l" t="t" r="r" b="b"/>
              <a:pathLst>
                <a:path w="9561322" h="1669161">
                  <a:moveTo>
                    <a:pt x="0" y="0"/>
                  </a:moveTo>
                  <a:lnTo>
                    <a:pt x="9561322" y="0"/>
                  </a:lnTo>
                  <a:lnTo>
                    <a:pt x="9561322" y="1669161"/>
                  </a:lnTo>
                  <a:lnTo>
                    <a:pt x="0" y="1669161"/>
                  </a:lnTo>
                  <a:close/>
                </a:path>
              </a:pathLst>
            </a:custGeom>
            <a:solidFill>
              <a:srgbClr val="FFFFFF"/>
            </a:solidFill>
          </p:spPr>
          <p:txBody>
            <a:bodyPr/>
            <a:lstStyle/>
            <a:p>
              <a:endParaRPr lang="en-US"/>
            </a:p>
          </p:txBody>
        </p:sp>
      </p:grpSp>
      <p:sp>
        <p:nvSpPr>
          <p:cNvPr id="8" name="TextBox 8"/>
          <p:cNvSpPr txBox="1"/>
          <p:nvPr/>
        </p:nvSpPr>
        <p:spPr>
          <a:xfrm>
            <a:off x="2244684" y="3662240"/>
            <a:ext cx="6078704" cy="896144"/>
          </a:xfrm>
          <a:prstGeom prst="rect">
            <a:avLst/>
          </a:prstGeom>
        </p:spPr>
        <p:txBody>
          <a:bodyPr lIns="0" tIns="0" rIns="0" bIns="0" rtlCol="0" anchor="t">
            <a:spAutoFit/>
          </a:bodyPr>
          <a:lstStyle/>
          <a:p>
            <a:pPr algn="ctr">
              <a:lnSpc>
                <a:spcPts val="3499"/>
              </a:lnSpc>
            </a:pPr>
            <a:r>
              <a:rPr lang="en-US" sz="2499">
                <a:solidFill>
                  <a:srgbClr val="492DA8"/>
                </a:solidFill>
                <a:latin typeface="DM Sans"/>
                <a:ea typeface="DM Sans"/>
                <a:cs typeface="DM Sans"/>
                <a:sym typeface="DM Sans"/>
              </a:rPr>
              <a:t>Personalize this slide with programs available for high school students.</a:t>
            </a:r>
          </a:p>
        </p:txBody>
      </p:sp>
      <p:grpSp>
        <p:nvGrpSpPr>
          <p:cNvPr id="9" name="Group 9"/>
          <p:cNvGrpSpPr/>
          <p:nvPr/>
        </p:nvGrpSpPr>
        <p:grpSpPr>
          <a:xfrm>
            <a:off x="1698520" y="5087620"/>
            <a:ext cx="7171031" cy="1251918"/>
            <a:chOff x="0" y="0"/>
            <a:chExt cx="9561375" cy="1669224"/>
          </a:xfrm>
        </p:grpSpPr>
        <p:sp>
          <p:nvSpPr>
            <p:cNvPr id="10" name="Freeform 10"/>
            <p:cNvSpPr/>
            <p:nvPr/>
          </p:nvSpPr>
          <p:spPr>
            <a:xfrm>
              <a:off x="0" y="0"/>
              <a:ext cx="9561322" cy="1669161"/>
            </a:xfrm>
            <a:custGeom>
              <a:avLst/>
              <a:gdLst/>
              <a:ahLst/>
              <a:cxnLst/>
              <a:rect l="l" t="t" r="r" b="b"/>
              <a:pathLst>
                <a:path w="9561322" h="1669161">
                  <a:moveTo>
                    <a:pt x="0" y="0"/>
                  </a:moveTo>
                  <a:lnTo>
                    <a:pt x="9561322" y="0"/>
                  </a:lnTo>
                  <a:lnTo>
                    <a:pt x="9561322" y="1669161"/>
                  </a:lnTo>
                  <a:lnTo>
                    <a:pt x="0" y="1669161"/>
                  </a:lnTo>
                  <a:close/>
                </a:path>
              </a:pathLst>
            </a:custGeom>
            <a:solidFill>
              <a:srgbClr val="D2FFE5"/>
            </a:solidFill>
          </p:spPr>
          <p:txBody>
            <a:bodyPr/>
            <a:lstStyle/>
            <a:p>
              <a:endParaRPr lang="en-US"/>
            </a:p>
          </p:txBody>
        </p:sp>
      </p:grpSp>
      <p:sp>
        <p:nvSpPr>
          <p:cNvPr id="11" name="TextBox 11"/>
          <p:cNvSpPr txBox="1"/>
          <p:nvPr/>
        </p:nvSpPr>
        <p:spPr>
          <a:xfrm>
            <a:off x="2244684" y="5223835"/>
            <a:ext cx="6078704" cy="896143"/>
          </a:xfrm>
          <a:prstGeom prst="rect">
            <a:avLst/>
          </a:prstGeom>
        </p:spPr>
        <p:txBody>
          <a:bodyPr lIns="0" tIns="0" rIns="0" bIns="0" rtlCol="0" anchor="t">
            <a:spAutoFit/>
          </a:bodyPr>
          <a:lstStyle/>
          <a:p>
            <a:pPr algn="ctr">
              <a:lnSpc>
                <a:spcPts val="3499"/>
              </a:lnSpc>
            </a:pPr>
            <a:r>
              <a:rPr lang="en-US" sz="2499">
                <a:solidFill>
                  <a:srgbClr val="492DA8"/>
                </a:solidFill>
                <a:latin typeface="DM Sans"/>
                <a:ea typeface="DM Sans"/>
                <a:cs typeface="DM Sans"/>
                <a:sym typeface="DM Sans"/>
              </a:rPr>
              <a:t>Include resources available for high school students.</a:t>
            </a:r>
          </a:p>
        </p:txBody>
      </p:sp>
      <p:grpSp>
        <p:nvGrpSpPr>
          <p:cNvPr id="12" name="Group 12"/>
          <p:cNvGrpSpPr/>
          <p:nvPr/>
        </p:nvGrpSpPr>
        <p:grpSpPr>
          <a:xfrm>
            <a:off x="1698520" y="6649214"/>
            <a:ext cx="7171031" cy="1251918"/>
            <a:chOff x="0" y="0"/>
            <a:chExt cx="9561375" cy="1669224"/>
          </a:xfrm>
        </p:grpSpPr>
        <p:sp>
          <p:nvSpPr>
            <p:cNvPr id="13" name="Freeform 13"/>
            <p:cNvSpPr/>
            <p:nvPr/>
          </p:nvSpPr>
          <p:spPr>
            <a:xfrm>
              <a:off x="0" y="0"/>
              <a:ext cx="9561322" cy="1669161"/>
            </a:xfrm>
            <a:custGeom>
              <a:avLst/>
              <a:gdLst/>
              <a:ahLst/>
              <a:cxnLst/>
              <a:rect l="l" t="t" r="r" b="b"/>
              <a:pathLst>
                <a:path w="9561322" h="1669161">
                  <a:moveTo>
                    <a:pt x="0" y="0"/>
                  </a:moveTo>
                  <a:lnTo>
                    <a:pt x="9561322" y="0"/>
                  </a:lnTo>
                  <a:lnTo>
                    <a:pt x="9561322" y="1669161"/>
                  </a:lnTo>
                  <a:lnTo>
                    <a:pt x="0" y="1669161"/>
                  </a:lnTo>
                  <a:close/>
                </a:path>
              </a:pathLst>
            </a:custGeom>
            <a:solidFill>
              <a:srgbClr val="3A5DAE"/>
            </a:solidFill>
          </p:spPr>
          <p:txBody>
            <a:bodyPr/>
            <a:lstStyle/>
            <a:p>
              <a:endParaRPr lang="en-US"/>
            </a:p>
          </p:txBody>
        </p:sp>
      </p:grpSp>
      <p:sp>
        <p:nvSpPr>
          <p:cNvPr id="14" name="TextBox 14"/>
          <p:cNvSpPr txBox="1"/>
          <p:nvPr/>
        </p:nvSpPr>
        <p:spPr>
          <a:xfrm>
            <a:off x="2244684" y="6785429"/>
            <a:ext cx="6078704" cy="896143"/>
          </a:xfrm>
          <a:prstGeom prst="rect">
            <a:avLst/>
          </a:prstGeom>
        </p:spPr>
        <p:txBody>
          <a:bodyPr lIns="0" tIns="0" rIns="0" bIns="0" rtlCol="0" anchor="t">
            <a:spAutoFit/>
          </a:bodyPr>
          <a:lstStyle/>
          <a:p>
            <a:pPr algn="ctr">
              <a:lnSpc>
                <a:spcPts val="3499"/>
              </a:lnSpc>
            </a:pPr>
            <a:r>
              <a:rPr lang="en-US" sz="2499">
                <a:solidFill>
                  <a:srgbClr val="FFFFFF"/>
                </a:solidFill>
                <a:latin typeface="DM Sans"/>
                <a:ea typeface="DM Sans"/>
                <a:cs typeface="DM Sans"/>
                <a:sym typeface="DM Sans"/>
              </a:rPr>
              <a:t>Be sure to add websites, or QR codes where available.</a:t>
            </a:r>
          </a:p>
        </p:txBody>
      </p:sp>
      <p:grpSp>
        <p:nvGrpSpPr>
          <p:cNvPr id="15" name="Group 15"/>
          <p:cNvGrpSpPr/>
          <p:nvPr/>
        </p:nvGrpSpPr>
        <p:grpSpPr>
          <a:xfrm>
            <a:off x="1698520" y="8210809"/>
            <a:ext cx="7171031" cy="1251918"/>
            <a:chOff x="0" y="0"/>
            <a:chExt cx="9561375" cy="1669224"/>
          </a:xfrm>
        </p:grpSpPr>
        <p:sp>
          <p:nvSpPr>
            <p:cNvPr id="16" name="Freeform 16"/>
            <p:cNvSpPr/>
            <p:nvPr/>
          </p:nvSpPr>
          <p:spPr>
            <a:xfrm>
              <a:off x="0" y="0"/>
              <a:ext cx="9561322" cy="1669161"/>
            </a:xfrm>
            <a:custGeom>
              <a:avLst/>
              <a:gdLst/>
              <a:ahLst/>
              <a:cxnLst/>
              <a:rect l="l" t="t" r="r" b="b"/>
              <a:pathLst>
                <a:path w="9561322" h="1669161">
                  <a:moveTo>
                    <a:pt x="0" y="0"/>
                  </a:moveTo>
                  <a:lnTo>
                    <a:pt x="9561322" y="0"/>
                  </a:lnTo>
                  <a:lnTo>
                    <a:pt x="9561322" y="1669161"/>
                  </a:lnTo>
                  <a:lnTo>
                    <a:pt x="0" y="1669161"/>
                  </a:lnTo>
                  <a:close/>
                </a:path>
              </a:pathLst>
            </a:custGeom>
            <a:solidFill>
              <a:srgbClr val="EB04A3"/>
            </a:solidFill>
          </p:spPr>
          <p:txBody>
            <a:bodyPr/>
            <a:lstStyle/>
            <a:p>
              <a:endParaRPr lang="en-US"/>
            </a:p>
          </p:txBody>
        </p:sp>
      </p:grpSp>
      <p:sp>
        <p:nvSpPr>
          <p:cNvPr id="17" name="TextBox 17"/>
          <p:cNvSpPr txBox="1"/>
          <p:nvPr/>
        </p:nvSpPr>
        <p:spPr>
          <a:xfrm>
            <a:off x="2244684" y="8347024"/>
            <a:ext cx="6078704" cy="896143"/>
          </a:xfrm>
          <a:prstGeom prst="rect">
            <a:avLst/>
          </a:prstGeom>
        </p:spPr>
        <p:txBody>
          <a:bodyPr lIns="0" tIns="0" rIns="0" bIns="0" rtlCol="0" anchor="t">
            <a:spAutoFit/>
          </a:bodyPr>
          <a:lstStyle/>
          <a:p>
            <a:pPr algn="ctr">
              <a:lnSpc>
                <a:spcPts val="3499"/>
              </a:lnSpc>
            </a:pPr>
            <a:r>
              <a:rPr lang="en-US" sz="2499">
                <a:solidFill>
                  <a:srgbClr val="FFFFFF"/>
                </a:solidFill>
                <a:latin typeface="DM Sans"/>
                <a:ea typeface="DM Sans"/>
                <a:cs typeface="DM Sans"/>
                <a:sym typeface="DM Sans"/>
              </a:rPr>
              <a:t>And add your state CPA society logo in the frame provided.</a:t>
            </a:r>
          </a:p>
        </p:txBody>
      </p:sp>
      <p:sp>
        <p:nvSpPr>
          <p:cNvPr id="18" name="Freeform 18"/>
          <p:cNvSpPr/>
          <p:nvPr/>
        </p:nvSpPr>
        <p:spPr>
          <a:xfrm>
            <a:off x="10972800" y="6339537"/>
            <a:ext cx="7315200" cy="4003409"/>
          </a:xfrm>
          <a:custGeom>
            <a:avLst/>
            <a:gdLst/>
            <a:ahLst/>
            <a:cxnLst/>
            <a:rect l="l" t="t" r="r" b="b"/>
            <a:pathLst>
              <a:path w="7315200" h="4003409">
                <a:moveTo>
                  <a:pt x="0" y="0"/>
                </a:moveTo>
                <a:lnTo>
                  <a:pt x="7315200" y="0"/>
                </a:lnTo>
                <a:lnTo>
                  <a:pt x="7315200" y="4003409"/>
                </a:lnTo>
                <a:lnTo>
                  <a:pt x="0" y="4003409"/>
                </a:lnTo>
                <a:lnTo>
                  <a:pt x="0" y="0"/>
                </a:lnTo>
                <a:close/>
              </a:path>
            </a:pathLst>
          </a:custGeom>
          <a:blipFill>
            <a:blip r:embed="rId5">
              <a:extLst>
                <a:ext uri="{96DAC541-7B7A-43D3-8B79-37D633B846F1}">
                  <asvg:svgBlip xmlns:asvg="http://schemas.microsoft.com/office/drawing/2016/SVG/main" r:embed="rId6"/>
                </a:ext>
              </a:extLst>
            </a:blip>
            <a:stretch>
              <a:fillRect t="-201" b="-201"/>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TextBox 2"/>
          <p:cNvSpPr txBox="1"/>
          <p:nvPr/>
        </p:nvSpPr>
        <p:spPr>
          <a:xfrm>
            <a:off x="1028700" y="2113096"/>
            <a:ext cx="13341994" cy="1104900"/>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Follow us: </a:t>
            </a:r>
          </a:p>
        </p:txBody>
      </p:sp>
      <p:grpSp>
        <p:nvGrpSpPr>
          <p:cNvPr id="3" name="Group 3"/>
          <p:cNvGrpSpPr/>
          <p:nvPr/>
        </p:nvGrpSpPr>
        <p:grpSpPr>
          <a:xfrm>
            <a:off x="4100731" y="834732"/>
            <a:ext cx="14187269" cy="9452268"/>
            <a:chOff x="0" y="0"/>
            <a:chExt cx="18916359" cy="12603024"/>
          </a:xfrm>
        </p:grpSpPr>
        <p:sp>
          <p:nvSpPr>
            <p:cNvPr id="4" name="Freeform 4"/>
            <p:cNvSpPr/>
            <p:nvPr/>
          </p:nvSpPr>
          <p:spPr>
            <a:xfrm>
              <a:off x="0" y="0"/>
              <a:ext cx="18916396" cy="12602972"/>
            </a:xfrm>
            <a:custGeom>
              <a:avLst/>
              <a:gdLst/>
              <a:ahLst/>
              <a:cxnLst/>
              <a:rect l="l" t="t" r="r" b="b"/>
              <a:pathLst>
                <a:path w="18916396" h="12602972">
                  <a:moveTo>
                    <a:pt x="0" y="0"/>
                  </a:moveTo>
                  <a:lnTo>
                    <a:pt x="18916396" y="0"/>
                  </a:lnTo>
                  <a:lnTo>
                    <a:pt x="18916396" y="12602972"/>
                  </a:lnTo>
                  <a:lnTo>
                    <a:pt x="0" y="12602972"/>
                  </a:lnTo>
                  <a:lnTo>
                    <a:pt x="0" y="0"/>
                  </a:lnTo>
                  <a:close/>
                </a:path>
              </a:pathLst>
            </a:custGeom>
            <a:blipFill>
              <a:blip r:embed="rId3"/>
              <a:stretch>
                <a:fillRect t="-18" b="-18"/>
              </a:stretch>
            </a:blipFill>
          </p:spPr>
          <p:txBody>
            <a:bodyPr/>
            <a:lstStyle/>
            <a:p>
              <a:endParaRPr lang="en-US"/>
            </a:p>
          </p:txBody>
        </p:sp>
      </p:grpSp>
      <p:sp>
        <p:nvSpPr>
          <p:cNvPr id="5" name="Freeform 5"/>
          <p:cNvSpPr/>
          <p:nvPr/>
        </p:nvSpPr>
        <p:spPr>
          <a:xfrm>
            <a:off x="7699697" y="-385652"/>
            <a:ext cx="5211371" cy="5107143"/>
          </a:xfrm>
          <a:custGeom>
            <a:avLst/>
            <a:gdLst/>
            <a:ahLst/>
            <a:cxnLst/>
            <a:rect l="l" t="t" r="r" b="b"/>
            <a:pathLst>
              <a:path w="5211371" h="5107143">
                <a:moveTo>
                  <a:pt x="0" y="0"/>
                </a:moveTo>
                <a:lnTo>
                  <a:pt x="5211371" y="0"/>
                </a:lnTo>
                <a:lnTo>
                  <a:pt x="5211371" y="5107143"/>
                </a:lnTo>
                <a:lnTo>
                  <a:pt x="0" y="5107143"/>
                </a:lnTo>
                <a:lnTo>
                  <a:pt x="0" y="0"/>
                </a:lnTo>
                <a:close/>
              </a:path>
            </a:pathLst>
          </a:custGeom>
          <a:blipFill>
            <a:blip r:embed="rId4">
              <a:extLst>
                <a:ext uri="{96DAC541-7B7A-43D3-8B79-37D633B846F1}">
                  <asvg:svgBlip xmlns:asvg="http://schemas.microsoft.com/office/drawing/2016/SVG/main" r:embed="rId5"/>
                </a:ext>
              </a:extLst>
            </a:blip>
            <a:stretch>
              <a:fillRect l="-3" r="-3"/>
            </a:stretch>
          </a:blipFill>
        </p:spPr>
        <p:txBody>
          <a:bodyPr/>
          <a:lstStyle/>
          <a:p>
            <a:endParaRPr lang="en-US"/>
          </a:p>
        </p:txBody>
      </p:sp>
      <p:sp>
        <p:nvSpPr>
          <p:cNvPr id="6" name="Freeform 6"/>
          <p:cNvSpPr/>
          <p:nvPr/>
        </p:nvSpPr>
        <p:spPr>
          <a:xfrm>
            <a:off x="750785" y="7957085"/>
            <a:ext cx="806181" cy="806181"/>
          </a:xfrm>
          <a:custGeom>
            <a:avLst/>
            <a:gdLst/>
            <a:ahLst/>
            <a:cxnLst/>
            <a:rect l="l" t="t" r="r" b="b"/>
            <a:pathLst>
              <a:path w="806181" h="806181">
                <a:moveTo>
                  <a:pt x="0" y="0"/>
                </a:moveTo>
                <a:lnTo>
                  <a:pt x="806181" y="0"/>
                </a:lnTo>
                <a:lnTo>
                  <a:pt x="806181" y="806181"/>
                </a:lnTo>
                <a:lnTo>
                  <a:pt x="0" y="8061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900048" y="8102461"/>
            <a:ext cx="526705" cy="528627"/>
          </a:xfrm>
          <a:custGeom>
            <a:avLst/>
            <a:gdLst/>
            <a:ahLst/>
            <a:cxnLst/>
            <a:rect l="l" t="t" r="r" b="b"/>
            <a:pathLst>
              <a:path w="526705" h="528627">
                <a:moveTo>
                  <a:pt x="0" y="0"/>
                </a:moveTo>
                <a:lnTo>
                  <a:pt x="526705" y="0"/>
                </a:lnTo>
                <a:lnTo>
                  <a:pt x="526705" y="528627"/>
                </a:lnTo>
                <a:lnTo>
                  <a:pt x="0" y="528627"/>
                </a:lnTo>
                <a:lnTo>
                  <a:pt x="0" y="0"/>
                </a:lnTo>
                <a:close/>
              </a:path>
            </a:pathLst>
          </a:custGeom>
          <a:blipFill>
            <a:blip r:embed="rId8">
              <a:extLst>
                <a:ext uri="{96DAC541-7B7A-43D3-8B79-37D633B846F1}">
                  <asvg:svgBlip xmlns:asvg="http://schemas.microsoft.com/office/drawing/2016/SVG/main" r:embed="rId9"/>
                </a:ext>
              </a:extLst>
            </a:blip>
            <a:stretch>
              <a:fillRect l="-182" r="-182"/>
            </a:stretch>
          </a:blipFill>
        </p:spPr>
        <p:txBody>
          <a:bodyPr/>
          <a:lstStyle/>
          <a:p>
            <a:endParaRPr lang="en-US"/>
          </a:p>
        </p:txBody>
      </p:sp>
      <p:sp>
        <p:nvSpPr>
          <p:cNvPr id="8" name="Freeform 8"/>
          <p:cNvSpPr/>
          <p:nvPr/>
        </p:nvSpPr>
        <p:spPr>
          <a:xfrm>
            <a:off x="753181" y="8940669"/>
            <a:ext cx="806181" cy="806181"/>
          </a:xfrm>
          <a:custGeom>
            <a:avLst/>
            <a:gdLst/>
            <a:ahLst/>
            <a:cxnLst/>
            <a:rect l="l" t="t" r="r" b="b"/>
            <a:pathLst>
              <a:path w="806181" h="806181">
                <a:moveTo>
                  <a:pt x="0" y="0"/>
                </a:moveTo>
                <a:lnTo>
                  <a:pt x="806181" y="0"/>
                </a:lnTo>
                <a:lnTo>
                  <a:pt x="806181" y="806181"/>
                </a:lnTo>
                <a:lnTo>
                  <a:pt x="0" y="8061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902444" y="9164307"/>
            <a:ext cx="495077" cy="380759"/>
          </a:xfrm>
          <a:custGeom>
            <a:avLst/>
            <a:gdLst/>
            <a:ahLst/>
            <a:cxnLst/>
            <a:rect l="l" t="t" r="r" b="b"/>
            <a:pathLst>
              <a:path w="495077" h="380759">
                <a:moveTo>
                  <a:pt x="0" y="0"/>
                </a:moveTo>
                <a:lnTo>
                  <a:pt x="495077" y="0"/>
                </a:lnTo>
                <a:lnTo>
                  <a:pt x="495077" y="380759"/>
                </a:lnTo>
                <a:lnTo>
                  <a:pt x="0" y="380759"/>
                </a:lnTo>
                <a:lnTo>
                  <a:pt x="0" y="0"/>
                </a:lnTo>
                <a:close/>
              </a:path>
            </a:pathLst>
          </a:custGeom>
          <a:blipFill>
            <a:blip r:embed="rId10">
              <a:extLst>
                <a:ext uri="{96DAC541-7B7A-43D3-8B79-37D633B846F1}">
                  <asvg:svgBlip xmlns:asvg="http://schemas.microsoft.com/office/drawing/2016/SVG/main" r:embed="rId11"/>
                </a:ext>
              </a:extLst>
            </a:blip>
            <a:stretch>
              <a:fillRect t="-9" b="-9"/>
            </a:stretch>
          </a:blipFill>
        </p:spPr>
        <p:txBody>
          <a:bodyPr/>
          <a:lstStyle/>
          <a:p>
            <a:endParaRPr lang="en-US"/>
          </a:p>
        </p:txBody>
      </p:sp>
      <p:grpSp>
        <p:nvGrpSpPr>
          <p:cNvPr id="10" name="Group 10"/>
          <p:cNvGrpSpPr/>
          <p:nvPr/>
        </p:nvGrpSpPr>
        <p:grpSpPr>
          <a:xfrm>
            <a:off x="697144" y="4830042"/>
            <a:ext cx="1256909" cy="1238250"/>
            <a:chOff x="0" y="0"/>
            <a:chExt cx="1675879" cy="1651000"/>
          </a:xfrm>
        </p:grpSpPr>
        <p:sp>
          <p:nvSpPr>
            <p:cNvPr id="11" name="Freeform 11"/>
            <p:cNvSpPr/>
            <p:nvPr/>
          </p:nvSpPr>
          <p:spPr>
            <a:xfrm>
              <a:off x="0" y="0"/>
              <a:ext cx="1675892" cy="1651000"/>
            </a:xfrm>
            <a:custGeom>
              <a:avLst/>
              <a:gdLst/>
              <a:ahLst/>
              <a:cxnLst/>
              <a:rect l="l" t="t" r="r" b="b"/>
              <a:pathLst>
                <a:path w="1675892" h="1651000">
                  <a:moveTo>
                    <a:pt x="0" y="0"/>
                  </a:moveTo>
                  <a:lnTo>
                    <a:pt x="1675892" y="0"/>
                  </a:lnTo>
                  <a:lnTo>
                    <a:pt x="1675892" y="1651000"/>
                  </a:lnTo>
                  <a:lnTo>
                    <a:pt x="0" y="1651000"/>
                  </a:lnTo>
                  <a:lnTo>
                    <a:pt x="0" y="0"/>
                  </a:lnTo>
                  <a:close/>
                </a:path>
              </a:pathLst>
            </a:custGeom>
            <a:blipFill>
              <a:blip r:embed="rId12"/>
              <a:stretch>
                <a:fillRect t="-753" b="-753"/>
              </a:stretch>
            </a:blipFill>
          </p:spPr>
          <p:txBody>
            <a:bodyPr/>
            <a:lstStyle/>
            <a:p>
              <a:endParaRPr lang="en-US"/>
            </a:p>
          </p:txBody>
        </p:sp>
      </p:grpSp>
      <p:grpSp>
        <p:nvGrpSpPr>
          <p:cNvPr id="12" name="Group 12"/>
          <p:cNvGrpSpPr/>
          <p:nvPr/>
        </p:nvGrpSpPr>
        <p:grpSpPr>
          <a:xfrm>
            <a:off x="2634362" y="4867084"/>
            <a:ext cx="1256909" cy="1238250"/>
            <a:chOff x="0" y="0"/>
            <a:chExt cx="1675879" cy="1651000"/>
          </a:xfrm>
        </p:grpSpPr>
        <p:sp>
          <p:nvSpPr>
            <p:cNvPr id="13" name="Freeform 13"/>
            <p:cNvSpPr/>
            <p:nvPr/>
          </p:nvSpPr>
          <p:spPr>
            <a:xfrm>
              <a:off x="0" y="0"/>
              <a:ext cx="1675892" cy="1651000"/>
            </a:xfrm>
            <a:custGeom>
              <a:avLst/>
              <a:gdLst/>
              <a:ahLst/>
              <a:cxnLst/>
              <a:rect l="l" t="t" r="r" b="b"/>
              <a:pathLst>
                <a:path w="1675892" h="1651000">
                  <a:moveTo>
                    <a:pt x="0" y="0"/>
                  </a:moveTo>
                  <a:lnTo>
                    <a:pt x="1675892" y="0"/>
                  </a:lnTo>
                  <a:lnTo>
                    <a:pt x="1675892" y="1651000"/>
                  </a:lnTo>
                  <a:lnTo>
                    <a:pt x="0" y="1651000"/>
                  </a:lnTo>
                  <a:lnTo>
                    <a:pt x="0" y="0"/>
                  </a:lnTo>
                  <a:close/>
                </a:path>
              </a:pathLst>
            </a:custGeom>
            <a:blipFill>
              <a:blip r:embed="rId13"/>
              <a:stretch>
                <a:fillRect t="-753" b="-753"/>
              </a:stretch>
            </a:blipFill>
          </p:spPr>
          <p:txBody>
            <a:bodyPr/>
            <a:lstStyle/>
            <a:p>
              <a:endParaRPr lang="en-US"/>
            </a:p>
          </p:txBody>
        </p:sp>
      </p:grpSp>
      <p:grpSp>
        <p:nvGrpSpPr>
          <p:cNvPr id="14" name="Group 14"/>
          <p:cNvGrpSpPr/>
          <p:nvPr/>
        </p:nvGrpSpPr>
        <p:grpSpPr>
          <a:xfrm>
            <a:off x="4571580" y="4867084"/>
            <a:ext cx="1256909" cy="1238250"/>
            <a:chOff x="0" y="0"/>
            <a:chExt cx="1675879" cy="1651000"/>
          </a:xfrm>
        </p:grpSpPr>
        <p:sp>
          <p:nvSpPr>
            <p:cNvPr id="15" name="Freeform 15"/>
            <p:cNvSpPr/>
            <p:nvPr/>
          </p:nvSpPr>
          <p:spPr>
            <a:xfrm>
              <a:off x="0" y="0"/>
              <a:ext cx="1675892" cy="1651000"/>
            </a:xfrm>
            <a:custGeom>
              <a:avLst/>
              <a:gdLst/>
              <a:ahLst/>
              <a:cxnLst/>
              <a:rect l="l" t="t" r="r" b="b"/>
              <a:pathLst>
                <a:path w="1675892" h="1651000">
                  <a:moveTo>
                    <a:pt x="0" y="0"/>
                  </a:moveTo>
                  <a:lnTo>
                    <a:pt x="1675892" y="0"/>
                  </a:lnTo>
                  <a:lnTo>
                    <a:pt x="1675892" y="1651000"/>
                  </a:lnTo>
                  <a:lnTo>
                    <a:pt x="0" y="1651000"/>
                  </a:lnTo>
                  <a:lnTo>
                    <a:pt x="0" y="0"/>
                  </a:lnTo>
                  <a:close/>
                </a:path>
              </a:pathLst>
            </a:custGeom>
            <a:blipFill>
              <a:blip r:embed="rId14"/>
              <a:stretch>
                <a:fillRect t="-1350" b="-1350"/>
              </a:stretch>
            </a:blipFill>
          </p:spPr>
          <p:txBody>
            <a:bodyPr/>
            <a:lstStyle/>
            <a:p>
              <a:endParaRPr lang="en-US"/>
            </a:p>
          </p:txBody>
        </p:sp>
      </p:grpSp>
      <p:grpSp>
        <p:nvGrpSpPr>
          <p:cNvPr id="16" name="Group 16"/>
          <p:cNvGrpSpPr/>
          <p:nvPr/>
        </p:nvGrpSpPr>
        <p:grpSpPr>
          <a:xfrm>
            <a:off x="6508798" y="4830042"/>
            <a:ext cx="1256909" cy="1238250"/>
            <a:chOff x="0" y="0"/>
            <a:chExt cx="1675879" cy="1651000"/>
          </a:xfrm>
        </p:grpSpPr>
        <p:sp>
          <p:nvSpPr>
            <p:cNvPr id="17" name="Freeform 17"/>
            <p:cNvSpPr/>
            <p:nvPr/>
          </p:nvSpPr>
          <p:spPr>
            <a:xfrm>
              <a:off x="0" y="0"/>
              <a:ext cx="1675892" cy="1651000"/>
            </a:xfrm>
            <a:custGeom>
              <a:avLst/>
              <a:gdLst/>
              <a:ahLst/>
              <a:cxnLst/>
              <a:rect l="l" t="t" r="r" b="b"/>
              <a:pathLst>
                <a:path w="1675892" h="1651000">
                  <a:moveTo>
                    <a:pt x="0" y="0"/>
                  </a:moveTo>
                  <a:lnTo>
                    <a:pt x="1675892" y="0"/>
                  </a:lnTo>
                  <a:lnTo>
                    <a:pt x="1675892" y="1651000"/>
                  </a:lnTo>
                  <a:lnTo>
                    <a:pt x="0" y="1651000"/>
                  </a:lnTo>
                  <a:lnTo>
                    <a:pt x="0" y="0"/>
                  </a:lnTo>
                  <a:close/>
                </a:path>
              </a:pathLst>
            </a:custGeom>
            <a:blipFill>
              <a:blip r:embed="rId15"/>
              <a:stretch>
                <a:fillRect t="-753" b="-753"/>
              </a:stretch>
            </a:blipFill>
          </p:spPr>
          <p:txBody>
            <a:bodyPr/>
            <a:lstStyle/>
            <a:p>
              <a:endParaRPr lang="en-US"/>
            </a:p>
          </p:txBody>
        </p:sp>
      </p:grpSp>
      <p:sp>
        <p:nvSpPr>
          <p:cNvPr id="18" name="TextBox 18"/>
          <p:cNvSpPr txBox="1"/>
          <p:nvPr/>
        </p:nvSpPr>
        <p:spPr>
          <a:xfrm>
            <a:off x="8686800" y="2556890"/>
            <a:ext cx="3468183" cy="1093611"/>
          </a:xfrm>
          <a:prstGeom prst="rect">
            <a:avLst/>
          </a:prstGeom>
        </p:spPr>
        <p:txBody>
          <a:bodyPr lIns="0" tIns="0" rIns="0" bIns="0" rtlCol="0" anchor="t">
            <a:spAutoFit/>
          </a:bodyPr>
          <a:lstStyle/>
          <a:p>
            <a:pPr algn="ctr">
              <a:lnSpc>
                <a:spcPts val="7972"/>
              </a:lnSpc>
            </a:pPr>
            <a:r>
              <a:rPr lang="en-US" sz="5695" dirty="0">
                <a:solidFill>
                  <a:srgbClr val="FFFFFF"/>
                </a:solidFill>
                <a:latin typeface="Canva Student Font"/>
                <a:ea typeface="Canva Student Font"/>
                <a:cs typeface="Canva Student Font"/>
                <a:sym typeface="Canva Student Font"/>
              </a:rPr>
              <a:t>@AICPAstudent</a:t>
            </a:r>
          </a:p>
        </p:txBody>
      </p:sp>
      <p:sp>
        <p:nvSpPr>
          <p:cNvPr id="19" name="TextBox 19"/>
          <p:cNvSpPr txBox="1"/>
          <p:nvPr/>
        </p:nvSpPr>
        <p:spPr>
          <a:xfrm>
            <a:off x="714209" y="6674216"/>
            <a:ext cx="3968948" cy="1109995"/>
          </a:xfrm>
          <a:prstGeom prst="rect">
            <a:avLst/>
          </a:prstGeom>
        </p:spPr>
        <p:txBody>
          <a:bodyPr lIns="0" tIns="0" rIns="0" bIns="0" rtlCol="0" anchor="t">
            <a:spAutoFit/>
          </a:bodyPr>
          <a:lstStyle/>
          <a:p>
            <a:pPr algn="ctr">
              <a:lnSpc>
                <a:spcPts val="8118"/>
              </a:lnSpc>
            </a:pPr>
            <a:r>
              <a:rPr lang="en-US" sz="5798">
                <a:solidFill>
                  <a:srgbClr val="FFFFFF"/>
                </a:solidFill>
                <a:latin typeface="DM Sans"/>
                <a:ea typeface="DM Sans"/>
                <a:cs typeface="DM Sans"/>
                <a:sym typeface="DM Sans"/>
              </a:rPr>
              <a:t>Contact Us:</a:t>
            </a:r>
          </a:p>
        </p:txBody>
      </p:sp>
      <p:sp>
        <p:nvSpPr>
          <p:cNvPr id="20" name="TextBox 20"/>
          <p:cNvSpPr txBox="1"/>
          <p:nvPr/>
        </p:nvSpPr>
        <p:spPr>
          <a:xfrm>
            <a:off x="2012120" y="8275488"/>
            <a:ext cx="4317020" cy="355600"/>
          </a:xfrm>
          <a:prstGeom prst="rect">
            <a:avLst/>
          </a:prstGeom>
        </p:spPr>
        <p:txBody>
          <a:bodyPr lIns="0" tIns="0" rIns="0" bIns="0" rtlCol="0" anchor="t">
            <a:spAutoFit/>
          </a:bodyPr>
          <a:lstStyle/>
          <a:p>
            <a:pPr algn="l">
              <a:lnSpc>
                <a:spcPts val="2749"/>
              </a:lnSpc>
            </a:pPr>
            <a:r>
              <a:rPr lang="en-US" sz="2799">
                <a:solidFill>
                  <a:srgbClr val="FFFFFF"/>
                </a:solidFill>
                <a:latin typeface="Arial MT Pro"/>
                <a:ea typeface="Arial MT Pro"/>
                <a:cs typeface="Arial MT Pro"/>
                <a:sym typeface="Arial MT Pro"/>
              </a:rPr>
              <a:t>www.ThisWayToCPA.com</a:t>
            </a:r>
          </a:p>
        </p:txBody>
      </p:sp>
      <p:sp>
        <p:nvSpPr>
          <p:cNvPr id="21" name="TextBox 21"/>
          <p:cNvSpPr txBox="1"/>
          <p:nvPr/>
        </p:nvSpPr>
        <p:spPr>
          <a:xfrm>
            <a:off x="2012120" y="9074740"/>
            <a:ext cx="5125132" cy="471170"/>
          </a:xfrm>
          <a:prstGeom prst="rect">
            <a:avLst/>
          </a:prstGeom>
        </p:spPr>
        <p:txBody>
          <a:bodyPr lIns="0" tIns="0" rIns="0" bIns="0" rtlCol="0" anchor="t">
            <a:spAutoFit/>
          </a:bodyPr>
          <a:lstStyle/>
          <a:p>
            <a:pPr algn="l">
              <a:lnSpc>
                <a:spcPts val="3250"/>
              </a:lnSpc>
            </a:pPr>
            <a:r>
              <a:rPr lang="en-US" sz="2799">
                <a:solidFill>
                  <a:srgbClr val="FFFFFF"/>
                </a:solidFill>
                <a:latin typeface="Arial MT Pro"/>
                <a:ea typeface="Arial MT Pro"/>
                <a:cs typeface="Arial MT Pro"/>
                <a:sym typeface="Arial MT Pro"/>
              </a:rPr>
              <a:t>ThisWayToCPA@aicpa.org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641560" y="-5508760"/>
            <a:ext cx="17004881" cy="21304520"/>
          </a:xfrm>
          <a:custGeom>
            <a:avLst/>
            <a:gdLst/>
            <a:ahLst/>
            <a:cxnLst/>
            <a:rect l="l" t="t" r="r" b="b"/>
            <a:pathLst>
              <a:path w="17004881" h="21304520">
                <a:moveTo>
                  <a:pt x="0" y="0"/>
                </a:moveTo>
                <a:lnTo>
                  <a:pt x="17004881" y="0"/>
                </a:lnTo>
                <a:lnTo>
                  <a:pt x="17004881" y="21304520"/>
                </a:lnTo>
                <a:lnTo>
                  <a:pt x="0" y="21304520"/>
                </a:lnTo>
                <a:lnTo>
                  <a:pt x="0" y="0"/>
                </a:lnTo>
                <a:close/>
              </a:path>
            </a:pathLst>
          </a:custGeom>
          <a:blipFill>
            <a:blip r:embed="rId3">
              <a:extLst>
                <a:ext uri="{96DAC541-7B7A-43D3-8B79-37D633B846F1}">
                  <asvg:svgBlip xmlns:asvg="http://schemas.microsoft.com/office/drawing/2016/SVG/main" r:embed="rId4"/>
                </a:ext>
              </a:extLst>
            </a:blip>
            <a:stretch>
              <a:fillRect t="-9" b="-9"/>
            </a:stretch>
          </a:blipFill>
        </p:spPr>
        <p:txBody>
          <a:bodyPr/>
          <a:lstStyle/>
          <a:p>
            <a:endParaRPr lang="en-US"/>
          </a:p>
        </p:txBody>
      </p:sp>
      <p:sp>
        <p:nvSpPr>
          <p:cNvPr id="3" name="Freeform 3"/>
          <p:cNvSpPr/>
          <p:nvPr/>
        </p:nvSpPr>
        <p:spPr>
          <a:xfrm rot="-579470">
            <a:off x="1023365" y="4332477"/>
            <a:ext cx="2237027" cy="2265865"/>
          </a:xfrm>
          <a:custGeom>
            <a:avLst/>
            <a:gdLst/>
            <a:ahLst/>
            <a:cxnLst/>
            <a:rect l="l" t="t" r="r" b="b"/>
            <a:pathLst>
              <a:path w="2237027" h="2265865">
                <a:moveTo>
                  <a:pt x="0" y="0"/>
                </a:moveTo>
                <a:lnTo>
                  <a:pt x="2237027" y="0"/>
                </a:lnTo>
                <a:lnTo>
                  <a:pt x="2237027" y="2265865"/>
                </a:lnTo>
                <a:lnTo>
                  <a:pt x="0" y="2265865"/>
                </a:lnTo>
                <a:lnTo>
                  <a:pt x="0" y="0"/>
                </a:lnTo>
                <a:close/>
              </a:path>
            </a:pathLst>
          </a:custGeom>
          <a:blipFill>
            <a:blip r:embed="rId5">
              <a:extLst>
                <a:ext uri="{96DAC541-7B7A-43D3-8B79-37D633B846F1}">
                  <asvg:svgBlip xmlns:asvg="http://schemas.microsoft.com/office/drawing/2016/SVG/main" r:embed="rId6"/>
                </a:ext>
              </a:extLst>
            </a:blip>
            <a:stretch>
              <a:fillRect l="-6" r="-6"/>
            </a:stretch>
          </a:blipFill>
        </p:spPr>
        <p:txBody>
          <a:bodyPr/>
          <a:lstStyle/>
          <a:p>
            <a:endParaRPr lang="en-US"/>
          </a:p>
        </p:txBody>
      </p:sp>
      <p:sp>
        <p:nvSpPr>
          <p:cNvPr id="4" name="Freeform 4"/>
          <p:cNvSpPr/>
          <p:nvPr/>
        </p:nvSpPr>
        <p:spPr>
          <a:xfrm>
            <a:off x="13187122" y="-3133588"/>
            <a:ext cx="5318829" cy="6373325"/>
          </a:xfrm>
          <a:custGeom>
            <a:avLst/>
            <a:gdLst/>
            <a:ahLst/>
            <a:cxnLst/>
            <a:rect l="l" t="t" r="r" b="b"/>
            <a:pathLst>
              <a:path w="5318829" h="6373325">
                <a:moveTo>
                  <a:pt x="0" y="0"/>
                </a:moveTo>
                <a:lnTo>
                  <a:pt x="5318829" y="0"/>
                </a:lnTo>
                <a:lnTo>
                  <a:pt x="5318829" y="6373325"/>
                </a:lnTo>
                <a:lnTo>
                  <a:pt x="0" y="6373325"/>
                </a:lnTo>
                <a:lnTo>
                  <a:pt x="0" y="0"/>
                </a:lnTo>
                <a:close/>
              </a:path>
            </a:pathLst>
          </a:custGeom>
          <a:blipFill>
            <a:blip r:embed="rId7">
              <a:extLst>
                <a:ext uri="{96DAC541-7B7A-43D3-8B79-37D633B846F1}">
                  <asvg:svgBlip xmlns:asvg="http://schemas.microsoft.com/office/drawing/2016/SVG/main" r:embed="rId8"/>
                </a:ext>
              </a:extLst>
            </a:blip>
            <a:stretch>
              <a:fillRect l="-76" r="-76"/>
            </a:stretch>
          </a:blipFill>
        </p:spPr>
        <p:txBody>
          <a:bodyPr/>
          <a:lstStyle/>
          <a:p>
            <a:endParaRPr lang="en-US"/>
          </a:p>
        </p:txBody>
      </p:sp>
      <p:sp>
        <p:nvSpPr>
          <p:cNvPr id="5" name="Freeform 5"/>
          <p:cNvSpPr/>
          <p:nvPr/>
        </p:nvSpPr>
        <p:spPr>
          <a:xfrm>
            <a:off x="-941572" y="8330426"/>
            <a:ext cx="5957100" cy="2761928"/>
          </a:xfrm>
          <a:custGeom>
            <a:avLst/>
            <a:gdLst/>
            <a:ahLst/>
            <a:cxnLst/>
            <a:rect l="l" t="t" r="r" b="b"/>
            <a:pathLst>
              <a:path w="5957100" h="2761928">
                <a:moveTo>
                  <a:pt x="0" y="0"/>
                </a:moveTo>
                <a:lnTo>
                  <a:pt x="5957100" y="0"/>
                </a:lnTo>
                <a:lnTo>
                  <a:pt x="5957100" y="2761928"/>
                </a:lnTo>
                <a:lnTo>
                  <a:pt x="0" y="2761928"/>
                </a:lnTo>
                <a:lnTo>
                  <a:pt x="0" y="0"/>
                </a:lnTo>
                <a:close/>
              </a:path>
            </a:pathLst>
          </a:custGeom>
          <a:blipFill>
            <a:blip r:embed="rId9">
              <a:extLst>
                <a:ext uri="{96DAC541-7B7A-43D3-8B79-37D633B846F1}">
                  <asvg:svgBlip xmlns:asvg="http://schemas.microsoft.com/office/drawing/2016/SVG/main" r:embed="rId10"/>
                </a:ext>
              </a:extLst>
            </a:blip>
            <a:stretch>
              <a:fillRect t="-131" b="-131"/>
            </a:stretch>
          </a:blipFill>
        </p:spPr>
        <p:txBody>
          <a:bodyPr/>
          <a:lstStyle/>
          <a:p>
            <a:endParaRPr lang="en-US"/>
          </a:p>
        </p:txBody>
      </p:sp>
      <p:sp>
        <p:nvSpPr>
          <p:cNvPr id="6" name="Freeform 6"/>
          <p:cNvSpPr/>
          <p:nvPr/>
        </p:nvSpPr>
        <p:spPr>
          <a:xfrm>
            <a:off x="14452297" y="6545756"/>
            <a:ext cx="3513280" cy="4546598"/>
          </a:xfrm>
          <a:custGeom>
            <a:avLst/>
            <a:gdLst/>
            <a:ahLst/>
            <a:cxnLst/>
            <a:rect l="l" t="t" r="r" b="b"/>
            <a:pathLst>
              <a:path w="3513280" h="4546598">
                <a:moveTo>
                  <a:pt x="0" y="0"/>
                </a:moveTo>
                <a:lnTo>
                  <a:pt x="3513280" y="0"/>
                </a:lnTo>
                <a:lnTo>
                  <a:pt x="3513280" y="4546598"/>
                </a:lnTo>
                <a:lnTo>
                  <a:pt x="0" y="4546598"/>
                </a:lnTo>
                <a:lnTo>
                  <a:pt x="0" y="0"/>
                </a:lnTo>
                <a:close/>
              </a:path>
            </a:pathLst>
          </a:custGeom>
          <a:blipFill>
            <a:blip r:embed="rId11">
              <a:extLst>
                <a:ext uri="{96DAC541-7B7A-43D3-8B79-37D633B846F1}">
                  <asvg:svgBlip xmlns:asvg="http://schemas.microsoft.com/office/drawing/2016/SVG/main" r:embed="rId12"/>
                </a:ext>
              </a:extLst>
            </a:blip>
            <a:stretch>
              <a:fillRect l="-86" r="-86"/>
            </a:stretch>
          </a:blipFill>
        </p:spPr>
        <p:txBody>
          <a:bodyPr/>
          <a:lstStyle/>
          <a:p>
            <a:endParaRPr lang="en-US"/>
          </a:p>
        </p:txBody>
      </p:sp>
      <p:sp>
        <p:nvSpPr>
          <p:cNvPr id="7" name="TextBox 7"/>
          <p:cNvSpPr txBox="1"/>
          <p:nvPr/>
        </p:nvSpPr>
        <p:spPr>
          <a:xfrm>
            <a:off x="3434604" y="3788823"/>
            <a:ext cx="11765158" cy="3333758"/>
          </a:xfrm>
          <a:prstGeom prst="rect">
            <a:avLst/>
          </a:prstGeom>
        </p:spPr>
        <p:txBody>
          <a:bodyPr lIns="0" tIns="0" rIns="0" bIns="0" rtlCol="0" anchor="t">
            <a:spAutoFit/>
          </a:bodyPr>
          <a:lstStyle/>
          <a:p>
            <a:pPr algn="ctr">
              <a:lnSpc>
                <a:spcPts val="13500"/>
              </a:lnSpc>
            </a:pPr>
            <a:r>
              <a:rPr lang="en-US" sz="15000">
                <a:solidFill>
                  <a:srgbClr val="672D89"/>
                </a:solidFill>
                <a:latin typeface="Permanent Marker"/>
                <a:ea typeface="Permanent Marker"/>
                <a:cs typeface="Permanent Marker"/>
                <a:sym typeface="Permanent Marker"/>
              </a:rPr>
              <a:t>discover your future</a:t>
            </a:r>
          </a:p>
        </p:txBody>
      </p:sp>
      <p:sp>
        <p:nvSpPr>
          <p:cNvPr id="8" name="TextBox 8"/>
          <p:cNvSpPr txBox="1"/>
          <p:nvPr/>
        </p:nvSpPr>
        <p:spPr>
          <a:xfrm>
            <a:off x="3434604" y="7234864"/>
            <a:ext cx="11765158" cy="573881"/>
          </a:xfrm>
          <a:prstGeom prst="rect">
            <a:avLst/>
          </a:prstGeom>
        </p:spPr>
        <p:txBody>
          <a:bodyPr lIns="0" tIns="0" rIns="0" bIns="0" rtlCol="0" anchor="t">
            <a:spAutoFit/>
          </a:bodyPr>
          <a:lstStyle/>
          <a:p>
            <a:pPr algn="ctr">
              <a:lnSpc>
                <a:spcPts val="4200"/>
              </a:lnSpc>
            </a:pPr>
            <a:r>
              <a:rPr lang="en-US" sz="3000" b="1">
                <a:solidFill>
                  <a:srgbClr val="000000"/>
                </a:solidFill>
                <a:latin typeface="DM Sans Bold"/>
                <a:ea typeface="DM Sans Bold"/>
                <a:cs typeface="DM Sans Bold"/>
                <a:sym typeface="DM Sans Bold"/>
              </a:rPr>
              <a:t>Discover a Career with Endless Possibilities</a:t>
            </a:r>
          </a:p>
        </p:txBody>
      </p:sp>
      <p:sp>
        <p:nvSpPr>
          <p:cNvPr id="9" name="Freeform 9"/>
          <p:cNvSpPr/>
          <p:nvPr/>
        </p:nvSpPr>
        <p:spPr>
          <a:xfrm rot="-1647203">
            <a:off x="-941035" y="-1634269"/>
            <a:ext cx="7454424" cy="3889854"/>
          </a:xfrm>
          <a:custGeom>
            <a:avLst/>
            <a:gdLst/>
            <a:ahLst/>
            <a:cxnLst/>
            <a:rect l="l" t="t" r="r" b="b"/>
            <a:pathLst>
              <a:path w="7454424" h="3889854">
                <a:moveTo>
                  <a:pt x="0" y="0"/>
                </a:moveTo>
                <a:lnTo>
                  <a:pt x="7454424" y="0"/>
                </a:lnTo>
                <a:lnTo>
                  <a:pt x="7454424" y="3889854"/>
                </a:lnTo>
                <a:lnTo>
                  <a:pt x="0" y="3889854"/>
                </a:lnTo>
                <a:lnTo>
                  <a:pt x="0" y="0"/>
                </a:lnTo>
                <a:close/>
              </a:path>
            </a:pathLst>
          </a:custGeom>
          <a:blipFill>
            <a:blip r:embed="rId13">
              <a:extLst>
                <a:ext uri="{96DAC541-7B7A-43D3-8B79-37D633B846F1}">
                  <asvg:svgBlip xmlns:asvg="http://schemas.microsoft.com/office/drawing/2016/SVG/main" r:embed="rId14"/>
                </a:ext>
              </a:extLst>
            </a:blip>
            <a:stretch>
              <a:fillRect t="-50" b="-50"/>
            </a:stretch>
          </a:blipFill>
        </p:spPr>
        <p:txBody>
          <a:bodyPr/>
          <a:lstStyle/>
          <a:p>
            <a:endParaRPr lang="en-US"/>
          </a:p>
        </p:txBody>
      </p:sp>
      <p:grpSp>
        <p:nvGrpSpPr>
          <p:cNvPr id="10" name="Group 10"/>
          <p:cNvGrpSpPr>
            <a:grpSpLocks noChangeAspect="1"/>
          </p:cNvGrpSpPr>
          <p:nvPr/>
        </p:nvGrpSpPr>
        <p:grpSpPr>
          <a:xfrm>
            <a:off x="7236977" y="8191500"/>
            <a:ext cx="3814046" cy="1766074"/>
            <a:chOff x="0" y="0"/>
            <a:chExt cx="5085395" cy="2354765"/>
          </a:xfrm>
        </p:grpSpPr>
        <p:sp>
          <p:nvSpPr>
            <p:cNvPr id="11" name="Freeform 11"/>
            <p:cNvSpPr/>
            <p:nvPr/>
          </p:nvSpPr>
          <p:spPr>
            <a:xfrm>
              <a:off x="0" y="0"/>
              <a:ext cx="5085334" cy="2354707"/>
            </a:xfrm>
            <a:custGeom>
              <a:avLst/>
              <a:gdLst/>
              <a:ahLst/>
              <a:cxnLst/>
              <a:rect l="l" t="t" r="r" b="b"/>
              <a:pathLst>
                <a:path w="5085334" h="2354707">
                  <a:moveTo>
                    <a:pt x="0" y="0"/>
                  </a:moveTo>
                  <a:lnTo>
                    <a:pt x="5085334" y="0"/>
                  </a:lnTo>
                  <a:lnTo>
                    <a:pt x="5085334" y="2354707"/>
                  </a:lnTo>
                  <a:lnTo>
                    <a:pt x="0" y="2354707"/>
                  </a:lnTo>
                  <a:lnTo>
                    <a:pt x="0" y="0"/>
                  </a:lnTo>
                  <a:close/>
                </a:path>
              </a:pathLst>
            </a:custGeom>
            <a:blipFill>
              <a:blip r:embed="rId15"/>
              <a:stretch>
                <a:fillRect t="-20810" r="-1" b="-16350"/>
              </a:stretch>
            </a:blipFill>
          </p:spPr>
          <p:txBody>
            <a:bodyPr/>
            <a:lstStyle/>
            <a:p>
              <a:endParaRPr 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Freeform 2"/>
          <p:cNvSpPr/>
          <p:nvPr/>
        </p:nvSpPr>
        <p:spPr>
          <a:xfrm flipV="1">
            <a:off x="12651965" y="6875895"/>
            <a:ext cx="6860329" cy="4764810"/>
          </a:xfrm>
          <a:custGeom>
            <a:avLst/>
            <a:gdLst/>
            <a:ahLst/>
            <a:cxnLst/>
            <a:rect l="l" t="t" r="r" b="b"/>
            <a:pathLst>
              <a:path w="6860329" h="4764810">
                <a:moveTo>
                  <a:pt x="0" y="4764810"/>
                </a:moveTo>
                <a:lnTo>
                  <a:pt x="6860329" y="4764810"/>
                </a:lnTo>
                <a:lnTo>
                  <a:pt x="6860329" y="0"/>
                </a:lnTo>
                <a:lnTo>
                  <a:pt x="0" y="0"/>
                </a:lnTo>
                <a:lnTo>
                  <a:pt x="0" y="4764810"/>
                </a:lnTo>
                <a:close/>
              </a:path>
            </a:pathLst>
          </a:custGeom>
          <a:blipFill>
            <a:blip r:embed="rId3">
              <a:extLst>
                <a:ext uri="{96DAC541-7B7A-43D3-8B79-37D633B846F1}">
                  <asvg:svgBlip xmlns:asvg="http://schemas.microsoft.com/office/drawing/2016/SVG/main" r:embed="rId4"/>
                </a:ext>
              </a:extLst>
            </a:blip>
            <a:stretch>
              <a:fillRect t="-222" b="-222"/>
            </a:stretch>
          </a:blipFill>
        </p:spPr>
        <p:txBody>
          <a:bodyPr/>
          <a:lstStyle/>
          <a:p>
            <a:endParaRPr lang="en-US"/>
          </a:p>
        </p:txBody>
      </p:sp>
      <p:grpSp>
        <p:nvGrpSpPr>
          <p:cNvPr id="3" name="Group 3"/>
          <p:cNvGrpSpPr/>
          <p:nvPr/>
        </p:nvGrpSpPr>
        <p:grpSpPr>
          <a:xfrm>
            <a:off x="7321728" y="1036764"/>
            <a:ext cx="8221536" cy="8221536"/>
            <a:chOff x="0" y="0"/>
            <a:chExt cx="10962048" cy="10962048"/>
          </a:xfrm>
        </p:grpSpPr>
        <p:sp>
          <p:nvSpPr>
            <p:cNvPr id="4" name="Freeform 4"/>
            <p:cNvSpPr/>
            <p:nvPr/>
          </p:nvSpPr>
          <p:spPr>
            <a:xfrm>
              <a:off x="0" y="0"/>
              <a:ext cx="10962005" cy="10962005"/>
            </a:xfrm>
            <a:custGeom>
              <a:avLst/>
              <a:gdLst/>
              <a:ahLst/>
              <a:cxnLst/>
              <a:rect l="l" t="t" r="r" b="b"/>
              <a:pathLst>
                <a:path w="10962005" h="10962005">
                  <a:moveTo>
                    <a:pt x="292100" y="0"/>
                  </a:moveTo>
                  <a:lnTo>
                    <a:pt x="10669905" y="0"/>
                  </a:lnTo>
                  <a:cubicBezTo>
                    <a:pt x="10831195" y="0"/>
                    <a:pt x="10962005" y="130810"/>
                    <a:pt x="10962005" y="292100"/>
                  </a:cubicBezTo>
                  <a:lnTo>
                    <a:pt x="10962005" y="10669905"/>
                  </a:lnTo>
                  <a:cubicBezTo>
                    <a:pt x="10962005" y="10831195"/>
                    <a:pt x="10831195" y="10962005"/>
                    <a:pt x="10669905" y="10962005"/>
                  </a:cubicBezTo>
                  <a:lnTo>
                    <a:pt x="292100" y="10962005"/>
                  </a:lnTo>
                  <a:cubicBezTo>
                    <a:pt x="130810" y="10962005"/>
                    <a:pt x="0" y="10831195"/>
                    <a:pt x="0" y="10669905"/>
                  </a:cubicBezTo>
                  <a:lnTo>
                    <a:pt x="0" y="292100"/>
                  </a:lnTo>
                  <a:cubicBezTo>
                    <a:pt x="0" y="130810"/>
                    <a:pt x="130810" y="0"/>
                    <a:pt x="292100" y="0"/>
                  </a:cubicBezTo>
                  <a:close/>
                </a:path>
              </a:pathLst>
            </a:custGeom>
            <a:blipFill>
              <a:blip r:embed="rId5"/>
              <a:stretch>
                <a:fillRect/>
              </a:stretch>
            </a:blipFill>
          </p:spPr>
          <p:txBody>
            <a:bodyPr/>
            <a:lstStyle/>
            <a:p>
              <a:endParaRPr lang="en-US"/>
            </a:p>
          </p:txBody>
        </p:sp>
      </p:grpSp>
      <p:sp>
        <p:nvSpPr>
          <p:cNvPr id="5" name="Freeform 5"/>
          <p:cNvSpPr/>
          <p:nvPr/>
        </p:nvSpPr>
        <p:spPr>
          <a:xfrm>
            <a:off x="-535238" y="-753059"/>
            <a:ext cx="7599188" cy="6410951"/>
          </a:xfrm>
          <a:custGeom>
            <a:avLst/>
            <a:gdLst/>
            <a:ahLst/>
            <a:cxnLst/>
            <a:rect l="l" t="t" r="r" b="b"/>
            <a:pathLst>
              <a:path w="7599188" h="6410951">
                <a:moveTo>
                  <a:pt x="0" y="0"/>
                </a:moveTo>
                <a:lnTo>
                  <a:pt x="7599188" y="0"/>
                </a:lnTo>
                <a:lnTo>
                  <a:pt x="7599188" y="6410951"/>
                </a:lnTo>
                <a:lnTo>
                  <a:pt x="0" y="6410951"/>
                </a:lnTo>
                <a:lnTo>
                  <a:pt x="0" y="0"/>
                </a:lnTo>
                <a:close/>
              </a:path>
            </a:pathLst>
          </a:custGeom>
          <a:blipFill>
            <a:blip r:embed="rId6">
              <a:extLst>
                <a:ext uri="{96DAC541-7B7A-43D3-8B79-37D633B846F1}">
                  <asvg:svgBlip xmlns:asvg="http://schemas.microsoft.com/office/drawing/2016/SVG/main" r:embed="rId7"/>
                </a:ext>
              </a:extLst>
            </a:blip>
            <a:stretch>
              <a:fillRect t="-57" b="-57"/>
            </a:stretch>
          </a:blipFill>
        </p:spPr>
        <p:txBody>
          <a:bodyPr/>
          <a:lstStyle/>
          <a:p>
            <a:endParaRPr lang="en-US"/>
          </a:p>
        </p:txBody>
      </p:sp>
      <p:sp>
        <p:nvSpPr>
          <p:cNvPr id="6" name="Freeform 6"/>
          <p:cNvSpPr/>
          <p:nvPr/>
        </p:nvSpPr>
        <p:spPr>
          <a:xfrm>
            <a:off x="-2183391" y="6875895"/>
            <a:ext cx="7315200" cy="4003409"/>
          </a:xfrm>
          <a:custGeom>
            <a:avLst/>
            <a:gdLst/>
            <a:ahLst/>
            <a:cxnLst/>
            <a:rect l="l" t="t" r="r" b="b"/>
            <a:pathLst>
              <a:path w="7315200" h="4003409">
                <a:moveTo>
                  <a:pt x="0" y="0"/>
                </a:moveTo>
                <a:lnTo>
                  <a:pt x="7315200" y="0"/>
                </a:lnTo>
                <a:lnTo>
                  <a:pt x="7315200" y="4003409"/>
                </a:lnTo>
                <a:lnTo>
                  <a:pt x="0" y="4003409"/>
                </a:lnTo>
                <a:lnTo>
                  <a:pt x="0" y="0"/>
                </a:lnTo>
                <a:close/>
              </a:path>
            </a:pathLst>
          </a:custGeom>
          <a:blipFill>
            <a:blip r:embed="rId8">
              <a:extLst>
                <a:ext uri="{96DAC541-7B7A-43D3-8B79-37D633B846F1}">
                  <asvg:svgBlip xmlns:asvg="http://schemas.microsoft.com/office/drawing/2016/SVG/main" r:embed="rId9"/>
                </a:ext>
              </a:extLst>
            </a:blip>
            <a:stretch>
              <a:fillRect t="-201" b="-201"/>
            </a:stretch>
          </a:blipFill>
        </p:spPr>
        <p:txBody>
          <a:bodyPr/>
          <a:lstStyle/>
          <a:p>
            <a:endParaRPr lang="en-US"/>
          </a:p>
        </p:txBody>
      </p:sp>
      <p:sp>
        <p:nvSpPr>
          <p:cNvPr id="7" name="TextBox 7"/>
          <p:cNvSpPr txBox="1"/>
          <p:nvPr/>
        </p:nvSpPr>
        <p:spPr>
          <a:xfrm>
            <a:off x="395187" y="1152287"/>
            <a:ext cx="4992886" cy="1996440"/>
          </a:xfrm>
          <a:prstGeom prst="rect">
            <a:avLst/>
          </a:prstGeom>
        </p:spPr>
        <p:txBody>
          <a:bodyPr lIns="0" tIns="0" rIns="0" bIns="0" rtlCol="0" anchor="t">
            <a:spAutoFit/>
          </a:bodyPr>
          <a:lstStyle/>
          <a:p>
            <a:pPr algn="ctr">
              <a:lnSpc>
                <a:spcPts val="7559"/>
              </a:lnSpc>
            </a:pPr>
            <a:r>
              <a:rPr lang="en-US" sz="5400">
                <a:solidFill>
                  <a:srgbClr val="FFFFFF"/>
                </a:solidFill>
                <a:latin typeface="Permanent Marker"/>
                <a:ea typeface="Permanent Marker"/>
                <a:cs typeface="Permanent Marker"/>
                <a:sym typeface="Permanent Marker"/>
              </a:rPr>
              <a:t>We want to </a:t>
            </a:r>
          </a:p>
          <a:p>
            <a:pPr algn="ctr">
              <a:lnSpc>
                <a:spcPts val="7559"/>
              </a:lnSpc>
            </a:pPr>
            <a:r>
              <a:rPr lang="en-US" sz="5400">
                <a:solidFill>
                  <a:srgbClr val="FFFFFF"/>
                </a:solidFill>
                <a:latin typeface="Permanent Marker"/>
                <a:ea typeface="Permanent Marker"/>
                <a:cs typeface="Permanent Marker"/>
                <a:sym typeface="Permanent Marker"/>
              </a:rPr>
              <a:t>hear from you!</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641560" y="-5508760"/>
            <a:ext cx="17004881" cy="21304520"/>
          </a:xfrm>
          <a:custGeom>
            <a:avLst/>
            <a:gdLst/>
            <a:ahLst/>
            <a:cxnLst/>
            <a:rect l="l" t="t" r="r" b="b"/>
            <a:pathLst>
              <a:path w="17004881" h="21304520">
                <a:moveTo>
                  <a:pt x="0" y="0"/>
                </a:moveTo>
                <a:lnTo>
                  <a:pt x="17004881" y="0"/>
                </a:lnTo>
                <a:lnTo>
                  <a:pt x="17004881" y="21304520"/>
                </a:lnTo>
                <a:lnTo>
                  <a:pt x="0" y="21304520"/>
                </a:lnTo>
                <a:lnTo>
                  <a:pt x="0" y="0"/>
                </a:lnTo>
                <a:close/>
              </a:path>
            </a:pathLst>
          </a:custGeom>
          <a:blipFill>
            <a:blip r:embed="rId3">
              <a:extLst>
                <a:ext uri="{96DAC541-7B7A-43D3-8B79-37D633B846F1}">
                  <asvg:svgBlip xmlns:asvg="http://schemas.microsoft.com/office/drawing/2016/SVG/main" r:embed="rId4"/>
                </a:ext>
              </a:extLst>
            </a:blip>
            <a:stretch>
              <a:fillRect t="-9" b="-9"/>
            </a:stretch>
          </a:blipFill>
        </p:spPr>
        <p:txBody>
          <a:bodyPr/>
          <a:lstStyle/>
          <a:p>
            <a:endParaRPr lang="en-US"/>
          </a:p>
        </p:txBody>
      </p:sp>
      <p:sp>
        <p:nvSpPr>
          <p:cNvPr id="3" name="Freeform 3"/>
          <p:cNvSpPr/>
          <p:nvPr/>
        </p:nvSpPr>
        <p:spPr>
          <a:xfrm rot="-579470">
            <a:off x="1023365" y="4332477"/>
            <a:ext cx="2237027" cy="2265865"/>
          </a:xfrm>
          <a:custGeom>
            <a:avLst/>
            <a:gdLst/>
            <a:ahLst/>
            <a:cxnLst/>
            <a:rect l="l" t="t" r="r" b="b"/>
            <a:pathLst>
              <a:path w="2237027" h="2265865">
                <a:moveTo>
                  <a:pt x="0" y="0"/>
                </a:moveTo>
                <a:lnTo>
                  <a:pt x="2237027" y="0"/>
                </a:lnTo>
                <a:lnTo>
                  <a:pt x="2237027" y="2265865"/>
                </a:lnTo>
                <a:lnTo>
                  <a:pt x="0" y="2265865"/>
                </a:lnTo>
                <a:lnTo>
                  <a:pt x="0" y="0"/>
                </a:lnTo>
                <a:close/>
              </a:path>
            </a:pathLst>
          </a:custGeom>
          <a:blipFill>
            <a:blip r:embed="rId5">
              <a:extLst>
                <a:ext uri="{96DAC541-7B7A-43D3-8B79-37D633B846F1}">
                  <asvg:svgBlip xmlns:asvg="http://schemas.microsoft.com/office/drawing/2016/SVG/main" r:embed="rId6"/>
                </a:ext>
              </a:extLst>
            </a:blip>
            <a:stretch>
              <a:fillRect l="-6" r="-6"/>
            </a:stretch>
          </a:blipFill>
        </p:spPr>
        <p:txBody>
          <a:bodyPr/>
          <a:lstStyle/>
          <a:p>
            <a:endParaRPr lang="en-US"/>
          </a:p>
        </p:txBody>
      </p:sp>
      <p:sp>
        <p:nvSpPr>
          <p:cNvPr id="4" name="Freeform 4"/>
          <p:cNvSpPr/>
          <p:nvPr/>
        </p:nvSpPr>
        <p:spPr>
          <a:xfrm>
            <a:off x="13187122" y="-3133588"/>
            <a:ext cx="5318829" cy="6373325"/>
          </a:xfrm>
          <a:custGeom>
            <a:avLst/>
            <a:gdLst/>
            <a:ahLst/>
            <a:cxnLst/>
            <a:rect l="l" t="t" r="r" b="b"/>
            <a:pathLst>
              <a:path w="5318829" h="6373325">
                <a:moveTo>
                  <a:pt x="0" y="0"/>
                </a:moveTo>
                <a:lnTo>
                  <a:pt x="5318829" y="0"/>
                </a:lnTo>
                <a:lnTo>
                  <a:pt x="5318829" y="6373325"/>
                </a:lnTo>
                <a:lnTo>
                  <a:pt x="0" y="6373325"/>
                </a:lnTo>
                <a:lnTo>
                  <a:pt x="0" y="0"/>
                </a:lnTo>
                <a:close/>
              </a:path>
            </a:pathLst>
          </a:custGeom>
          <a:blipFill>
            <a:blip r:embed="rId7">
              <a:extLst>
                <a:ext uri="{96DAC541-7B7A-43D3-8B79-37D633B846F1}">
                  <asvg:svgBlip xmlns:asvg="http://schemas.microsoft.com/office/drawing/2016/SVG/main" r:embed="rId8"/>
                </a:ext>
              </a:extLst>
            </a:blip>
            <a:stretch>
              <a:fillRect l="-76" r="-76"/>
            </a:stretch>
          </a:blipFill>
        </p:spPr>
        <p:txBody>
          <a:bodyPr/>
          <a:lstStyle/>
          <a:p>
            <a:endParaRPr lang="en-US"/>
          </a:p>
        </p:txBody>
      </p:sp>
      <p:sp>
        <p:nvSpPr>
          <p:cNvPr id="5" name="Freeform 5"/>
          <p:cNvSpPr/>
          <p:nvPr/>
        </p:nvSpPr>
        <p:spPr>
          <a:xfrm>
            <a:off x="-941572" y="8330426"/>
            <a:ext cx="5957100" cy="2761928"/>
          </a:xfrm>
          <a:custGeom>
            <a:avLst/>
            <a:gdLst/>
            <a:ahLst/>
            <a:cxnLst/>
            <a:rect l="l" t="t" r="r" b="b"/>
            <a:pathLst>
              <a:path w="5957100" h="2761928">
                <a:moveTo>
                  <a:pt x="0" y="0"/>
                </a:moveTo>
                <a:lnTo>
                  <a:pt x="5957100" y="0"/>
                </a:lnTo>
                <a:lnTo>
                  <a:pt x="5957100" y="2761928"/>
                </a:lnTo>
                <a:lnTo>
                  <a:pt x="0" y="2761928"/>
                </a:lnTo>
                <a:lnTo>
                  <a:pt x="0" y="0"/>
                </a:lnTo>
                <a:close/>
              </a:path>
            </a:pathLst>
          </a:custGeom>
          <a:blipFill>
            <a:blip r:embed="rId9">
              <a:extLst>
                <a:ext uri="{96DAC541-7B7A-43D3-8B79-37D633B846F1}">
                  <asvg:svgBlip xmlns:asvg="http://schemas.microsoft.com/office/drawing/2016/SVG/main" r:embed="rId10"/>
                </a:ext>
              </a:extLst>
            </a:blip>
            <a:stretch>
              <a:fillRect t="-131" b="-131"/>
            </a:stretch>
          </a:blipFill>
        </p:spPr>
        <p:txBody>
          <a:bodyPr/>
          <a:lstStyle/>
          <a:p>
            <a:endParaRPr lang="en-US"/>
          </a:p>
        </p:txBody>
      </p:sp>
      <p:sp>
        <p:nvSpPr>
          <p:cNvPr id="6" name="Freeform 6"/>
          <p:cNvSpPr/>
          <p:nvPr/>
        </p:nvSpPr>
        <p:spPr>
          <a:xfrm>
            <a:off x="14452297" y="6545756"/>
            <a:ext cx="3513280" cy="4546598"/>
          </a:xfrm>
          <a:custGeom>
            <a:avLst/>
            <a:gdLst/>
            <a:ahLst/>
            <a:cxnLst/>
            <a:rect l="l" t="t" r="r" b="b"/>
            <a:pathLst>
              <a:path w="3513280" h="4546598">
                <a:moveTo>
                  <a:pt x="0" y="0"/>
                </a:moveTo>
                <a:lnTo>
                  <a:pt x="3513280" y="0"/>
                </a:lnTo>
                <a:lnTo>
                  <a:pt x="3513280" y="4546598"/>
                </a:lnTo>
                <a:lnTo>
                  <a:pt x="0" y="4546598"/>
                </a:lnTo>
                <a:lnTo>
                  <a:pt x="0" y="0"/>
                </a:lnTo>
                <a:close/>
              </a:path>
            </a:pathLst>
          </a:custGeom>
          <a:blipFill>
            <a:blip r:embed="rId11">
              <a:extLst>
                <a:ext uri="{96DAC541-7B7A-43D3-8B79-37D633B846F1}">
                  <asvg:svgBlip xmlns:asvg="http://schemas.microsoft.com/office/drawing/2016/SVG/main" r:embed="rId12"/>
                </a:ext>
              </a:extLst>
            </a:blip>
            <a:stretch>
              <a:fillRect l="-86" r="-86"/>
            </a:stretch>
          </a:blipFill>
        </p:spPr>
        <p:txBody>
          <a:bodyPr/>
          <a:lstStyle/>
          <a:p>
            <a:endParaRPr lang="en-US"/>
          </a:p>
        </p:txBody>
      </p:sp>
      <p:sp>
        <p:nvSpPr>
          <p:cNvPr id="7" name="TextBox 7"/>
          <p:cNvSpPr txBox="1"/>
          <p:nvPr/>
        </p:nvSpPr>
        <p:spPr>
          <a:xfrm>
            <a:off x="3434604" y="3788823"/>
            <a:ext cx="11765158" cy="3333758"/>
          </a:xfrm>
          <a:prstGeom prst="rect">
            <a:avLst/>
          </a:prstGeom>
        </p:spPr>
        <p:txBody>
          <a:bodyPr lIns="0" tIns="0" rIns="0" bIns="0" rtlCol="0" anchor="t">
            <a:spAutoFit/>
          </a:bodyPr>
          <a:lstStyle/>
          <a:p>
            <a:pPr algn="ctr">
              <a:lnSpc>
                <a:spcPts val="13500"/>
              </a:lnSpc>
            </a:pPr>
            <a:r>
              <a:rPr lang="en-US" sz="15000">
                <a:solidFill>
                  <a:srgbClr val="672D89"/>
                </a:solidFill>
                <a:latin typeface="Permanent Marker"/>
                <a:ea typeface="Permanent Marker"/>
                <a:cs typeface="Permanent Marker"/>
                <a:sym typeface="Permanent Marker"/>
              </a:rPr>
              <a:t>would you rather...</a:t>
            </a:r>
          </a:p>
        </p:txBody>
      </p:sp>
      <p:sp>
        <p:nvSpPr>
          <p:cNvPr id="8" name="TextBox 8"/>
          <p:cNvSpPr txBox="1"/>
          <p:nvPr/>
        </p:nvSpPr>
        <p:spPr>
          <a:xfrm>
            <a:off x="3434604" y="7225339"/>
            <a:ext cx="11765158" cy="583406"/>
          </a:xfrm>
          <a:prstGeom prst="rect">
            <a:avLst/>
          </a:prstGeom>
        </p:spPr>
        <p:txBody>
          <a:bodyPr lIns="0" tIns="0" rIns="0" bIns="0" rtlCol="0" anchor="t">
            <a:spAutoFit/>
          </a:bodyPr>
          <a:lstStyle/>
          <a:p>
            <a:pPr algn="ctr">
              <a:lnSpc>
                <a:spcPts val="4200"/>
              </a:lnSpc>
            </a:pPr>
            <a:r>
              <a:rPr lang="en-US" sz="3000" b="1">
                <a:solidFill>
                  <a:srgbClr val="000000"/>
                </a:solidFill>
                <a:latin typeface="Arimo Bold"/>
                <a:ea typeface="Arimo Bold"/>
                <a:cs typeface="Arimo Bold"/>
                <a:sym typeface="Arimo Bold"/>
              </a:rPr>
              <a:t>Optional End of Presentation Activity</a:t>
            </a:r>
          </a:p>
        </p:txBody>
      </p:sp>
      <p:sp>
        <p:nvSpPr>
          <p:cNvPr id="9" name="Freeform 9"/>
          <p:cNvSpPr/>
          <p:nvPr/>
        </p:nvSpPr>
        <p:spPr>
          <a:xfrm rot="-1647203">
            <a:off x="-941035" y="-1634269"/>
            <a:ext cx="7454424" cy="3889854"/>
          </a:xfrm>
          <a:custGeom>
            <a:avLst/>
            <a:gdLst/>
            <a:ahLst/>
            <a:cxnLst/>
            <a:rect l="l" t="t" r="r" b="b"/>
            <a:pathLst>
              <a:path w="7454424" h="3889854">
                <a:moveTo>
                  <a:pt x="0" y="0"/>
                </a:moveTo>
                <a:lnTo>
                  <a:pt x="7454424" y="0"/>
                </a:lnTo>
                <a:lnTo>
                  <a:pt x="7454424" y="3889854"/>
                </a:lnTo>
                <a:lnTo>
                  <a:pt x="0" y="3889854"/>
                </a:lnTo>
                <a:lnTo>
                  <a:pt x="0" y="0"/>
                </a:lnTo>
                <a:close/>
              </a:path>
            </a:pathLst>
          </a:custGeom>
          <a:blipFill>
            <a:blip r:embed="rId13">
              <a:extLst>
                <a:ext uri="{96DAC541-7B7A-43D3-8B79-37D633B846F1}">
                  <asvg:svgBlip xmlns:asvg="http://schemas.microsoft.com/office/drawing/2016/SVG/main" r:embed="rId14"/>
                </a:ext>
              </a:extLst>
            </a:blip>
            <a:stretch>
              <a:fillRect t="-50" b="-50"/>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960732" y="8025835"/>
            <a:ext cx="3667002" cy="1266783"/>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asvg="http://schemas.microsoft.com/office/drawing/2016/SVG/main" r:embed="rId3"/>
                </a:ext>
              </a:extLst>
            </a:blip>
            <a:stretch>
              <a:fillRect t="-375" b="-375"/>
            </a:stretch>
          </a:blipFill>
        </p:spPr>
        <p:txBody>
          <a:bodyPr/>
          <a:lstStyle/>
          <a:p>
            <a:endParaRPr lang="en-US"/>
          </a:p>
        </p:txBody>
      </p:sp>
      <p:sp>
        <p:nvSpPr>
          <p:cNvPr id="3" name="Freeform 3"/>
          <p:cNvSpPr/>
          <p:nvPr/>
        </p:nvSpPr>
        <p:spPr>
          <a:xfrm>
            <a:off x="3356261"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981226"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3871719" y="4200038"/>
            <a:ext cx="4001643" cy="4114800"/>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104" r="-104"/>
            </a:stretch>
          </a:blipFill>
        </p:spPr>
        <p:txBody>
          <a:bodyPr/>
          <a:lstStyle/>
          <a:p>
            <a:endParaRPr lang="en-US"/>
          </a:p>
        </p:txBody>
      </p:sp>
      <p:sp>
        <p:nvSpPr>
          <p:cNvPr id="6" name="Freeform 6"/>
          <p:cNvSpPr/>
          <p:nvPr/>
        </p:nvSpPr>
        <p:spPr>
          <a:xfrm>
            <a:off x="10345976" y="4200038"/>
            <a:ext cx="4303059" cy="4114800"/>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t="-205" b="-205"/>
            </a:stretch>
          </a:blipFill>
        </p:spPr>
        <p:txBody>
          <a:bodyPr/>
          <a:lstStyle/>
          <a:p>
            <a:endParaRPr lang="en-US"/>
          </a:p>
        </p:txBody>
      </p:sp>
      <p:sp>
        <p:nvSpPr>
          <p:cNvPr id="7" name="TextBox 7"/>
          <p:cNvSpPr txBox="1"/>
          <p:nvPr/>
        </p:nvSpPr>
        <p:spPr>
          <a:xfrm>
            <a:off x="3859485" y="1102868"/>
            <a:ext cx="10569029" cy="807720"/>
          </a:xfrm>
          <a:prstGeom prst="rect">
            <a:avLst/>
          </a:prstGeom>
        </p:spPr>
        <p:txBody>
          <a:bodyPr lIns="0" tIns="0" rIns="0" bIns="0" rtlCol="0" anchor="t">
            <a:spAutoFit/>
          </a:bodyPr>
          <a:lstStyle/>
          <a:p>
            <a:pPr algn="ctr">
              <a:lnSpc>
                <a:spcPts val="5880"/>
              </a:lnSpc>
            </a:pPr>
            <a:r>
              <a:rPr lang="en-US" sz="4200">
                <a:solidFill>
                  <a:srgbClr val="000000"/>
                </a:solidFill>
                <a:latin typeface="Permanent Marker"/>
                <a:ea typeface="Permanent Marker"/>
                <a:cs typeface="Permanent Marker"/>
                <a:sym typeface="Permanent Marker"/>
              </a:rPr>
              <a:t>Work in a cube or travel for your job?</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960732" y="8025835"/>
            <a:ext cx="3667002" cy="1266783"/>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asvg="http://schemas.microsoft.com/office/drawing/2016/SVG/main" r:embed="rId3"/>
                </a:ext>
              </a:extLst>
            </a:blip>
            <a:stretch>
              <a:fillRect t="-375" b="-375"/>
            </a:stretch>
          </a:blipFill>
        </p:spPr>
        <p:txBody>
          <a:bodyPr/>
          <a:lstStyle/>
          <a:p>
            <a:endParaRPr lang="en-US"/>
          </a:p>
        </p:txBody>
      </p:sp>
      <p:sp>
        <p:nvSpPr>
          <p:cNvPr id="3" name="Freeform 3"/>
          <p:cNvSpPr/>
          <p:nvPr/>
        </p:nvSpPr>
        <p:spPr>
          <a:xfrm>
            <a:off x="3356261"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981226"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4920993" y="4200038"/>
            <a:ext cx="1903095" cy="4114800"/>
          </a:xfrm>
          <a:custGeom>
            <a:avLst/>
            <a:gdLst/>
            <a:ahLst/>
            <a:cxnLst/>
            <a:rect l="l" t="t" r="r" b="b"/>
            <a:pathLst>
              <a:path w="1903095" h="4114800">
                <a:moveTo>
                  <a:pt x="0" y="0"/>
                </a:moveTo>
                <a:lnTo>
                  <a:pt x="1903095" y="0"/>
                </a:lnTo>
                <a:lnTo>
                  <a:pt x="190309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550" r="-550"/>
            </a:stretch>
          </a:blipFill>
        </p:spPr>
        <p:txBody>
          <a:bodyPr/>
          <a:lstStyle/>
          <a:p>
            <a:endParaRPr lang="en-US"/>
          </a:p>
        </p:txBody>
      </p:sp>
      <p:sp>
        <p:nvSpPr>
          <p:cNvPr id="6" name="Freeform 6"/>
          <p:cNvSpPr/>
          <p:nvPr/>
        </p:nvSpPr>
        <p:spPr>
          <a:xfrm>
            <a:off x="10532688" y="4200038"/>
            <a:ext cx="3929634" cy="4114800"/>
          </a:xfrm>
          <a:custGeom>
            <a:avLst/>
            <a:gdLst/>
            <a:ahLst/>
            <a:cxnLst/>
            <a:rect l="l" t="t" r="r" b="b"/>
            <a:pathLst>
              <a:path w="3929634" h="4114800">
                <a:moveTo>
                  <a:pt x="0" y="0"/>
                </a:moveTo>
                <a:lnTo>
                  <a:pt x="3929634" y="0"/>
                </a:lnTo>
                <a:lnTo>
                  <a:pt x="392963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t="-62" b="-62"/>
            </a:stretch>
          </a:blipFill>
        </p:spPr>
        <p:txBody>
          <a:bodyPr/>
          <a:lstStyle/>
          <a:p>
            <a:endParaRPr lang="en-US"/>
          </a:p>
        </p:txBody>
      </p:sp>
      <p:sp>
        <p:nvSpPr>
          <p:cNvPr id="7" name="TextBox 7"/>
          <p:cNvSpPr txBox="1"/>
          <p:nvPr/>
        </p:nvSpPr>
        <p:spPr>
          <a:xfrm>
            <a:off x="4148063" y="1102868"/>
            <a:ext cx="9991874" cy="807720"/>
          </a:xfrm>
          <a:prstGeom prst="rect">
            <a:avLst/>
          </a:prstGeom>
        </p:spPr>
        <p:txBody>
          <a:bodyPr lIns="0" tIns="0" rIns="0" bIns="0" rtlCol="0" anchor="t">
            <a:spAutoFit/>
          </a:bodyPr>
          <a:lstStyle/>
          <a:p>
            <a:pPr algn="ctr">
              <a:lnSpc>
                <a:spcPts val="5880"/>
              </a:lnSpc>
            </a:pPr>
            <a:r>
              <a:rPr lang="en-US" sz="4200">
                <a:solidFill>
                  <a:srgbClr val="000000"/>
                </a:solidFill>
                <a:latin typeface="Permanent Marker"/>
                <a:ea typeface="Permanent Marker"/>
                <a:cs typeface="Permanent Marker"/>
                <a:sym typeface="Permanent Marker"/>
              </a:rPr>
              <a:t>Work by yourself or work in a team?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960732" y="8025835"/>
            <a:ext cx="3667002" cy="1266783"/>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asvg="http://schemas.microsoft.com/office/drawing/2016/SVG/main" r:embed="rId3"/>
                </a:ext>
              </a:extLst>
            </a:blip>
            <a:stretch>
              <a:fillRect t="-375" b="-375"/>
            </a:stretch>
          </a:blipFill>
        </p:spPr>
        <p:txBody>
          <a:bodyPr/>
          <a:lstStyle/>
          <a:p>
            <a:endParaRPr lang="en-US"/>
          </a:p>
        </p:txBody>
      </p:sp>
      <p:sp>
        <p:nvSpPr>
          <p:cNvPr id="3" name="Freeform 3"/>
          <p:cNvSpPr/>
          <p:nvPr/>
        </p:nvSpPr>
        <p:spPr>
          <a:xfrm>
            <a:off x="3356261"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981226"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3748773" y="4200038"/>
            <a:ext cx="4247535" cy="4114800"/>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t="-108" b="-108"/>
            </a:stretch>
          </a:blipFill>
        </p:spPr>
        <p:txBody>
          <a:bodyPr/>
          <a:lstStyle/>
          <a:p>
            <a:endParaRPr lang="en-US"/>
          </a:p>
        </p:txBody>
      </p:sp>
      <p:sp>
        <p:nvSpPr>
          <p:cNvPr id="6" name="Freeform 6"/>
          <p:cNvSpPr/>
          <p:nvPr/>
        </p:nvSpPr>
        <p:spPr>
          <a:xfrm>
            <a:off x="10702424" y="4200038"/>
            <a:ext cx="3590163" cy="4114800"/>
          </a:xfrm>
          <a:custGeom>
            <a:avLst/>
            <a:gdLst/>
            <a:ahLst/>
            <a:cxnLst/>
            <a:rect l="l" t="t" r="r" b="b"/>
            <a:pathLst>
              <a:path w="3590163" h="4114800">
                <a:moveTo>
                  <a:pt x="0" y="0"/>
                </a:moveTo>
                <a:lnTo>
                  <a:pt x="3590163" y="0"/>
                </a:lnTo>
                <a:lnTo>
                  <a:pt x="359016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143" r="-143"/>
            </a:stretch>
          </a:blipFill>
        </p:spPr>
        <p:txBody>
          <a:bodyPr/>
          <a:lstStyle/>
          <a:p>
            <a:endParaRPr lang="en-US"/>
          </a:p>
        </p:txBody>
      </p:sp>
      <p:sp>
        <p:nvSpPr>
          <p:cNvPr id="7" name="TextBox 7"/>
          <p:cNvSpPr txBox="1"/>
          <p:nvPr/>
        </p:nvSpPr>
        <p:spPr>
          <a:xfrm>
            <a:off x="3498503" y="1102868"/>
            <a:ext cx="11290995" cy="807720"/>
          </a:xfrm>
          <a:prstGeom prst="rect">
            <a:avLst/>
          </a:prstGeom>
        </p:spPr>
        <p:txBody>
          <a:bodyPr lIns="0" tIns="0" rIns="0" bIns="0" rtlCol="0" anchor="t">
            <a:spAutoFit/>
          </a:bodyPr>
          <a:lstStyle/>
          <a:p>
            <a:pPr algn="ctr">
              <a:lnSpc>
                <a:spcPts val="5880"/>
              </a:lnSpc>
            </a:pPr>
            <a:r>
              <a:rPr lang="en-US" sz="4200">
                <a:solidFill>
                  <a:srgbClr val="000000"/>
                </a:solidFill>
                <a:latin typeface="Permanent Marker"/>
                <a:ea typeface="Permanent Marker"/>
                <a:cs typeface="Permanent Marker"/>
                <a:sym typeface="Permanent Marker"/>
              </a:rPr>
              <a:t>investigate fraud or help save our planet?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960732" y="8025835"/>
            <a:ext cx="3667002" cy="1266783"/>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asvg="http://schemas.microsoft.com/office/drawing/2016/SVG/main" r:embed="rId3"/>
                </a:ext>
              </a:extLst>
            </a:blip>
            <a:stretch>
              <a:fillRect t="-375" b="-375"/>
            </a:stretch>
          </a:blipFill>
        </p:spPr>
        <p:txBody>
          <a:bodyPr/>
          <a:lstStyle/>
          <a:p>
            <a:endParaRPr lang="en-US"/>
          </a:p>
        </p:txBody>
      </p:sp>
      <p:sp>
        <p:nvSpPr>
          <p:cNvPr id="3" name="Freeform 3"/>
          <p:cNvSpPr/>
          <p:nvPr/>
        </p:nvSpPr>
        <p:spPr>
          <a:xfrm>
            <a:off x="3356261"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981226"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4596459" y="4200038"/>
            <a:ext cx="2083117" cy="4114800"/>
          </a:xfrm>
          <a:custGeom>
            <a:avLst/>
            <a:gdLst/>
            <a:ahLst/>
            <a:cxnLst/>
            <a:rect l="l" t="t" r="r" b="b"/>
            <a:pathLst>
              <a:path w="2083117" h="4114800">
                <a:moveTo>
                  <a:pt x="0" y="0"/>
                </a:moveTo>
                <a:lnTo>
                  <a:pt x="2083117" y="0"/>
                </a:lnTo>
                <a:lnTo>
                  <a:pt x="208311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297" r="-297"/>
            </a:stretch>
          </a:blipFill>
        </p:spPr>
        <p:txBody>
          <a:bodyPr/>
          <a:lstStyle/>
          <a:p>
            <a:endParaRPr lang="en-US"/>
          </a:p>
        </p:txBody>
      </p:sp>
      <p:sp>
        <p:nvSpPr>
          <p:cNvPr id="6" name="Freeform 6"/>
          <p:cNvSpPr/>
          <p:nvPr/>
        </p:nvSpPr>
        <p:spPr>
          <a:xfrm>
            <a:off x="11329931" y="4200038"/>
            <a:ext cx="2335149" cy="4114800"/>
          </a:xfrm>
          <a:custGeom>
            <a:avLst/>
            <a:gdLst/>
            <a:ahLst/>
            <a:cxnLst/>
            <a:rect l="l" t="t" r="r" b="b"/>
            <a:pathLst>
              <a:path w="2335149" h="4114800">
                <a:moveTo>
                  <a:pt x="0" y="0"/>
                </a:moveTo>
                <a:lnTo>
                  <a:pt x="2335149" y="0"/>
                </a:lnTo>
                <a:lnTo>
                  <a:pt x="233514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375" r="-375"/>
            </a:stretch>
          </a:blipFill>
        </p:spPr>
        <p:txBody>
          <a:bodyPr/>
          <a:lstStyle/>
          <a:p>
            <a:endParaRPr lang="en-US"/>
          </a:p>
        </p:txBody>
      </p:sp>
      <p:sp>
        <p:nvSpPr>
          <p:cNvPr id="7" name="TextBox 7"/>
          <p:cNvSpPr txBox="1"/>
          <p:nvPr/>
        </p:nvSpPr>
        <p:spPr>
          <a:xfrm>
            <a:off x="4774704" y="1102868"/>
            <a:ext cx="8738592" cy="807720"/>
          </a:xfrm>
          <a:prstGeom prst="rect">
            <a:avLst/>
          </a:prstGeom>
        </p:spPr>
        <p:txBody>
          <a:bodyPr lIns="0" tIns="0" rIns="0" bIns="0" rtlCol="0" anchor="t">
            <a:spAutoFit/>
          </a:bodyPr>
          <a:lstStyle/>
          <a:p>
            <a:pPr algn="ctr">
              <a:lnSpc>
                <a:spcPts val="5880"/>
              </a:lnSpc>
            </a:pPr>
            <a:r>
              <a:rPr lang="en-US" sz="4200">
                <a:solidFill>
                  <a:srgbClr val="000000"/>
                </a:solidFill>
                <a:latin typeface="Permanent Marker"/>
                <a:ea typeface="Permanent Marker"/>
                <a:cs typeface="Permanent Marker"/>
                <a:sym typeface="Permanent Marker"/>
              </a:rPr>
              <a:t>track the money or tell a story?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960732" y="8025835"/>
            <a:ext cx="3667002" cy="1266783"/>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asvg="http://schemas.microsoft.com/office/drawing/2016/SVG/main" r:embed="rId3"/>
                </a:ext>
              </a:extLst>
            </a:blip>
            <a:stretch>
              <a:fillRect t="-375" b="-375"/>
            </a:stretch>
          </a:blipFill>
        </p:spPr>
        <p:txBody>
          <a:bodyPr/>
          <a:lstStyle/>
          <a:p>
            <a:endParaRPr lang="en-US"/>
          </a:p>
        </p:txBody>
      </p:sp>
      <p:sp>
        <p:nvSpPr>
          <p:cNvPr id="3" name="Freeform 3"/>
          <p:cNvSpPr/>
          <p:nvPr/>
        </p:nvSpPr>
        <p:spPr>
          <a:xfrm>
            <a:off x="3356261"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981226" y="2903695"/>
            <a:ext cx="5032560" cy="6526660"/>
          </a:xfrm>
          <a:custGeom>
            <a:avLst/>
            <a:gdLst/>
            <a:ahLst/>
            <a:cxnLst/>
            <a:rect l="l" t="t" r="r" b="b"/>
            <a:pathLst>
              <a:path w="5032560" h="6526660">
                <a:moveTo>
                  <a:pt x="0" y="0"/>
                </a:moveTo>
                <a:lnTo>
                  <a:pt x="5032560" y="0"/>
                </a:lnTo>
                <a:lnTo>
                  <a:pt x="5032560" y="6526660"/>
                </a:lnTo>
                <a:lnTo>
                  <a:pt x="0" y="6526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3815141" y="420003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0508910" y="4549731"/>
            <a:ext cx="3977191" cy="3415413"/>
          </a:xfrm>
          <a:custGeom>
            <a:avLst/>
            <a:gdLst/>
            <a:ahLst/>
            <a:cxnLst/>
            <a:rect l="l" t="t" r="r" b="b"/>
            <a:pathLst>
              <a:path w="3977191" h="3415413">
                <a:moveTo>
                  <a:pt x="0" y="0"/>
                </a:moveTo>
                <a:lnTo>
                  <a:pt x="3977191" y="0"/>
                </a:lnTo>
                <a:lnTo>
                  <a:pt x="3977191" y="3415413"/>
                </a:lnTo>
                <a:lnTo>
                  <a:pt x="0" y="3415413"/>
                </a:lnTo>
                <a:lnTo>
                  <a:pt x="0" y="0"/>
                </a:lnTo>
                <a:close/>
              </a:path>
            </a:pathLst>
          </a:custGeom>
          <a:blipFill>
            <a:blip r:embed="rId8">
              <a:extLst>
                <a:ext uri="{96DAC541-7B7A-43D3-8B79-37D633B846F1}">
                  <asvg:svgBlip xmlns:asvg="http://schemas.microsoft.com/office/drawing/2016/SVG/main" r:embed="rId9"/>
                </a:ext>
              </a:extLst>
            </a:blip>
            <a:stretch>
              <a:fillRect t="-145" b="-145"/>
            </a:stretch>
          </a:blipFill>
        </p:spPr>
        <p:txBody>
          <a:bodyPr/>
          <a:lstStyle/>
          <a:p>
            <a:endParaRPr lang="en-US"/>
          </a:p>
        </p:txBody>
      </p:sp>
      <p:sp>
        <p:nvSpPr>
          <p:cNvPr id="7" name="TextBox 7"/>
          <p:cNvSpPr txBox="1"/>
          <p:nvPr/>
        </p:nvSpPr>
        <p:spPr>
          <a:xfrm>
            <a:off x="2895600" y="1102868"/>
            <a:ext cx="12880628" cy="796945"/>
          </a:xfrm>
          <a:prstGeom prst="rect">
            <a:avLst/>
          </a:prstGeom>
        </p:spPr>
        <p:txBody>
          <a:bodyPr lIns="0" tIns="0" rIns="0" bIns="0" rtlCol="0" anchor="t">
            <a:spAutoFit/>
          </a:bodyPr>
          <a:lstStyle/>
          <a:p>
            <a:pPr algn="ctr">
              <a:lnSpc>
                <a:spcPts val="5880"/>
              </a:lnSpc>
            </a:pPr>
            <a:r>
              <a:rPr lang="en-US" sz="4200">
                <a:solidFill>
                  <a:srgbClr val="000000"/>
                </a:solidFill>
                <a:latin typeface="Permanent Marker"/>
                <a:ea typeface="Permanent Marker"/>
                <a:cs typeface="Permanent Marker"/>
                <a:sym typeface="Permanent Marker"/>
              </a:rPr>
              <a:t>work for a company or own your own business?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7928305"/>
            <a:ext cx="5439970" cy="724276"/>
            <a:chOff x="0" y="0"/>
            <a:chExt cx="7253293" cy="965701"/>
          </a:xfrm>
        </p:grpSpPr>
        <p:sp>
          <p:nvSpPr>
            <p:cNvPr id="3" name="Freeform 3"/>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FFFFFF"/>
            </a:solidFill>
          </p:spPr>
          <p:txBody>
            <a:bodyPr/>
            <a:lstStyle/>
            <a:p>
              <a:endParaRPr lang="en-US"/>
            </a:p>
          </p:txBody>
        </p:sp>
      </p:grpSp>
      <p:sp>
        <p:nvSpPr>
          <p:cNvPr id="4" name="TextBox 4"/>
          <p:cNvSpPr txBox="1"/>
          <p:nvPr/>
        </p:nvSpPr>
        <p:spPr>
          <a:xfrm>
            <a:off x="1443022" y="8011519"/>
            <a:ext cx="4611326" cy="474504"/>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Keep track of the money</a:t>
            </a:r>
          </a:p>
        </p:txBody>
      </p:sp>
      <p:grpSp>
        <p:nvGrpSpPr>
          <p:cNvPr id="5" name="Group 5"/>
          <p:cNvGrpSpPr/>
          <p:nvPr/>
        </p:nvGrpSpPr>
        <p:grpSpPr>
          <a:xfrm>
            <a:off x="1028700" y="9112936"/>
            <a:ext cx="5439970" cy="724276"/>
            <a:chOff x="0" y="0"/>
            <a:chExt cx="7253293" cy="965701"/>
          </a:xfrm>
        </p:grpSpPr>
        <p:sp>
          <p:nvSpPr>
            <p:cNvPr id="6" name="Freeform 6"/>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FFA300"/>
            </a:solidFill>
          </p:spPr>
          <p:txBody>
            <a:bodyPr/>
            <a:lstStyle/>
            <a:p>
              <a:endParaRPr lang="en-US"/>
            </a:p>
          </p:txBody>
        </p:sp>
      </p:grpSp>
      <p:sp>
        <p:nvSpPr>
          <p:cNvPr id="7" name="TextBox 7"/>
          <p:cNvSpPr txBox="1"/>
          <p:nvPr/>
        </p:nvSpPr>
        <p:spPr>
          <a:xfrm>
            <a:off x="1443022" y="9196150"/>
            <a:ext cx="4611326" cy="474504"/>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Work for a company</a:t>
            </a:r>
          </a:p>
        </p:txBody>
      </p:sp>
      <p:grpSp>
        <p:nvGrpSpPr>
          <p:cNvPr id="8" name="Group 8"/>
          <p:cNvGrpSpPr/>
          <p:nvPr/>
        </p:nvGrpSpPr>
        <p:grpSpPr>
          <a:xfrm>
            <a:off x="7710047" y="7928305"/>
            <a:ext cx="5439970" cy="724276"/>
            <a:chOff x="0" y="0"/>
            <a:chExt cx="7253293" cy="965701"/>
          </a:xfrm>
        </p:grpSpPr>
        <p:sp>
          <p:nvSpPr>
            <p:cNvPr id="9" name="Freeform 9"/>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EB04A3"/>
            </a:solidFill>
          </p:spPr>
          <p:txBody>
            <a:bodyPr/>
            <a:lstStyle/>
            <a:p>
              <a:endParaRPr lang="en-US"/>
            </a:p>
          </p:txBody>
        </p:sp>
      </p:grpSp>
      <p:sp>
        <p:nvSpPr>
          <p:cNvPr id="10" name="TextBox 10"/>
          <p:cNvSpPr txBox="1"/>
          <p:nvPr/>
        </p:nvSpPr>
        <p:spPr>
          <a:xfrm>
            <a:off x="8124369" y="8011519"/>
            <a:ext cx="4611326" cy="474504"/>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Use finances to tell a story</a:t>
            </a:r>
          </a:p>
        </p:txBody>
      </p:sp>
      <p:grpSp>
        <p:nvGrpSpPr>
          <p:cNvPr id="11" name="Group 11"/>
          <p:cNvGrpSpPr/>
          <p:nvPr/>
        </p:nvGrpSpPr>
        <p:grpSpPr>
          <a:xfrm>
            <a:off x="7710047" y="9112936"/>
            <a:ext cx="5439970" cy="724276"/>
            <a:chOff x="0" y="0"/>
            <a:chExt cx="7253293" cy="965701"/>
          </a:xfrm>
        </p:grpSpPr>
        <p:sp>
          <p:nvSpPr>
            <p:cNvPr id="12" name="Freeform 12"/>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D2FFE5"/>
            </a:solidFill>
          </p:spPr>
          <p:txBody>
            <a:bodyPr/>
            <a:lstStyle/>
            <a:p>
              <a:endParaRPr lang="en-US"/>
            </a:p>
          </p:txBody>
        </p:sp>
      </p:grpSp>
      <p:sp>
        <p:nvSpPr>
          <p:cNvPr id="13" name="TextBox 13"/>
          <p:cNvSpPr txBox="1"/>
          <p:nvPr/>
        </p:nvSpPr>
        <p:spPr>
          <a:xfrm>
            <a:off x="8124369" y="9196150"/>
            <a:ext cx="4611326" cy="474504"/>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Be your own boss</a:t>
            </a:r>
          </a:p>
        </p:txBody>
      </p:sp>
      <p:sp>
        <p:nvSpPr>
          <p:cNvPr id="14" name="Freeform 14"/>
          <p:cNvSpPr/>
          <p:nvPr/>
        </p:nvSpPr>
        <p:spPr>
          <a:xfrm>
            <a:off x="5802359" y="7594749"/>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15" name="TextBox 15"/>
          <p:cNvSpPr txBox="1"/>
          <p:nvPr/>
        </p:nvSpPr>
        <p:spPr>
          <a:xfrm>
            <a:off x="1028700" y="1295400"/>
            <a:ext cx="13833263" cy="2247900"/>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in accounting, there’s something for everyone!</a:t>
            </a:r>
          </a:p>
        </p:txBody>
      </p:sp>
      <p:sp>
        <p:nvSpPr>
          <p:cNvPr id="16" name="Freeform 16"/>
          <p:cNvSpPr/>
          <p:nvPr/>
        </p:nvSpPr>
        <p:spPr>
          <a:xfrm>
            <a:off x="5802359" y="8753760"/>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17" name="Freeform 17"/>
          <p:cNvSpPr/>
          <p:nvPr/>
        </p:nvSpPr>
        <p:spPr>
          <a:xfrm>
            <a:off x="12527738" y="7594572"/>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18" name="Freeform 18"/>
          <p:cNvSpPr/>
          <p:nvPr/>
        </p:nvSpPr>
        <p:spPr>
          <a:xfrm>
            <a:off x="12527738" y="8727257"/>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grpSp>
        <p:nvGrpSpPr>
          <p:cNvPr id="19" name="Group 19"/>
          <p:cNvGrpSpPr/>
          <p:nvPr/>
        </p:nvGrpSpPr>
        <p:grpSpPr>
          <a:xfrm>
            <a:off x="1028700" y="5609641"/>
            <a:ext cx="5439970" cy="724276"/>
            <a:chOff x="0" y="0"/>
            <a:chExt cx="7253293" cy="965701"/>
          </a:xfrm>
        </p:grpSpPr>
        <p:sp>
          <p:nvSpPr>
            <p:cNvPr id="20" name="Freeform 20"/>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FFFFFF"/>
            </a:solidFill>
          </p:spPr>
          <p:txBody>
            <a:bodyPr/>
            <a:lstStyle/>
            <a:p>
              <a:endParaRPr lang="en-US"/>
            </a:p>
          </p:txBody>
        </p:sp>
      </p:grpSp>
      <p:sp>
        <p:nvSpPr>
          <p:cNvPr id="21" name="TextBox 21"/>
          <p:cNvSpPr txBox="1"/>
          <p:nvPr/>
        </p:nvSpPr>
        <p:spPr>
          <a:xfrm>
            <a:off x="1443022" y="5692855"/>
            <a:ext cx="4611326" cy="474504"/>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Work in a team</a:t>
            </a:r>
          </a:p>
        </p:txBody>
      </p:sp>
      <p:grpSp>
        <p:nvGrpSpPr>
          <p:cNvPr id="22" name="Group 22"/>
          <p:cNvGrpSpPr/>
          <p:nvPr/>
        </p:nvGrpSpPr>
        <p:grpSpPr>
          <a:xfrm>
            <a:off x="1028700" y="6794273"/>
            <a:ext cx="5439970" cy="724276"/>
            <a:chOff x="0" y="0"/>
            <a:chExt cx="7253293" cy="965701"/>
          </a:xfrm>
        </p:grpSpPr>
        <p:sp>
          <p:nvSpPr>
            <p:cNvPr id="23" name="Freeform 23"/>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FFA300"/>
            </a:solidFill>
          </p:spPr>
          <p:txBody>
            <a:bodyPr/>
            <a:lstStyle/>
            <a:p>
              <a:endParaRPr lang="en-US"/>
            </a:p>
          </p:txBody>
        </p:sp>
      </p:grpSp>
      <p:sp>
        <p:nvSpPr>
          <p:cNvPr id="24" name="TextBox 24"/>
          <p:cNvSpPr txBox="1"/>
          <p:nvPr/>
        </p:nvSpPr>
        <p:spPr>
          <a:xfrm>
            <a:off x="1443022" y="6877487"/>
            <a:ext cx="4611326" cy="474504"/>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Investigate fraud</a:t>
            </a:r>
          </a:p>
        </p:txBody>
      </p:sp>
      <p:grpSp>
        <p:nvGrpSpPr>
          <p:cNvPr id="25" name="Group 25"/>
          <p:cNvGrpSpPr/>
          <p:nvPr/>
        </p:nvGrpSpPr>
        <p:grpSpPr>
          <a:xfrm>
            <a:off x="7710047" y="5609641"/>
            <a:ext cx="5439970" cy="724276"/>
            <a:chOff x="0" y="0"/>
            <a:chExt cx="7253293" cy="965701"/>
          </a:xfrm>
        </p:grpSpPr>
        <p:sp>
          <p:nvSpPr>
            <p:cNvPr id="26" name="Freeform 26"/>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EB04A3"/>
            </a:solidFill>
          </p:spPr>
          <p:txBody>
            <a:bodyPr/>
            <a:lstStyle/>
            <a:p>
              <a:endParaRPr lang="en-US"/>
            </a:p>
          </p:txBody>
        </p:sp>
      </p:grpSp>
      <p:sp>
        <p:nvSpPr>
          <p:cNvPr id="27" name="TextBox 27"/>
          <p:cNvSpPr txBox="1"/>
          <p:nvPr/>
        </p:nvSpPr>
        <p:spPr>
          <a:xfrm>
            <a:off x="8124369" y="5692855"/>
            <a:ext cx="4611326" cy="474504"/>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Work by yourself</a:t>
            </a:r>
          </a:p>
        </p:txBody>
      </p:sp>
      <p:grpSp>
        <p:nvGrpSpPr>
          <p:cNvPr id="28" name="Group 28"/>
          <p:cNvGrpSpPr/>
          <p:nvPr/>
        </p:nvGrpSpPr>
        <p:grpSpPr>
          <a:xfrm>
            <a:off x="7710047" y="6794273"/>
            <a:ext cx="5439970" cy="724276"/>
            <a:chOff x="0" y="0"/>
            <a:chExt cx="7253293" cy="965701"/>
          </a:xfrm>
        </p:grpSpPr>
        <p:sp>
          <p:nvSpPr>
            <p:cNvPr id="29" name="Freeform 29"/>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D2FFE5"/>
            </a:solidFill>
          </p:spPr>
          <p:txBody>
            <a:bodyPr/>
            <a:lstStyle/>
            <a:p>
              <a:endParaRPr lang="en-US"/>
            </a:p>
          </p:txBody>
        </p:sp>
      </p:grpSp>
      <p:sp>
        <p:nvSpPr>
          <p:cNvPr id="30" name="TextBox 30"/>
          <p:cNvSpPr txBox="1"/>
          <p:nvPr/>
        </p:nvSpPr>
        <p:spPr>
          <a:xfrm>
            <a:off x="8124369" y="6877487"/>
            <a:ext cx="4611326" cy="474504"/>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Protect the environment</a:t>
            </a:r>
          </a:p>
        </p:txBody>
      </p:sp>
      <p:sp>
        <p:nvSpPr>
          <p:cNvPr id="31" name="Freeform 31"/>
          <p:cNvSpPr/>
          <p:nvPr/>
        </p:nvSpPr>
        <p:spPr>
          <a:xfrm>
            <a:off x="5802359" y="5275908"/>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32" name="Freeform 32"/>
          <p:cNvSpPr/>
          <p:nvPr/>
        </p:nvSpPr>
        <p:spPr>
          <a:xfrm>
            <a:off x="5802359" y="6408593"/>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33" name="Freeform 33"/>
          <p:cNvSpPr/>
          <p:nvPr/>
        </p:nvSpPr>
        <p:spPr>
          <a:xfrm>
            <a:off x="12527738" y="5275908"/>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34" name="Freeform 34"/>
          <p:cNvSpPr/>
          <p:nvPr/>
        </p:nvSpPr>
        <p:spPr>
          <a:xfrm>
            <a:off x="12527738" y="6408593"/>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35" name="Freeform 35"/>
          <p:cNvSpPr/>
          <p:nvPr/>
        </p:nvSpPr>
        <p:spPr>
          <a:xfrm>
            <a:off x="15121187" y="275641"/>
            <a:ext cx="9746512" cy="5334000"/>
          </a:xfrm>
          <a:custGeom>
            <a:avLst/>
            <a:gdLst/>
            <a:ahLst/>
            <a:cxnLst/>
            <a:rect l="l" t="t" r="r" b="b"/>
            <a:pathLst>
              <a:path w="9746512" h="5334000">
                <a:moveTo>
                  <a:pt x="0" y="0"/>
                </a:moveTo>
                <a:lnTo>
                  <a:pt x="9746512" y="0"/>
                </a:lnTo>
                <a:lnTo>
                  <a:pt x="9746512" y="5334000"/>
                </a:lnTo>
                <a:lnTo>
                  <a:pt x="0" y="5334000"/>
                </a:lnTo>
                <a:lnTo>
                  <a:pt x="0" y="0"/>
                </a:lnTo>
                <a:close/>
              </a:path>
            </a:pathLst>
          </a:custGeom>
          <a:blipFill>
            <a:blip r:embed="rId5">
              <a:extLst>
                <a:ext uri="{96DAC541-7B7A-43D3-8B79-37D633B846F1}">
                  <asvg:svgBlip xmlns:asvg="http://schemas.microsoft.com/office/drawing/2016/SVG/main" r:embed="rId6"/>
                </a:ext>
              </a:extLst>
            </a:blip>
            <a:stretch>
              <a:fillRect t="-142" b="-142"/>
            </a:stretch>
          </a:blipFill>
        </p:spPr>
        <p:txBody>
          <a:bodyPr/>
          <a:lstStyle/>
          <a:p>
            <a:endParaRPr lang="en-US"/>
          </a:p>
        </p:txBody>
      </p:sp>
      <p:grpSp>
        <p:nvGrpSpPr>
          <p:cNvPr id="36" name="Group 36"/>
          <p:cNvGrpSpPr/>
          <p:nvPr/>
        </p:nvGrpSpPr>
        <p:grpSpPr>
          <a:xfrm>
            <a:off x="1028700" y="4421413"/>
            <a:ext cx="5439970" cy="724276"/>
            <a:chOff x="0" y="0"/>
            <a:chExt cx="7253293" cy="965701"/>
          </a:xfrm>
        </p:grpSpPr>
        <p:sp>
          <p:nvSpPr>
            <p:cNvPr id="37" name="Freeform 37"/>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FFA300"/>
            </a:solidFill>
          </p:spPr>
          <p:txBody>
            <a:bodyPr/>
            <a:lstStyle/>
            <a:p>
              <a:endParaRPr lang="en-US"/>
            </a:p>
          </p:txBody>
        </p:sp>
      </p:grpSp>
      <p:sp>
        <p:nvSpPr>
          <p:cNvPr id="38" name="TextBox 38"/>
          <p:cNvSpPr txBox="1"/>
          <p:nvPr/>
        </p:nvSpPr>
        <p:spPr>
          <a:xfrm>
            <a:off x="1443022" y="4504627"/>
            <a:ext cx="4611326" cy="474504"/>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Travel for your job</a:t>
            </a:r>
          </a:p>
        </p:txBody>
      </p:sp>
      <p:grpSp>
        <p:nvGrpSpPr>
          <p:cNvPr id="39" name="Group 39"/>
          <p:cNvGrpSpPr/>
          <p:nvPr/>
        </p:nvGrpSpPr>
        <p:grpSpPr>
          <a:xfrm>
            <a:off x="7710047" y="4421413"/>
            <a:ext cx="5439970" cy="724276"/>
            <a:chOff x="0" y="0"/>
            <a:chExt cx="7253293" cy="965701"/>
          </a:xfrm>
        </p:grpSpPr>
        <p:sp>
          <p:nvSpPr>
            <p:cNvPr id="40" name="Freeform 40"/>
            <p:cNvSpPr/>
            <p:nvPr/>
          </p:nvSpPr>
          <p:spPr>
            <a:xfrm>
              <a:off x="0" y="0"/>
              <a:ext cx="7253351" cy="965708"/>
            </a:xfrm>
            <a:custGeom>
              <a:avLst/>
              <a:gdLst/>
              <a:ahLst/>
              <a:cxnLst/>
              <a:rect l="l" t="t" r="r" b="b"/>
              <a:pathLst>
                <a:path w="7253351" h="965708">
                  <a:moveTo>
                    <a:pt x="0" y="0"/>
                  </a:moveTo>
                  <a:lnTo>
                    <a:pt x="7253351" y="0"/>
                  </a:lnTo>
                  <a:lnTo>
                    <a:pt x="7253351" y="965708"/>
                  </a:lnTo>
                  <a:lnTo>
                    <a:pt x="0" y="965708"/>
                  </a:lnTo>
                  <a:close/>
                </a:path>
              </a:pathLst>
            </a:custGeom>
            <a:solidFill>
              <a:srgbClr val="D2FFE5"/>
            </a:solidFill>
          </p:spPr>
          <p:txBody>
            <a:bodyPr/>
            <a:lstStyle/>
            <a:p>
              <a:endParaRPr lang="en-US"/>
            </a:p>
          </p:txBody>
        </p:sp>
      </p:grpSp>
      <p:sp>
        <p:nvSpPr>
          <p:cNvPr id="41" name="TextBox 41"/>
          <p:cNvSpPr txBox="1"/>
          <p:nvPr/>
        </p:nvSpPr>
        <p:spPr>
          <a:xfrm>
            <a:off x="8124369" y="4504627"/>
            <a:ext cx="4611326" cy="474504"/>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Work at a desk</a:t>
            </a:r>
          </a:p>
        </p:txBody>
      </p:sp>
      <p:sp>
        <p:nvSpPr>
          <p:cNvPr id="42" name="Freeform 42"/>
          <p:cNvSpPr/>
          <p:nvPr/>
        </p:nvSpPr>
        <p:spPr>
          <a:xfrm>
            <a:off x="5802359" y="4087680"/>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
        <p:nvSpPr>
          <p:cNvPr id="43" name="Freeform 43"/>
          <p:cNvSpPr/>
          <p:nvPr/>
        </p:nvSpPr>
        <p:spPr>
          <a:xfrm>
            <a:off x="12527738" y="4035734"/>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asvg="http://schemas.microsoft.com/office/drawing/2016/SVG/main" r:embed="rId4"/>
                </a:ext>
              </a:extLst>
            </a:blip>
            <a:stretch>
              <a:fillRect l="-28" r="-28"/>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Freeform 2"/>
          <p:cNvSpPr/>
          <p:nvPr/>
        </p:nvSpPr>
        <p:spPr>
          <a:xfrm flipV="1">
            <a:off x="12651965" y="6875895"/>
            <a:ext cx="6860329" cy="4764810"/>
          </a:xfrm>
          <a:custGeom>
            <a:avLst/>
            <a:gdLst/>
            <a:ahLst/>
            <a:cxnLst/>
            <a:rect l="l" t="t" r="r" b="b"/>
            <a:pathLst>
              <a:path w="6860329" h="4764810">
                <a:moveTo>
                  <a:pt x="0" y="4764810"/>
                </a:moveTo>
                <a:lnTo>
                  <a:pt x="6860329" y="4764810"/>
                </a:lnTo>
                <a:lnTo>
                  <a:pt x="6860329" y="0"/>
                </a:lnTo>
                <a:lnTo>
                  <a:pt x="0" y="0"/>
                </a:lnTo>
                <a:lnTo>
                  <a:pt x="0" y="4764810"/>
                </a:lnTo>
                <a:close/>
              </a:path>
            </a:pathLst>
          </a:custGeom>
          <a:blipFill>
            <a:blip r:embed="rId3">
              <a:extLst>
                <a:ext uri="{96DAC541-7B7A-43D3-8B79-37D633B846F1}">
                  <asvg:svgBlip xmlns:asvg="http://schemas.microsoft.com/office/drawing/2016/SVG/main" r:embed="rId4"/>
                </a:ext>
              </a:extLst>
            </a:blip>
            <a:stretch>
              <a:fillRect t="-222" b="-222"/>
            </a:stretch>
          </a:blipFill>
        </p:spPr>
        <p:txBody>
          <a:bodyPr/>
          <a:lstStyle/>
          <a:p>
            <a:endParaRPr lang="en-US"/>
          </a:p>
        </p:txBody>
      </p:sp>
      <p:sp>
        <p:nvSpPr>
          <p:cNvPr id="3" name="Freeform 3"/>
          <p:cNvSpPr/>
          <p:nvPr/>
        </p:nvSpPr>
        <p:spPr>
          <a:xfrm>
            <a:off x="-941572" y="8330426"/>
            <a:ext cx="5957100" cy="2761928"/>
          </a:xfrm>
          <a:custGeom>
            <a:avLst/>
            <a:gdLst/>
            <a:ahLst/>
            <a:cxnLst/>
            <a:rect l="l" t="t" r="r" b="b"/>
            <a:pathLst>
              <a:path w="5957100" h="2761928">
                <a:moveTo>
                  <a:pt x="0" y="0"/>
                </a:moveTo>
                <a:lnTo>
                  <a:pt x="5957100" y="0"/>
                </a:lnTo>
                <a:lnTo>
                  <a:pt x="5957100" y="2761928"/>
                </a:lnTo>
                <a:lnTo>
                  <a:pt x="0" y="2761928"/>
                </a:lnTo>
                <a:lnTo>
                  <a:pt x="0" y="0"/>
                </a:lnTo>
                <a:close/>
              </a:path>
            </a:pathLst>
          </a:custGeom>
          <a:blipFill>
            <a:blip r:embed="rId5">
              <a:extLst>
                <a:ext uri="{96DAC541-7B7A-43D3-8B79-37D633B846F1}">
                  <asvg:svgBlip xmlns:asvg="http://schemas.microsoft.com/office/drawing/2016/SVG/main" r:embed="rId6"/>
                </a:ext>
              </a:extLst>
            </a:blip>
            <a:stretch>
              <a:fillRect t="-131" b="-131"/>
            </a:stretch>
          </a:blipFill>
        </p:spPr>
        <p:txBody>
          <a:bodyPr/>
          <a:lstStyle/>
          <a:p>
            <a:endParaRPr lang="en-US"/>
          </a:p>
        </p:txBody>
      </p:sp>
      <p:sp>
        <p:nvSpPr>
          <p:cNvPr id="4" name="Freeform 4"/>
          <p:cNvSpPr/>
          <p:nvPr/>
        </p:nvSpPr>
        <p:spPr>
          <a:xfrm>
            <a:off x="2655161" y="1028700"/>
            <a:ext cx="12977678" cy="7527053"/>
          </a:xfrm>
          <a:custGeom>
            <a:avLst/>
            <a:gdLst/>
            <a:ahLst/>
            <a:cxnLst/>
            <a:rect l="l" t="t" r="r" b="b"/>
            <a:pathLst>
              <a:path w="12977678" h="7527053">
                <a:moveTo>
                  <a:pt x="0" y="0"/>
                </a:moveTo>
                <a:lnTo>
                  <a:pt x="12977678" y="0"/>
                </a:lnTo>
                <a:lnTo>
                  <a:pt x="12977678" y="7527053"/>
                </a:lnTo>
                <a:lnTo>
                  <a:pt x="0" y="7527053"/>
                </a:lnTo>
                <a:lnTo>
                  <a:pt x="0" y="0"/>
                </a:lnTo>
                <a:close/>
              </a:path>
            </a:pathLst>
          </a:custGeom>
          <a:blipFill>
            <a:blip r:embed="rId7">
              <a:extLst>
                <a:ext uri="{96DAC541-7B7A-43D3-8B79-37D633B846F1}">
                  <asvg:svgBlip xmlns:asvg="http://schemas.microsoft.com/office/drawing/2016/SVG/main" r:embed="rId8"/>
                </a:ext>
              </a:extLst>
            </a:blip>
            <a:stretch>
              <a:fillRect l="-44" r="-44"/>
            </a:stretch>
          </a:blipFill>
        </p:spPr>
        <p:txBody>
          <a:bodyPr/>
          <a:lstStyle/>
          <a:p>
            <a:endParaRPr lang="en-US"/>
          </a:p>
        </p:txBody>
      </p:sp>
      <p:sp>
        <p:nvSpPr>
          <p:cNvPr id="5" name="Freeform 5"/>
          <p:cNvSpPr/>
          <p:nvPr/>
        </p:nvSpPr>
        <p:spPr>
          <a:xfrm>
            <a:off x="5743864" y="3352317"/>
            <a:ext cx="6800272" cy="2064810"/>
          </a:xfrm>
          <a:custGeom>
            <a:avLst/>
            <a:gdLst/>
            <a:ahLst/>
            <a:cxnLst/>
            <a:rect l="l" t="t" r="r" b="b"/>
            <a:pathLst>
              <a:path w="6800272" h="2064810">
                <a:moveTo>
                  <a:pt x="0" y="0"/>
                </a:moveTo>
                <a:lnTo>
                  <a:pt x="6800272" y="0"/>
                </a:lnTo>
                <a:lnTo>
                  <a:pt x="6800272" y="2064810"/>
                </a:lnTo>
                <a:lnTo>
                  <a:pt x="0" y="2064810"/>
                </a:lnTo>
                <a:lnTo>
                  <a:pt x="0" y="0"/>
                </a:lnTo>
                <a:close/>
              </a:path>
            </a:pathLst>
          </a:custGeom>
          <a:blipFill>
            <a:blip r:embed="rId9">
              <a:extLst>
                <a:ext uri="{96DAC541-7B7A-43D3-8B79-37D633B846F1}">
                  <asvg:svgBlip xmlns:asvg="http://schemas.microsoft.com/office/drawing/2016/SVG/main" r:embed="rId10"/>
                </a:ext>
              </a:extLst>
            </a:blip>
            <a:stretch>
              <a:fillRect t="-277" b="-277"/>
            </a:stretch>
          </a:blipFill>
        </p:spPr>
        <p:txBody>
          <a:bodyPr/>
          <a:lstStyle/>
          <a:p>
            <a:endParaRPr lang="en-US"/>
          </a:p>
        </p:txBody>
      </p:sp>
      <p:sp>
        <p:nvSpPr>
          <p:cNvPr id="6" name="TextBox 6"/>
          <p:cNvSpPr txBox="1"/>
          <p:nvPr/>
        </p:nvSpPr>
        <p:spPr>
          <a:xfrm>
            <a:off x="6691247" y="3541541"/>
            <a:ext cx="4905506" cy="1402992"/>
          </a:xfrm>
          <a:prstGeom prst="rect">
            <a:avLst/>
          </a:prstGeom>
        </p:spPr>
        <p:txBody>
          <a:bodyPr lIns="0" tIns="0" rIns="0" bIns="0" rtlCol="0" anchor="t">
            <a:spAutoFit/>
          </a:bodyPr>
          <a:lstStyle/>
          <a:p>
            <a:pPr algn="ctr">
              <a:lnSpc>
                <a:spcPts val="10380"/>
              </a:lnSpc>
            </a:pPr>
            <a:r>
              <a:rPr lang="en-US" sz="7415">
                <a:solidFill>
                  <a:srgbClr val="FFFFFF"/>
                </a:solidFill>
                <a:latin typeface="Permanent Marker"/>
                <a:ea typeface="Permanent Marker"/>
                <a:cs typeface="Permanent Marker"/>
                <a:sym typeface="Permanent Marker"/>
              </a:rPr>
              <a:t>questions?</a:t>
            </a:r>
          </a:p>
        </p:txBody>
      </p:sp>
      <p:sp>
        <p:nvSpPr>
          <p:cNvPr id="7" name="Freeform 7"/>
          <p:cNvSpPr/>
          <p:nvPr/>
        </p:nvSpPr>
        <p:spPr>
          <a:xfrm>
            <a:off x="14193464" y="-3860579"/>
            <a:ext cx="5318829" cy="6373325"/>
          </a:xfrm>
          <a:custGeom>
            <a:avLst/>
            <a:gdLst/>
            <a:ahLst/>
            <a:cxnLst/>
            <a:rect l="l" t="t" r="r" b="b"/>
            <a:pathLst>
              <a:path w="5318829" h="6373325">
                <a:moveTo>
                  <a:pt x="0" y="0"/>
                </a:moveTo>
                <a:lnTo>
                  <a:pt x="5318829" y="0"/>
                </a:lnTo>
                <a:lnTo>
                  <a:pt x="5318829" y="6373325"/>
                </a:lnTo>
                <a:lnTo>
                  <a:pt x="0" y="6373325"/>
                </a:lnTo>
                <a:lnTo>
                  <a:pt x="0" y="0"/>
                </a:lnTo>
                <a:close/>
              </a:path>
            </a:pathLst>
          </a:custGeom>
          <a:blipFill>
            <a:blip r:embed="rId11">
              <a:extLst>
                <a:ext uri="{96DAC541-7B7A-43D3-8B79-37D633B846F1}">
                  <asvg:svgBlip xmlns:asvg="http://schemas.microsoft.com/office/drawing/2016/SVG/main" r:embed="rId12"/>
                </a:ext>
              </a:extLst>
            </a:blip>
            <a:stretch>
              <a:fillRect l="-76" r="-76"/>
            </a:stretch>
          </a:blipFill>
        </p:spPr>
        <p:txBody>
          <a:bodyPr/>
          <a:lstStyle/>
          <a:p>
            <a:endParaRPr lang="en-US"/>
          </a:p>
        </p:txBody>
      </p:sp>
      <p:sp>
        <p:nvSpPr>
          <p:cNvPr id="8" name="Freeform 8"/>
          <p:cNvSpPr/>
          <p:nvPr/>
        </p:nvSpPr>
        <p:spPr>
          <a:xfrm>
            <a:off x="-1508800" y="-1236683"/>
            <a:ext cx="4384545" cy="4145388"/>
          </a:xfrm>
          <a:custGeom>
            <a:avLst/>
            <a:gdLst/>
            <a:ahLst/>
            <a:cxnLst/>
            <a:rect l="l" t="t" r="r" b="b"/>
            <a:pathLst>
              <a:path w="4384545" h="4145388">
                <a:moveTo>
                  <a:pt x="0" y="0"/>
                </a:moveTo>
                <a:lnTo>
                  <a:pt x="4384545" y="0"/>
                </a:lnTo>
                <a:lnTo>
                  <a:pt x="4384545" y="4145388"/>
                </a:lnTo>
                <a:lnTo>
                  <a:pt x="0" y="4145388"/>
                </a:lnTo>
                <a:lnTo>
                  <a:pt x="0" y="0"/>
                </a:lnTo>
                <a:close/>
              </a:path>
            </a:pathLst>
          </a:custGeom>
          <a:blipFill>
            <a:blip r:embed="rId13">
              <a:extLst>
                <a:ext uri="{96DAC541-7B7A-43D3-8B79-37D633B846F1}">
                  <asvg:svgBlip xmlns:asvg="http://schemas.microsoft.com/office/drawing/2016/SVG/main" r:embed="rId14"/>
                </a:ext>
              </a:extLst>
            </a:blip>
            <a:stretch>
              <a:fillRect t="-16" b="-16"/>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7579369" cy="16608179"/>
          </a:xfrm>
          <a:custGeom>
            <a:avLst/>
            <a:gdLst/>
            <a:ahLst/>
            <a:cxnLst/>
            <a:rect l="l" t="t" r="r" b="b"/>
            <a:pathLst>
              <a:path w="7579369" h="16608179">
                <a:moveTo>
                  <a:pt x="0" y="0"/>
                </a:moveTo>
                <a:lnTo>
                  <a:pt x="7579369" y="0"/>
                </a:lnTo>
                <a:lnTo>
                  <a:pt x="7579369" y="16608179"/>
                </a:lnTo>
                <a:lnTo>
                  <a:pt x="0" y="16608179"/>
                </a:lnTo>
                <a:lnTo>
                  <a:pt x="0" y="0"/>
                </a:lnTo>
                <a:close/>
              </a:path>
            </a:pathLst>
          </a:custGeom>
          <a:blipFill>
            <a:blip r:embed="rId3">
              <a:extLst>
                <a:ext uri="{96DAC541-7B7A-43D3-8B79-37D633B846F1}">
                  <asvg:svgBlip xmlns:asvg="http://schemas.microsoft.com/office/drawing/2016/SVG/main" r:embed="rId4"/>
                </a:ext>
              </a:extLst>
            </a:blip>
            <a:stretch>
              <a:fillRect t="-50" b="-50"/>
            </a:stretch>
          </a:blipFill>
        </p:spPr>
        <p:txBody>
          <a:bodyPr/>
          <a:lstStyle/>
          <a:p>
            <a:endParaRPr lang="en-US"/>
          </a:p>
        </p:txBody>
      </p:sp>
      <p:grpSp>
        <p:nvGrpSpPr>
          <p:cNvPr id="3" name="Group 3"/>
          <p:cNvGrpSpPr/>
          <p:nvPr/>
        </p:nvGrpSpPr>
        <p:grpSpPr>
          <a:xfrm>
            <a:off x="1754980" y="2226791"/>
            <a:ext cx="5668414" cy="7105998"/>
            <a:chOff x="0" y="0"/>
            <a:chExt cx="7557885" cy="9474664"/>
          </a:xfrm>
        </p:grpSpPr>
        <p:sp>
          <p:nvSpPr>
            <p:cNvPr id="4" name="Freeform 4"/>
            <p:cNvSpPr/>
            <p:nvPr/>
          </p:nvSpPr>
          <p:spPr>
            <a:xfrm>
              <a:off x="0" y="0"/>
              <a:ext cx="7557897" cy="9474708"/>
            </a:xfrm>
            <a:custGeom>
              <a:avLst/>
              <a:gdLst/>
              <a:ahLst/>
              <a:cxnLst/>
              <a:rect l="l" t="t" r="r" b="b"/>
              <a:pathLst>
                <a:path w="7557897" h="9474708">
                  <a:moveTo>
                    <a:pt x="0" y="0"/>
                  </a:moveTo>
                  <a:lnTo>
                    <a:pt x="7557897" y="0"/>
                  </a:lnTo>
                  <a:lnTo>
                    <a:pt x="7557897" y="9474708"/>
                  </a:lnTo>
                  <a:lnTo>
                    <a:pt x="0" y="9474708"/>
                  </a:lnTo>
                  <a:lnTo>
                    <a:pt x="0" y="0"/>
                  </a:lnTo>
                  <a:close/>
                </a:path>
              </a:pathLst>
            </a:custGeom>
            <a:blipFill>
              <a:blip r:embed="rId5"/>
              <a:stretch>
                <a:fillRect t="-9926" b="-9925"/>
              </a:stretch>
            </a:blipFill>
          </p:spPr>
          <p:txBody>
            <a:bodyPr/>
            <a:lstStyle/>
            <a:p>
              <a:endParaRPr lang="en-US"/>
            </a:p>
          </p:txBody>
        </p:sp>
      </p:grpSp>
      <p:sp>
        <p:nvSpPr>
          <p:cNvPr id="5" name="TextBox 5"/>
          <p:cNvSpPr txBox="1"/>
          <p:nvPr/>
        </p:nvSpPr>
        <p:spPr>
          <a:xfrm>
            <a:off x="9809699" y="2014360"/>
            <a:ext cx="7449601" cy="2281238"/>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Career Aspirations</a:t>
            </a:r>
          </a:p>
        </p:txBody>
      </p:sp>
      <p:sp>
        <p:nvSpPr>
          <p:cNvPr id="6" name="TextBox 6"/>
          <p:cNvSpPr txBox="1"/>
          <p:nvPr/>
        </p:nvSpPr>
        <p:spPr>
          <a:xfrm>
            <a:off x="9809699" y="4398355"/>
            <a:ext cx="7449601" cy="583406"/>
          </a:xfrm>
          <a:prstGeom prst="rect">
            <a:avLst/>
          </a:prstGeom>
        </p:spPr>
        <p:txBody>
          <a:bodyPr lIns="0" tIns="0" rIns="0" bIns="0" rtlCol="0" anchor="t">
            <a:spAutoFit/>
          </a:bodyPr>
          <a:lstStyle/>
          <a:p>
            <a:pPr algn="l">
              <a:lnSpc>
                <a:spcPts val="4200"/>
              </a:lnSpc>
            </a:pPr>
            <a:r>
              <a:rPr lang="en-US" sz="3000" b="1">
                <a:solidFill>
                  <a:srgbClr val="FFFFFF"/>
                </a:solidFill>
                <a:latin typeface="Arimo Bold"/>
                <a:ea typeface="Arimo Bold"/>
                <a:cs typeface="Arimo Bold"/>
                <a:sym typeface="Arimo Bold"/>
              </a:rPr>
              <a:t>Dream roles in dream companies</a:t>
            </a:r>
          </a:p>
        </p:txBody>
      </p:sp>
      <p:sp>
        <p:nvSpPr>
          <p:cNvPr id="7" name="TextBox 7"/>
          <p:cNvSpPr txBox="1"/>
          <p:nvPr/>
        </p:nvSpPr>
        <p:spPr>
          <a:xfrm>
            <a:off x="9809699" y="5969745"/>
            <a:ext cx="7449601" cy="567184"/>
          </a:xfrm>
          <a:prstGeom prst="rect">
            <a:avLst/>
          </a:prstGeom>
        </p:spPr>
        <p:txBody>
          <a:bodyPr lIns="0" tIns="0" rIns="0" bIns="0" rtlCol="0" anchor="t">
            <a:spAutoFit/>
          </a:bodyPr>
          <a:lstStyle/>
          <a:p>
            <a:pPr algn="l">
              <a:lnSpc>
                <a:spcPts val="4200"/>
              </a:lnSpc>
            </a:pPr>
            <a:r>
              <a:rPr lang="en-US" sz="3500" b="1">
                <a:solidFill>
                  <a:srgbClr val="FFFFFF"/>
                </a:solidFill>
                <a:latin typeface="Arimo Bold"/>
                <a:ea typeface="Arimo Bold"/>
                <a:cs typeface="Arimo Bold"/>
                <a:sym typeface="Arimo Bold"/>
              </a:rPr>
              <a:t>What is your dream job?</a:t>
            </a:r>
          </a:p>
        </p:txBody>
      </p:sp>
      <p:sp>
        <p:nvSpPr>
          <p:cNvPr id="8" name="TextBox 8"/>
          <p:cNvSpPr txBox="1"/>
          <p:nvPr/>
        </p:nvSpPr>
        <p:spPr>
          <a:xfrm>
            <a:off x="9809699" y="6797853"/>
            <a:ext cx="7449601" cy="1771854"/>
          </a:xfrm>
          <a:prstGeom prst="rect">
            <a:avLst/>
          </a:prstGeom>
        </p:spPr>
        <p:txBody>
          <a:bodyPr lIns="0" tIns="0" rIns="0" bIns="0" rtlCol="0" anchor="t">
            <a:spAutoFit/>
          </a:bodyPr>
          <a:lstStyle/>
          <a:p>
            <a:pPr algn="l">
              <a:lnSpc>
                <a:spcPts val="3499"/>
              </a:lnSpc>
            </a:pPr>
            <a:r>
              <a:rPr lang="en-US" sz="3200">
                <a:solidFill>
                  <a:srgbClr val="FFFFFF"/>
                </a:solidFill>
                <a:latin typeface="DM Sans"/>
                <a:ea typeface="DM Sans"/>
                <a:cs typeface="DM Sans"/>
                <a:sym typeface="DM Sans"/>
              </a:rPr>
              <a:t>Company name:</a:t>
            </a:r>
          </a:p>
          <a:p>
            <a:pPr algn="l">
              <a:lnSpc>
                <a:spcPts val="3499"/>
              </a:lnSpc>
            </a:pPr>
            <a:r>
              <a:rPr lang="en-US" sz="3200">
                <a:solidFill>
                  <a:srgbClr val="FFFFFF"/>
                </a:solidFill>
                <a:latin typeface="DM Sans"/>
                <a:ea typeface="DM Sans"/>
                <a:cs typeface="DM Sans"/>
                <a:sym typeface="DM Sans"/>
              </a:rPr>
              <a:t>Job title:</a:t>
            </a:r>
          </a:p>
          <a:p>
            <a:pPr algn="l">
              <a:lnSpc>
                <a:spcPts val="3499"/>
              </a:lnSpc>
            </a:pPr>
            <a:r>
              <a:rPr lang="en-US" sz="3200">
                <a:solidFill>
                  <a:srgbClr val="FFFFFF"/>
                </a:solidFill>
                <a:latin typeface="DM Sans"/>
                <a:ea typeface="DM Sans"/>
                <a:cs typeface="DM Sans"/>
                <a:sym typeface="DM Sans"/>
              </a:rPr>
              <a:t>Responsibilities:</a:t>
            </a:r>
          </a:p>
          <a:p>
            <a:pPr algn="l">
              <a:lnSpc>
                <a:spcPts val="3499"/>
              </a:lnSpc>
            </a:pPr>
            <a:r>
              <a:rPr lang="en-US" sz="3200">
                <a:solidFill>
                  <a:srgbClr val="FFFFFF"/>
                </a:solidFill>
                <a:latin typeface="DM Sans"/>
                <a:ea typeface="DM Sans"/>
                <a:cs typeface="DM Sans"/>
                <a:sym typeface="DM Sans"/>
              </a:rPr>
              <a:t>Why this is my dream job:</a:t>
            </a:r>
          </a:p>
        </p:txBody>
      </p:sp>
      <p:sp>
        <p:nvSpPr>
          <p:cNvPr id="9" name="Freeform 9"/>
          <p:cNvSpPr/>
          <p:nvPr/>
        </p:nvSpPr>
        <p:spPr>
          <a:xfrm>
            <a:off x="5834761" y="5176110"/>
            <a:ext cx="3177265" cy="1207361"/>
          </a:xfrm>
          <a:custGeom>
            <a:avLst/>
            <a:gdLst/>
            <a:ahLst/>
            <a:cxnLst/>
            <a:rect l="l" t="t" r="r" b="b"/>
            <a:pathLst>
              <a:path w="3177265" h="1207361">
                <a:moveTo>
                  <a:pt x="0" y="0"/>
                </a:moveTo>
                <a:lnTo>
                  <a:pt x="3177265" y="0"/>
                </a:lnTo>
                <a:lnTo>
                  <a:pt x="3177265" y="1207361"/>
                </a:lnTo>
                <a:lnTo>
                  <a:pt x="0" y="1207361"/>
                </a:lnTo>
                <a:lnTo>
                  <a:pt x="0" y="0"/>
                </a:lnTo>
                <a:close/>
              </a:path>
            </a:pathLst>
          </a:custGeom>
          <a:blipFill>
            <a:blip r:embed="rId6">
              <a:extLst>
                <a:ext uri="{96DAC541-7B7A-43D3-8B79-37D633B846F1}">
                  <asvg:svgBlip xmlns:asvg="http://schemas.microsoft.com/office/drawing/2016/SVG/main" r:embed="rId7"/>
                </a:ext>
              </a:extLst>
            </a:blip>
            <a:stretch>
              <a:fillRect t="-425" b="-425"/>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12779761" y="6785553"/>
            <a:ext cx="7315200" cy="4003409"/>
          </a:xfrm>
          <a:custGeom>
            <a:avLst/>
            <a:gdLst/>
            <a:ahLst/>
            <a:cxnLst/>
            <a:rect l="l" t="t" r="r" b="b"/>
            <a:pathLst>
              <a:path w="7315200" h="4003409">
                <a:moveTo>
                  <a:pt x="0" y="0"/>
                </a:moveTo>
                <a:lnTo>
                  <a:pt x="7315200" y="0"/>
                </a:lnTo>
                <a:lnTo>
                  <a:pt x="7315200" y="4003409"/>
                </a:lnTo>
                <a:lnTo>
                  <a:pt x="0" y="4003409"/>
                </a:lnTo>
                <a:lnTo>
                  <a:pt x="0" y="0"/>
                </a:lnTo>
                <a:close/>
              </a:path>
            </a:pathLst>
          </a:custGeom>
          <a:blipFill>
            <a:blip r:embed="rId3">
              <a:extLst>
                <a:ext uri="{96DAC541-7B7A-43D3-8B79-37D633B846F1}">
                  <asvg:svgBlip xmlns:asvg="http://schemas.microsoft.com/office/drawing/2016/SVG/main" r:embed="rId4"/>
                </a:ext>
              </a:extLst>
            </a:blip>
            <a:stretch>
              <a:fillRect t="-136" b="-136"/>
            </a:stretch>
          </a:blipFill>
        </p:spPr>
        <p:txBody>
          <a:bodyPr/>
          <a:lstStyle/>
          <a:p>
            <a:endParaRPr lang="en-US"/>
          </a:p>
        </p:txBody>
      </p:sp>
      <p:sp>
        <p:nvSpPr>
          <p:cNvPr id="3" name="Freeform 3"/>
          <p:cNvSpPr/>
          <p:nvPr/>
        </p:nvSpPr>
        <p:spPr>
          <a:xfrm>
            <a:off x="727074" y="558716"/>
            <a:ext cx="4827973" cy="5486333"/>
          </a:xfrm>
          <a:custGeom>
            <a:avLst/>
            <a:gdLst/>
            <a:ahLst/>
            <a:cxnLst/>
            <a:rect l="l" t="t" r="r" b="b"/>
            <a:pathLst>
              <a:path w="4827973" h="5486333">
                <a:moveTo>
                  <a:pt x="0" y="0"/>
                </a:moveTo>
                <a:lnTo>
                  <a:pt x="4827973" y="0"/>
                </a:lnTo>
                <a:lnTo>
                  <a:pt x="4827973" y="5486333"/>
                </a:lnTo>
                <a:lnTo>
                  <a:pt x="0" y="5486333"/>
                </a:lnTo>
                <a:lnTo>
                  <a:pt x="0" y="0"/>
                </a:lnTo>
                <a:close/>
              </a:path>
            </a:pathLst>
          </a:custGeom>
          <a:blipFill>
            <a:blip r:embed="rId5">
              <a:extLst>
                <a:ext uri="{96DAC541-7B7A-43D3-8B79-37D633B846F1}">
                  <asvg:svgBlip xmlns:asvg="http://schemas.microsoft.com/office/drawing/2016/SVG/main" r:embed="rId6"/>
                </a:ext>
              </a:extLst>
            </a:blip>
            <a:stretch>
              <a:fillRect l="-209" r="-209"/>
            </a:stretch>
          </a:blipFill>
        </p:spPr>
        <p:txBody>
          <a:bodyPr/>
          <a:lstStyle/>
          <a:p>
            <a:endParaRPr lang="en-US"/>
          </a:p>
        </p:txBody>
      </p:sp>
      <p:sp>
        <p:nvSpPr>
          <p:cNvPr id="4" name="Freeform 4"/>
          <p:cNvSpPr/>
          <p:nvPr/>
        </p:nvSpPr>
        <p:spPr>
          <a:xfrm>
            <a:off x="2939623" y="2761926"/>
            <a:ext cx="12476935" cy="5762075"/>
          </a:xfrm>
          <a:custGeom>
            <a:avLst/>
            <a:gdLst/>
            <a:ahLst/>
            <a:cxnLst/>
            <a:rect l="l" t="t" r="r" b="b"/>
            <a:pathLst>
              <a:path w="12476935" h="5762075">
                <a:moveTo>
                  <a:pt x="0" y="0"/>
                </a:moveTo>
                <a:lnTo>
                  <a:pt x="12476935" y="0"/>
                </a:lnTo>
                <a:lnTo>
                  <a:pt x="12476935" y="5762075"/>
                </a:lnTo>
                <a:lnTo>
                  <a:pt x="0" y="5762075"/>
                </a:lnTo>
                <a:lnTo>
                  <a:pt x="0" y="0"/>
                </a:lnTo>
                <a:close/>
              </a:path>
            </a:pathLst>
          </a:custGeom>
          <a:blipFill>
            <a:blip r:embed="rId7">
              <a:extLst>
                <a:ext uri="{96DAC541-7B7A-43D3-8B79-37D633B846F1}">
                  <asvg:svgBlip xmlns:asvg="http://schemas.microsoft.com/office/drawing/2016/SVG/main" r:embed="rId8"/>
                </a:ext>
              </a:extLst>
            </a:blip>
            <a:stretch>
              <a:fillRect l="-189" r="-189"/>
            </a:stretch>
          </a:blipFill>
        </p:spPr>
        <p:txBody>
          <a:bodyPr/>
          <a:lstStyle/>
          <a:p>
            <a:endParaRPr lang="en-US"/>
          </a:p>
        </p:txBody>
      </p:sp>
      <p:sp>
        <p:nvSpPr>
          <p:cNvPr id="5" name="TextBox 5"/>
          <p:cNvSpPr txBox="1"/>
          <p:nvPr/>
        </p:nvSpPr>
        <p:spPr>
          <a:xfrm>
            <a:off x="4792498" y="3854491"/>
            <a:ext cx="9131054" cy="4067962"/>
          </a:xfrm>
          <a:prstGeom prst="rect">
            <a:avLst/>
          </a:prstGeom>
        </p:spPr>
        <p:txBody>
          <a:bodyPr lIns="0" tIns="0" rIns="0" bIns="0" rtlCol="0" anchor="t">
            <a:spAutoFit/>
          </a:bodyPr>
          <a:lstStyle/>
          <a:p>
            <a:pPr algn="l">
              <a:lnSpc>
                <a:spcPts val="10530"/>
              </a:lnSpc>
            </a:pPr>
            <a:r>
              <a:rPr lang="en-US" sz="10531">
                <a:solidFill>
                  <a:srgbClr val="FFFFFF"/>
                </a:solidFill>
                <a:latin typeface="DM Sans"/>
                <a:ea typeface="DM Sans"/>
                <a:cs typeface="DM Sans"/>
                <a:sym typeface="DM Sans"/>
              </a:rPr>
              <a:t>What do these careers have in common?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9259" b="-9259"/>
              </a:stretch>
            </a:blipFill>
          </p:spPr>
          <p:txBody>
            <a:bodyPr/>
            <a:lstStyle/>
            <a:p>
              <a:endParaRPr lang="en-US"/>
            </a:p>
          </p:txBody>
        </p:sp>
      </p:grpSp>
      <p:sp>
        <p:nvSpPr>
          <p:cNvPr id="4" name="Freeform 4"/>
          <p:cNvSpPr/>
          <p:nvPr/>
        </p:nvSpPr>
        <p:spPr>
          <a:xfrm>
            <a:off x="5027472" y="0"/>
            <a:ext cx="8233056" cy="10314763"/>
          </a:xfrm>
          <a:custGeom>
            <a:avLst/>
            <a:gdLst/>
            <a:ahLst/>
            <a:cxnLst/>
            <a:rect l="l" t="t" r="r" b="b"/>
            <a:pathLst>
              <a:path w="8233056" h="10314763">
                <a:moveTo>
                  <a:pt x="0" y="0"/>
                </a:moveTo>
                <a:lnTo>
                  <a:pt x="8233056" y="0"/>
                </a:lnTo>
                <a:lnTo>
                  <a:pt x="8233056" y="10314763"/>
                </a:lnTo>
                <a:lnTo>
                  <a:pt x="0" y="10314763"/>
                </a:lnTo>
                <a:lnTo>
                  <a:pt x="0" y="0"/>
                </a:lnTo>
                <a:close/>
              </a:path>
            </a:pathLst>
          </a:custGeom>
          <a:blipFill>
            <a:blip r:embed="rId4">
              <a:extLst>
                <a:ext uri="{96DAC541-7B7A-43D3-8B79-37D633B846F1}">
                  <asvg:svgBlip xmlns:asvg="http://schemas.microsoft.com/office/drawing/2016/SVG/main" r:embed="rId5"/>
                </a:ext>
              </a:extLst>
            </a:blip>
            <a:stretch>
              <a:fillRect t="-13" b="-13"/>
            </a:stretch>
          </a:blipFill>
        </p:spPr>
        <p:txBody>
          <a:bodyPr/>
          <a:lstStyle/>
          <a:p>
            <a:endParaRPr lang="en-US"/>
          </a:p>
        </p:txBody>
      </p:sp>
      <p:sp>
        <p:nvSpPr>
          <p:cNvPr id="5" name="TextBox 5"/>
          <p:cNvSpPr txBox="1"/>
          <p:nvPr/>
        </p:nvSpPr>
        <p:spPr>
          <a:xfrm rot="-422511">
            <a:off x="6439060" y="2808768"/>
            <a:ext cx="5388171" cy="4156723"/>
          </a:xfrm>
          <a:prstGeom prst="rect">
            <a:avLst/>
          </a:prstGeom>
        </p:spPr>
        <p:txBody>
          <a:bodyPr lIns="0" tIns="0" rIns="0" bIns="0" rtlCol="0" anchor="t">
            <a:spAutoFit/>
          </a:bodyPr>
          <a:lstStyle/>
          <a:p>
            <a:pPr algn="ctr">
              <a:lnSpc>
                <a:spcPts val="11654"/>
              </a:lnSpc>
            </a:pPr>
            <a:r>
              <a:rPr lang="en-US" sz="8323">
                <a:solidFill>
                  <a:srgbClr val="FFFFFF"/>
                </a:solidFill>
                <a:latin typeface="Permanent Marker"/>
                <a:ea typeface="Permanent Marker"/>
                <a:cs typeface="Permanent Marker"/>
                <a:sym typeface="Permanent Marker"/>
              </a:rPr>
              <a:t>money </a:t>
            </a:r>
          </a:p>
          <a:p>
            <a:pPr algn="ctr">
              <a:lnSpc>
                <a:spcPts val="9974"/>
              </a:lnSpc>
            </a:pPr>
            <a:r>
              <a:rPr lang="en-US" sz="7123">
                <a:solidFill>
                  <a:srgbClr val="FFFFFF"/>
                </a:solidFill>
                <a:latin typeface="Permanent Marker"/>
                <a:ea typeface="Permanent Marker"/>
                <a:cs typeface="Permanent Marker"/>
                <a:sym typeface="Permanent Marker"/>
              </a:rPr>
              <a:t>+</a:t>
            </a:r>
          </a:p>
          <a:p>
            <a:pPr algn="ctr">
              <a:lnSpc>
                <a:spcPts val="9974"/>
              </a:lnSpc>
            </a:pPr>
            <a:r>
              <a:rPr lang="en-US" sz="7123">
                <a:solidFill>
                  <a:srgbClr val="FFFFFF"/>
                </a:solidFill>
                <a:latin typeface="Permanent Marker"/>
                <a:ea typeface="Permanent Marker"/>
                <a:cs typeface="Permanent Marker"/>
                <a:sym typeface="Permanent Marker"/>
              </a:rPr>
              <a:t>accountants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grpSp>
        <p:nvGrpSpPr>
          <p:cNvPr id="2" name="Group 2"/>
          <p:cNvGrpSpPr/>
          <p:nvPr/>
        </p:nvGrpSpPr>
        <p:grpSpPr>
          <a:xfrm>
            <a:off x="4519104" y="-358555"/>
            <a:ext cx="15978320" cy="10645555"/>
            <a:chOff x="0" y="0"/>
            <a:chExt cx="21304427" cy="14194073"/>
          </a:xfrm>
        </p:grpSpPr>
        <p:sp>
          <p:nvSpPr>
            <p:cNvPr id="3" name="Freeform 3"/>
            <p:cNvSpPr/>
            <p:nvPr/>
          </p:nvSpPr>
          <p:spPr>
            <a:xfrm>
              <a:off x="0" y="0"/>
              <a:ext cx="21304377" cy="14194028"/>
            </a:xfrm>
            <a:custGeom>
              <a:avLst/>
              <a:gdLst/>
              <a:ahLst/>
              <a:cxnLst/>
              <a:rect l="l" t="t" r="r" b="b"/>
              <a:pathLst>
                <a:path w="21304377" h="14194028">
                  <a:moveTo>
                    <a:pt x="0" y="0"/>
                  </a:moveTo>
                  <a:lnTo>
                    <a:pt x="21304377" y="0"/>
                  </a:lnTo>
                  <a:lnTo>
                    <a:pt x="21304377" y="14194028"/>
                  </a:lnTo>
                  <a:lnTo>
                    <a:pt x="0" y="14194028"/>
                  </a:lnTo>
                  <a:lnTo>
                    <a:pt x="0" y="0"/>
                  </a:lnTo>
                  <a:close/>
                </a:path>
              </a:pathLst>
            </a:custGeom>
            <a:blipFill>
              <a:blip r:embed="rId3"/>
              <a:stretch>
                <a:fillRect t="-20" b="-20"/>
              </a:stretch>
            </a:blipFill>
          </p:spPr>
          <p:txBody>
            <a:bodyPr/>
            <a:lstStyle/>
            <a:p>
              <a:endParaRPr lang="en-US"/>
            </a:p>
          </p:txBody>
        </p:sp>
      </p:grpSp>
      <p:sp>
        <p:nvSpPr>
          <p:cNvPr id="4" name="Freeform 4"/>
          <p:cNvSpPr/>
          <p:nvPr/>
        </p:nvSpPr>
        <p:spPr>
          <a:xfrm>
            <a:off x="446445" y="465616"/>
            <a:ext cx="7366313" cy="3080458"/>
          </a:xfrm>
          <a:custGeom>
            <a:avLst/>
            <a:gdLst/>
            <a:ahLst/>
            <a:cxnLst/>
            <a:rect l="l" t="t" r="r" b="b"/>
            <a:pathLst>
              <a:path w="7366313" h="3080458">
                <a:moveTo>
                  <a:pt x="0" y="0"/>
                </a:moveTo>
                <a:lnTo>
                  <a:pt x="7366313" y="0"/>
                </a:lnTo>
                <a:lnTo>
                  <a:pt x="7366313" y="3080458"/>
                </a:lnTo>
                <a:lnTo>
                  <a:pt x="0" y="3080458"/>
                </a:lnTo>
                <a:lnTo>
                  <a:pt x="0" y="0"/>
                </a:lnTo>
                <a:close/>
              </a:path>
            </a:pathLst>
          </a:custGeom>
          <a:blipFill>
            <a:blip r:embed="rId4">
              <a:extLst>
                <a:ext uri="{96DAC541-7B7A-43D3-8B79-37D633B846F1}">
                  <asvg:svgBlip xmlns:asvg="http://schemas.microsoft.com/office/drawing/2016/SVG/main" r:embed="rId5"/>
                </a:ext>
              </a:extLst>
            </a:blip>
            <a:stretch>
              <a:fillRect l="-14" r="-14"/>
            </a:stretch>
          </a:blipFill>
        </p:spPr>
        <p:txBody>
          <a:bodyPr/>
          <a:lstStyle/>
          <a:p>
            <a:endParaRPr lang="en-US"/>
          </a:p>
        </p:txBody>
      </p:sp>
      <p:sp>
        <p:nvSpPr>
          <p:cNvPr id="5" name="TextBox 5"/>
          <p:cNvSpPr txBox="1"/>
          <p:nvPr/>
        </p:nvSpPr>
        <p:spPr>
          <a:xfrm>
            <a:off x="1828800" y="1045925"/>
            <a:ext cx="4586104" cy="1659175"/>
          </a:xfrm>
          <a:prstGeom prst="rect">
            <a:avLst/>
          </a:prstGeom>
        </p:spPr>
        <p:txBody>
          <a:bodyPr lIns="0" tIns="0" rIns="0" bIns="0" rtlCol="0" anchor="t">
            <a:spAutoFit/>
          </a:bodyPr>
          <a:lstStyle/>
          <a:p>
            <a:pPr algn="ctr">
              <a:lnSpc>
                <a:spcPts val="6229"/>
              </a:lnSpc>
            </a:pPr>
            <a:r>
              <a:rPr lang="en-US" sz="4449" b="1">
                <a:solidFill>
                  <a:srgbClr val="FFFFFF"/>
                </a:solidFill>
                <a:latin typeface="Arimo Bold"/>
                <a:ea typeface="Arimo Bold"/>
                <a:cs typeface="Arimo Bold"/>
                <a:sym typeface="Arimo Bold"/>
              </a:rPr>
              <a:t>What do you do with money?</a:t>
            </a:r>
          </a:p>
        </p:txBody>
      </p:sp>
      <p:sp>
        <p:nvSpPr>
          <p:cNvPr id="6" name="Freeform 6"/>
          <p:cNvSpPr/>
          <p:nvPr/>
        </p:nvSpPr>
        <p:spPr>
          <a:xfrm>
            <a:off x="1985509" y="3742269"/>
            <a:ext cx="5067190" cy="6348416"/>
          </a:xfrm>
          <a:custGeom>
            <a:avLst/>
            <a:gdLst/>
            <a:ahLst/>
            <a:cxnLst/>
            <a:rect l="l" t="t" r="r" b="b"/>
            <a:pathLst>
              <a:path w="5067190" h="6348416">
                <a:moveTo>
                  <a:pt x="0" y="0"/>
                </a:moveTo>
                <a:lnTo>
                  <a:pt x="5067190" y="0"/>
                </a:lnTo>
                <a:lnTo>
                  <a:pt x="5067190" y="6348416"/>
                </a:lnTo>
                <a:lnTo>
                  <a:pt x="0" y="6348416"/>
                </a:lnTo>
                <a:lnTo>
                  <a:pt x="0" y="0"/>
                </a:lnTo>
                <a:close/>
              </a:path>
            </a:pathLst>
          </a:custGeom>
          <a:blipFill>
            <a:blip r:embed="rId6">
              <a:extLst>
                <a:ext uri="{96DAC541-7B7A-43D3-8B79-37D633B846F1}">
                  <asvg:svgBlip xmlns:asvg="http://schemas.microsoft.com/office/drawing/2016/SVG/main" r:embed="rId7"/>
                </a:ext>
              </a:extLst>
            </a:blip>
            <a:stretch>
              <a:fillRect t="-36" b="-36"/>
            </a:stretch>
          </a:blipFill>
        </p:spPr>
        <p:txBody>
          <a:bodyPr/>
          <a:lstStyle/>
          <a:p>
            <a:endParaRPr lang="en-US"/>
          </a:p>
        </p:txBody>
      </p:sp>
      <p:sp>
        <p:nvSpPr>
          <p:cNvPr id="7" name="TextBox 7"/>
          <p:cNvSpPr txBox="1"/>
          <p:nvPr/>
        </p:nvSpPr>
        <p:spPr>
          <a:xfrm rot="-430879">
            <a:off x="2672054" y="5253164"/>
            <a:ext cx="3258052" cy="3816460"/>
          </a:xfrm>
          <a:prstGeom prst="rect">
            <a:avLst/>
          </a:prstGeom>
        </p:spPr>
        <p:txBody>
          <a:bodyPr lIns="0" tIns="0" rIns="0" bIns="0" rtlCol="0" anchor="t">
            <a:spAutoFit/>
          </a:bodyPr>
          <a:lstStyle/>
          <a:p>
            <a:pPr marL="1202058" lvl="2" indent="-400686" algn="l">
              <a:lnSpc>
                <a:spcPts val="7361"/>
              </a:lnSpc>
              <a:buFont typeface="Arial"/>
              <a:buChar char="⚬"/>
            </a:pPr>
            <a:r>
              <a:rPr lang="en-US" sz="5257">
                <a:solidFill>
                  <a:srgbClr val="000000"/>
                </a:solidFill>
                <a:latin typeface="Canva Student Font"/>
                <a:ea typeface="Canva Student Font"/>
                <a:cs typeface="Canva Student Font"/>
                <a:sym typeface="Canva Student Font"/>
              </a:rPr>
              <a:t>Save</a:t>
            </a:r>
          </a:p>
          <a:p>
            <a:pPr marL="1202058" lvl="2" indent="-400686" algn="l">
              <a:lnSpc>
                <a:spcPts val="7361"/>
              </a:lnSpc>
              <a:buFont typeface="Arial"/>
              <a:buChar char="⚬"/>
            </a:pPr>
            <a:r>
              <a:rPr lang="en-US" sz="5257">
                <a:solidFill>
                  <a:srgbClr val="000000"/>
                </a:solidFill>
                <a:latin typeface="Canva Student Font"/>
                <a:ea typeface="Canva Student Font"/>
                <a:cs typeface="Canva Student Font"/>
                <a:sym typeface="Canva Student Font"/>
              </a:rPr>
              <a:t>Invest</a:t>
            </a:r>
          </a:p>
          <a:p>
            <a:pPr marL="1202058" lvl="2" indent="-400686" algn="l">
              <a:lnSpc>
                <a:spcPts val="7361"/>
              </a:lnSpc>
              <a:buFont typeface="Arial"/>
              <a:buChar char="⚬"/>
            </a:pPr>
            <a:r>
              <a:rPr lang="en-US" sz="5257">
                <a:solidFill>
                  <a:srgbClr val="000000"/>
                </a:solidFill>
                <a:latin typeface="Canva Student Font"/>
                <a:ea typeface="Canva Student Font"/>
                <a:cs typeface="Canva Student Font"/>
                <a:sym typeface="Canva Student Font"/>
              </a:rPr>
              <a:t>Donate</a:t>
            </a:r>
          </a:p>
          <a:p>
            <a:pPr marL="1202058" lvl="2" indent="-400686" algn="l">
              <a:lnSpc>
                <a:spcPts val="7361"/>
              </a:lnSpc>
              <a:buFont typeface="Arial"/>
              <a:buChar char="⚬"/>
            </a:pPr>
            <a:r>
              <a:rPr lang="en-US" sz="5257">
                <a:solidFill>
                  <a:srgbClr val="000000"/>
                </a:solidFill>
                <a:latin typeface="Canva Student Font"/>
                <a:ea typeface="Canva Student Font"/>
                <a:cs typeface="Canva Student Font"/>
                <a:sym typeface="Canva Student Font"/>
              </a:rPr>
              <a:t>Spend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TextBox 2"/>
          <p:cNvSpPr txBox="1"/>
          <p:nvPr/>
        </p:nvSpPr>
        <p:spPr>
          <a:xfrm>
            <a:off x="1144402" y="2818053"/>
            <a:ext cx="5765750" cy="1141732"/>
          </a:xfrm>
          <a:prstGeom prst="rect">
            <a:avLst/>
          </a:prstGeom>
        </p:spPr>
        <p:txBody>
          <a:bodyPr lIns="0" tIns="0" rIns="0" bIns="0" rtlCol="0" anchor="t">
            <a:spAutoFit/>
          </a:bodyPr>
          <a:lstStyle/>
          <a:p>
            <a:pPr algn="ctr">
              <a:lnSpc>
                <a:spcPts val="8469"/>
              </a:lnSpc>
            </a:pPr>
            <a:r>
              <a:rPr lang="en-US" sz="6049">
                <a:solidFill>
                  <a:srgbClr val="000000"/>
                </a:solidFill>
                <a:latin typeface="DM Sans"/>
                <a:ea typeface="DM Sans"/>
                <a:cs typeface="DM Sans"/>
                <a:sym typeface="DM Sans"/>
              </a:rPr>
              <a:t>ac  count  ant  </a:t>
            </a:r>
          </a:p>
        </p:txBody>
      </p:sp>
      <p:sp>
        <p:nvSpPr>
          <p:cNvPr id="3" name="Freeform 3"/>
          <p:cNvSpPr/>
          <p:nvPr/>
        </p:nvSpPr>
        <p:spPr>
          <a:xfrm>
            <a:off x="2547348" y="3347448"/>
            <a:ext cx="195852" cy="195852"/>
          </a:xfrm>
          <a:custGeom>
            <a:avLst/>
            <a:gdLst/>
            <a:ahLst/>
            <a:cxnLst/>
            <a:rect l="l" t="t" r="r" b="b"/>
            <a:pathLst>
              <a:path w="195852" h="195852">
                <a:moveTo>
                  <a:pt x="0" y="0"/>
                </a:moveTo>
                <a:lnTo>
                  <a:pt x="195852" y="0"/>
                </a:lnTo>
                <a:lnTo>
                  <a:pt x="195852" y="195852"/>
                </a:lnTo>
                <a:lnTo>
                  <a:pt x="0" y="1958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029200" y="3348143"/>
            <a:ext cx="195852" cy="195852"/>
          </a:xfrm>
          <a:custGeom>
            <a:avLst/>
            <a:gdLst/>
            <a:ahLst/>
            <a:cxnLst/>
            <a:rect l="l" t="t" r="r" b="b"/>
            <a:pathLst>
              <a:path w="195852" h="195852">
                <a:moveTo>
                  <a:pt x="0" y="0"/>
                </a:moveTo>
                <a:lnTo>
                  <a:pt x="195852" y="0"/>
                </a:lnTo>
                <a:lnTo>
                  <a:pt x="195852" y="195852"/>
                </a:lnTo>
                <a:lnTo>
                  <a:pt x="0" y="1958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1381271" y="4424383"/>
            <a:ext cx="924967" cy="624840"/>
          </a:xfrm>
          <a:prstGeom prst="rect">
            <a:avLst/>
          </a:prstGeom>
        </p:spPr>
        <p:txBody>
          <a:bodyPr lIns="0" tIns="0" rIns="0" bIns="0" rtlCol="0" anchor="t">
            <a:spAutoFit/>
          </a:bodyPr>
          <a:lstStyle/>
          <a:p>
            <a:pPr algn="ctr">
              <a:lnSpc>
                <a:spcPts val="4408"/>
              </a:lnSpc>
            </a:pPr>
            <a:r>
              <a:rPr lang="en-US" sz="3150" i="1">
                <a:solidFill>
                  <a:srgbClr val="000000"/>
                </a:solidFill>
                <a:latin typeface="Arimo Italics"/>
                <a:ea typeface="Arimo Italics"/>
                <a:cs typeface="Arimo Italics"/>
                <a:sym typeface="Arimo Italics"/>
              </a:rPr>
              <a:t>noun</a:t>
            </a:r>
          </a:p>
        </p:txBody>
      </p:sp>
      <p:sp>
        <p:nvSpPr>
          <p:cNvPr id="6" name="TextBox 6"/>
          <p:cNvSpPr txBox="1"/>
          <p:nvPr/>
        </p:nvSpPr>
        <p:spPr>
          <a:xfrm>
            <a:off x="2015642" y="5642354"/>
            <a:ext cx="13526542" cy="624840"/>
          </a:xfrm>
          <a:prstGeom prst="rect">
            <a:avLst/>
          </a:prstGeom>
        </p:spPr>
        <p:txBody>
          <a:bodyPr lIns="0" tIns="0" rIns="0" bIns="0" rtlCol="0" anchor="t">
            <a:spAutoFit/>
          </a:bodyPr>
          <a:lstStyle/>
          <a:p>
            <a:pPr algn="ctr">
              <a:lnSpc>
                <a:spcPts val="4408"/>
              </a:lnSpc>
            </a:pPr>
            <a:r>
              <a:rPr lang="en-US" sz="3150" b="1">
                <a:solidFill>
                  <a:srgbClr val="000000"/>
                </a:solidFill>
                <a:latin typeface="Arimo Bold"/>
                <a:ea typeface="Arimo Bold"/>
                <a:cs typeface="Arimo Bold"/>
                <a:sym typeface="Arimo Bold"/>
              </a:rPr>
              <a:t>a person whose job is to keep, inspect, and analyze financial accounts</a:t>
            </a:r>
          </a:p>
        </p:txBody>
      </p:sp>
      <p:sp>
        <p:nvSpPr>
          <p:cNvPr id="7" name="TextBox 7"/>
          <p:cNvSpPr txBox="1"/>
          <p:nvPr/>
        </p:nvSpPr>
        <p:spPr>
          <a:xfrm>
            <a:off x="2015642" y="6879376"/>
            <a:ext cx="15968884" cy="605790"/>
          </a:xfrm>
          <a:prstGeom prst="rect">
            <a:avLst/>
          </a:prstGeom>
        </p:spPr>
        <p:txBody>
          <a:bodyPr lIns="0" tIns="0" rIns="0" bIns="0" rtlCol="0" anchor="t">
            <a:spAutoFit/>
          </a:bodyPr>
          <a:lstStyle/>
          <a:p>
            <a:pPr algn="l">
              <a:lnSpc>
                <a:spcPts val="4408"/>
              </a:lnSpc>
            </a:pPr>
            <a:r>
              <a:rPr lang="en-US" sz="3150">
                <a:solidFill>
                  <a:srgbClr val="000000"/>
                </a:solidFill>
                <a:latin typeface="DM Sans"/>
                <a:ea typeface="DM Sans"/>
                <a:cs typeface="DM Sans"/>
                <a:sym typeface="DM Sans"/>
              </a:rPr>
              <a:t>“accountants are responsible for their client’s personal and professional information”</a:t>
            </a:r>
          </a:p>
        </p:txBody>
      </p:sp>
      <p:sp>
        <p:nvSpPr>
          <p:cNvPr id="8" name="TextBox 8"/>
          <p:cNvSpPr txBox="1"/>
          <p:nvPr/>
        </p:nvSpPr>
        <p:spPr>
          <a:xfrm>
            <a:off x="15109911" y="9633528"/>
            <a:ext cx="2953792" cy="344805"/>
          </a:xfrm>
          <a:prstGeom prst="rect">
            <a:avLst/>
          </a:prstGeom>
        </p:spPr>
        <p:txBody>
          <a:bodyPr lIns="0" tIns="0" rIns="0" bIns="0" rtlCol="0" anchor="t">
            <a:spAutoFit/>
          </a:bodyPr>
          <a:lstStyle/>
          <a:p>
            <a:pPr algn="ctr">
              <a:lnSpc>
                <a:spcPts val="2520"/>
              </a:lnSpc>
            </a:pPr>
            <a:r>
              <a:rPr lang="en-US" sz="1800">
                <a:solidFill>
                  <a:srgbClr val="000000"/>
                </a:solidFill>
                <a:latin typeface="DM Sans"/>
                <a:ea typeface="DM Sans"/>
                <a:cs typeface="DM Sans"/>
                <a:sym typeface="DM Sans"/>
              </a:rPr>
              <a:t>Oxford Dictionary Definition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Freeform 2"/>
          <p:cNvSpPr/>
          <p:nvPr/>
        </p:nvSpPr>
        <p:spPr>
          <a:xfrm>
            <a:off x="9866986" y="-1072038"/>
            <a:ext cx="4468975" cy="3753939"/>
          </a:xfrm>
          <a:custGeom>
            <a:avLst/>
            <a:gdLst/>
            <a:ahLst/>
            <a:cxnLst/>
            <a:rect l="l" t="t" r="r" b="b"/>
            <a:pathLst>
              <a:path w="4468975" h="3753939">
                <a:moveTo>
                  <a:pt x="0" y="0"/>
                </a:moveTo>
                <a:lnTo>
                  <a:pt x="4468975" y="0"/>
                </a:lnTo>
                <a:lnTo>
                  <a:pt x="4468975" y="3753939"/>
                </a:lnTo>
                <a:lnTo>
                  <a:pt x="0" y="3753939"/>
                </a:lnTo>
                <a:lnTo>
                  <a:pt x="0" y="0"/>
                </a:lnTo>
                <a:close/>
              </a:path>
            </a:pathLst>
          </a:custGeom>
          <a:blipFill>
            <a:blip r:embed="rId3">
              <a:extLst>
                <a:ext uri="{96DAC541-7B7A-43D3-8B79-37D633B846F1}">
                  <asvg:svgBlip xmlns:asvg="http://schemas.microsoft.com/office/drawing/2016/SVG/main" r:embed="rId4"/>
                </a:ext>
              </a:extLst>
            </a:blip>
            <a:stretch>
              <a:fillRect t="-25" b="-25"/>
            </a:stretch>
          </a:blipFill>
        </p:spPr>
        <p:txBody>
          <a:bodyPr/>
          <a:lstStyle/>
          <a:p>
            <a:endParaRPr lang="en-US"/>
          </a:p>
        </p:txBody>
      </p:sp>
      <p:sp>
        <p:nvSpPr>
          <p:cNvPr id="3" name="TextBox 3"/>
          <p:cNvSpPr txBox="1"/>
          <p:nvPr/>
        </p:nvSpPr>
        <p:spPr>
          <a:xfrm>
            <a:off x="1028700" y="1295400"/>
            <a:ext cx="10759348" cy="2247900"/>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what do  accountants do?</a:t>
            </a:r>
          </a:p>
        </p:txBody>
      </p:sp>
      <p:graphicFrame>
        <p:nvGraphicFramePr>
          <p:cNvPr id="4" name="Table 4"/>
          <p:cNvGraphicFramePr>
            <a:graphicFrameLocks noGrp="1"/>
          </p:cNvGraphicFramePr>
          <p:nvPr>
            <p:extLst>
              <p:ext uri="{D42A27DB-BD31-4B8C-83A1-F6EECF244321}">
                <p14:modId xmlns:p14="http://schemas.microsoft.com/office/powerpoint/2010/main" val="2881306627"/>
              </p:ext>
            </p:extLst>
          </p:nvPr>
        </p:nvGraphicFramePr>
        <p:xfrm>
          <a:off x="1028700" y="4130668"/>
          <a:ext cx="16230600" cy="5626100"/>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1374099">
                <a:tc>
                  <a:txBody>
                    <a:bodyPr/>
                    <a:lstStyle/>
                    <a:p>
                      <a:pPr algn="ctr">
                        <a:lnSpc>
                          <a:spcPts val="3919"/>
                        </a:lnSpc>
                        <a:defRPr/>
                      </a:pPr>
                      <a:r>
                        <a:rPr lang="en-US" sz="2799" b="1">
                          <a:solidFill>
                            <a:srgbClr val="FFFFFF"/>
                          </a:solidFill>
                          <a:latin typeface="Arimo Bold"/>
                          <a:ea typeface="Arimo Bold"/>
                          <a:cs typeface="Arimo Bold"/>
                          <a:sym typeface="Arimo Bold"/>
                        </a:rPr>
                        <a:t>Money Organizers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B04A3"/>
                    </a:solidFill>
                  </a:tcPr>
                </a:tc>
                <a:tc>
                  <a:txBody>
                    <a:bodyPr/>
                    <a:lstStyle/>
                    <a:p>
                      <a:pPr algn="ctr">
                        <a:lnSpc>
                          <a:spcPts val="3919"/>
                        </a:lnSpc>
                        <a:defRPr/>
                      </a:pPr>
                      <a:r>
                        <a:rPr lang="en-US" sz="2799" b="1">
                          <a:solidFill>
                            <a:srgbClr val="FFFFFF"/>
                          </a:solidFill>
                          <a:latin typeface="Arimo Bold"/>
                          <a:ea typeface="Arimo Bold"/>
                          <a:cs typeface="Arimo Bold"/>
                          <a:sym typeface="Arimo Bold"/>
                        </a:rPr>
                        <a:t>Problem Solvers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B04A3"/>
                    </a:solidFill>
                  </a:tcPr>
                </a:tc>
                <a:extLst>
                  <a:ext uri="{0D108BD9-81ED-4DB2-BD59-A6C34878D82A}">
                    <a16:rowId xmlns:a16="http://schemas.microsoft.com/office/drawing/2014/main" val="10000"/>
                  </a:ext>
                </a:extLst>
              </a:tr>
              <a:tr h="4252001">
                <a:tc>
                  <a:txBody>
                    <a:bodyPr/>
                    <a:lstStyle/>
                    <a:p>
                      <a:pPr marL="868599" lvl="2" indent="-457200" algn="l">
                        <a:lnSpc>
                          <a:spcPts val="3779"/>
                        </a:lnSpc>
                        <a:buFont typeface="Arial" panose="020B0604020202020204" pitchFamily="34" charset="0"/>
                        <a:buChar char="•"/>
                        <a:defRPr/>
                      </a:pPr>
                      <a:r>
                        <a:rPr lang="en-US" sz="2699" dirty="0">
                          <a:solidFill>
                            <a:srgbClr val="FFFFFF"/>
                          </a:solidFill>
                          <a:latin typeface="DM Sans"/>
                          <a:ea typeface="DM Sans"/>
                          <a:cs typeface="DM Sans"/>
                          <a:sym typeface="DM Sans"/>
                        </a:rPr>
                        <a:t>Know how much money a person or business makes or spends on supplies</a:t>
                      </a:r>
                      <a:endParaRPr lang="en-US" sz="1100" dirty="0"/>
                    </a:p>
                    <a:p>
                      <a:pPr marL="868599" lvl="2" indent="-457200" algn="l">
                        <a:lnSpc>
                          <a:spcPts val="3779"/>
                        </a:lnSpc>
                        <a:buFont typeface="Arial" panose="020B0604020202020204" pitchFamily="34" charset="0"/>
                        <a:buChar char="•"/>
                      </a:pPr>
                      <a:r>
                        <a:rPr lang="en-US" sz="2699" dirty="0">
                          <a:solidFill>
                            <a:srgbClr val="FFFFFF"/>
                          </a:solidFill>
                          <a:latin typeface="DM Sans"/>
                          <a:ea typeface="DM Sans"/>
                          <a:cs typeface="DM Sans"/>
                          <a:sym typeface="DM Sans"/>
                        </a:rPr>
                        <a:t>Keep organized records of money spent and earned</a:t>
                      </a:r>
                    </a:p>
                    <a:p>
                      <a:pPr marL="868599" lvl="2" indent="-457200" algn="l">
                        <a:lnSpc>
                          <a:spcPts val="3779"/>
                        </a:lnSpc>
                        <a:buFont typeface="Arial" panose="020B0604020202020204" pitchFamily="34" charset="0"/>
                        <a:buChar char="•"/>
                      </a:pPr>
                      <a:r>
                        <a:rPr lang="en-US" sz="2699" dirty="0">
                          <a:solidFill>
                            <a:srgbClr val="FFFFFF"/>
                          </a:solidFill>
                          <a:latin typeface="DM Sans"/>
                          <a:ea typeface="DM Sans"/>
                          <a:cs typeface="DM Sans"/>
                          <a:sym typeface="DM Sans"/>
                        </a:rPr>
                        <a:t>Ensure records are accurate and easy to understand</a:t>
                      </a:r>
                    </a:p>
                    <a:p>
                      <a:pPr marL="868599" lvl="2" indent="-457200" algn="l">
                        <a:lnSpc>
                          <a:spcPts val="3779"/>
                        </a:lnSpc>
                        <a:buFont typeface="Arial" panose="020B0604020202020204" pitchFamily="34" charset="0"/>
                        <a:buChar char="•"/>
                      </a:pPr>
                      <a:r>
                        <a:rPr lang="en-US" sz="2699" dirty="0">
                          <a:solidFill>
                            <a:srgbClr val="FFFFFF"/>
                          </a:solidFill>
                          <a:latin typeface="DM Sans"/>
                          <a:ea typeface="DM Sans"/>
                          <a:cs typeface="DM Sans"/>
                          <a:sym typeface="DM Sans"/>
                        </a:rPr>
                        <a:t>Determine whether a business is making or losing money</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868599" lvl="2" indent="-457200" algn="l">
                        <a:lnSpc>
                          <a:spcPts val="3779"/>
                        </a:lnSpc>
                        <a:buFont typeface="Arial" panose="020B0604020202020204" pitchFamily="34" charset="0"/>
                        <a:buChar char="•"/>
                        <a:defRPr/>
                      </a:pPr>
                      <a:r>
                        <a:rPr lang="en-US" sz="2699" dirty="0">
                          <a:solidFill>
                            <a:srgbClr val="FFFFFF"/>
                          </a:solidFill>
                          <a:latin typeface="DM Sans"/>
                          <a:ea typeface="DM Sans"/>
                          <a:cs typeface="DM Sans"/>
                          <a:sym typeface="DM Sans"/>
                        </a:rPr>
                        <a:t>Find and solve money problems</a:t>
                      </a:r>
                      <a:endParaRPr lang="en-US" sz="1100" dirty="0"/>
                    </a:p>
                    <a:p>
                      <a:pPr marL="868599" lvl="2" indent="-457200" algn="l">
                        <a:lnSpc>
                          <a:spcPts val="3779"/>
                        </a:lnSpc>
                        <a:buFont typeface="Arial" panose="020B0604020202020204" pitchFamily="34" charset="0"/>
                        <a:buChar char="•"/>
                      </a:pPr>
                      <a:r>
                        <a:rPr lang="en-US" sz="2699" dirty="0">
                          <a:solidFill>
                            <a:srgbClr val="FFFFFF"/>
                          </a:solidFill>
                          <a:latin typeface="DM Sans"/>
                          <a:ea typeface="DM Sans"/>
                          <a:cs typeface="DM Sans"/>
                          <a:sym typeface="DM Sans"/>
                        </a:rPr>
                        <a:t>Analyze where money is going and identify opportunities for better processes</a:t>
                      </a:r>
                    </a:p>
                    <a:p>
                      <a:pPr marL="868599" lvl="2" indent="-457200" algn="l">
                        <a:lnSpc>
                          <a:spcPts val="3779"/>
                        </a:lnSpc>
                        <a:buFont typeface="Arial" panose="020B0604020202020204" pitchFamily="34" charset="0"/>
                        <a:buChar char="•"/>
                      </a:pPr>
                      <a:r>
                        <a:rPr lang="en-US" sz="2699" dirty="0">
                          <a:solidFill>
                            <a:srgbClr val="FFFFFF"/>
                          </a:solidFill>
                          <a:latin typeface="DM Sans"/>
                          <a:ea typeface="DM Sans"/>
                          <a:cs typeface="DM Sans"/>
                          <a:sym typeface="DM Sans"/>
                        </a:rPr>
                        <a:t>Detect suspicious transactions if money is missing</a:t>
                      </a:r>
                    </a:p>
                    <a:p>
                      <a:pPr marL="868599" lvl="2" indent="-457200" algn="l">
                        <a:lnSpc>
                          <a:spcPts val="3779"/>
                        </a:lnSpc>
                        <a:buFont typeface="Arial" panose="020B0604020202020204" pitchFamily="34" charset="0"/>
                        <a:buChar char="•"/>
                      </a:pPr>
                      <a:r>
                        <a:rPr lang="en-US" sz="2699" dirty="0">
                          <a:solidFill>
                            <a:srgbClr val="FFFFFF"/>
                          </a:solidFill>
                          <a:latin typeface="DM Sans"/>
                          <a:ea typeface="DM Sans"/>
                          <a:cs typeface="DM Sans"/>
                          <a:sym typeface="DM Sans"/>
                        </a:rPr>
                        <a:t>Help individuals and businesses make big financial decisions (like saving for college or buying a new store)</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5" name="Group 5"/>
          <p:cNvGrpSpPr/>
          <p:nvPr/>
        </p:nvGrpSpPr>
        <p:grpSpPr>
          <a:xfrm>
            <a:off x="13029669" y="1028700"/>
            <a:ext cx="4229631" cy="813768"/>
            <a:chOff x="0" y="0"/>
            <a:chExt cx="5639508" cy="1085024"/>
          </a:xfrm>
        </p:grpSpPr>
        <p:sp>
          <p:nvSpPr>
            <p:cNvPr id="6" name="Freeform 6"/>
            <p:cNvSpPr/>
            <p:nvPr/>
          </p:nvSpPr>
          <p:spPr>
            <a:xfrm>
              <a:off x="0" y="0"/>
              <a:ext cx="5639562" cy="1084961"/>
            </a:xfrm>
            <a:custGeom>
              <a:avLst/>
              <a:gdLst/>
              <a:ahLst/>
              <a:cxnLst/>
              <a:rect l="l" t="t" r="r" b="b"/>
              <a:pathLst>
                <a:path w="5639562" h="1084961">
                  <a:moveTo>
                    <a:pt x="0" y="0"/>
                  </a:moveTo>
                  <a:lnTo>
                    <a:pt x="5639562" y="0"/>
                  </a:lnTo>
                  <a:lnTo>
                    <a:pt x="5639562" y="1084961"/>
                  </a:lnTo>
                  <a:lnTo>
                    <a:pt x="0" y="1084961"/>
                  </a:lnTo>
                  <a:close/>
                </a:path>
              </a:pathLst>
            </a:custGeom>
            <a:solidFill>
              <a:srgbClr val="D2FFE5"/>
            </a:solidFill>
          </p:spPr>
          <p:txBody>
            <a:bodyPr/>
            <a:lstStyle/>
            <a:p>
              <a:endParaRPr lang="en-US"/>
            </a:p>
          </p:txBody>
        </p:sp>
      </p:grpSp>
      <p:sp>
        <p:nvSpPr>
          <p:cNvPr id="7" name="TextBox 7"/>
          <p:cNvSpPr txBox="1"/>
          <p:nvPr/>
        </p:nvSpPr>
        <p:spPr>
          <a:xfrm>
            <a:off x="13351808" y="1155390"/>
            <a:ext cx="3585353" cy="467519"/>
          </a:xfrm>
          <a:prstGeom prst="rect">
            <a:avLst/>
          </a:prstGeom>
        </p:spPr>
        <p:txBody>
          <a:bodyPr lIns="0" tIns="0" rIns="0" bIns="0" rtlCol="0" anchor="t">
            <a:spAutoFit/>
          </a:bodyPr>
          <a:lstStyle/>
          <a:p>
            <a:pPr algn="l">
              <a:lnSpc>
                <a:spcPts val="3499"/>
              </a:lnSpc>
            </a:pPr>
            <a:r>
              <a:rPr lang="en-US" sz="2499" b="1">
                <a:solidFill>
                  <a:srgbClr val="492DA8"/>
                </a:solidFill>
                <a:latin typeface="Arimo Bold"/>
                <a:ea typeface="Arimo Bold"/>
                <a:cs typeface="Arimo Bold"/>
                <a:sym typeface="Arimo Bold"/>
              </a:rPr>
              <a:t>Work in any industry</a:t>
            </a:r>
          </a:p>
        </p:txBody>
      </p:sp>
      <p:grpSp>
        <p:nvGrpSpPr>
          <p:cNvPr id="8" name="Group 8"/>
          <p:cNvGrpSpPr/>
          <p:nvPr/>
        </p:nvGrpSpPr>
        <p:grpSpPr>
          <a:xfrm>
            <a:off x="13029669" y="2107440"/>
            <a:ext cx="4229631" cy="813768"/>
            <a:chOff x="0" y="0"/>
            <a:chExt cx="5639508" cy="1085024"/>
          </a:xfrm>
        </p:grpSpPr>
        <p:sp>
          <p:nvSpPr>
            <p:cNvPr id="9" name="Freeform 9"/>
            <p:cNvSpPr/>
            <p:nvPr/>
          </p:nvSpPr>
          <p:spPr>
            <a:xfrm>
              <a:off x="0" y="0"/>
              <a:ext cx="5639562" cy="1084961"/>
            </a:xfrm>
            <a:custGeom>
              <a:avLst/>
              <a:gdLst/>
              <a:ahLst/>
              <a:cxnLst/>
              <a:rect l="l" t="t" r="r" b="b"/>
              <a:pathLst>
                <a:path w="5639562" h="1084961">
                  <a:moveTo>
                    <a:pt x="0" y="0"/>
                  </a:moveTo>
                  <a:lnTo>
                    <a:pt x="5639562" y="0"/>
                  </a:lnTo>
                  <a:lnTo>
                    <a:pt x="5639562" y="1084961"/>
                  </a:lnTo>
                  <a:lnTo>
                    <a:pt x="0" y="1084961"/>
                  </a:lnTo>
                  <a:close/>
                </a:path>
              </a:pathLst>
            </a:custGeom>
            <a:solidFill>
              <a:srgbClr val="D2FFE5"/>
            </a:solidFill>
          </p:spPr>
          <p:txBody>
            <a:bodyPr/>
            <a:lstStyle/>
            <a:p>
              <a:endParaRPr lang="en-US"/>
            </a:p>
          </p:txBody>
        </p:sp>
      </p:grpSp>
      <p:sp>
        <p:nvSpPr>
          <p:cNvPr id="10" name="TextBox 10"/>
          <p:cNvSpPr txBox="1"/>
          <p:nvPr/>
        </p:nvSpPr>
        <p:spPr>
          <a:xfrm>
            <a:off x="13351808" y="2222224"/>
            <a:ext cx="3907492" cy="479425"/>
          </a:xfrm>
          <a:prstGeom prst="rect">
            <a:avLst/>
          </a:prstGeom>
        </p:spPr>
        <p:txBody>
          <a:bodyPr lIns="0" tIns="0" rIns="0" bIns="0" rtlCol="0" anchor="t">
            <a:spAutoFit/>
          </a:bodyPr>
          <a:lstStyle/>
          <a:p>
            <a:pPr algn="l">
              <a:lnSpc>
                <a:spcPts val="3499"/>
              </a:lnSpc>
            </a:pPr>
            <a:r>
              <a:rPr lang="en-US" sz="2499" b="1">
                <a:solidFill>
                  <a:srgbClr val="492DA8"/>
                </a:solidFill>
                <a:latin typeface="Arimo Bold"/>
                <a:ea typeface="Arimo Bold"/>
                <a:cs typeface="Arimo Bold"/>
                <a:sym typeface="Arimo Bold"/>
              </a:rPr>
              <a:t>Own your own business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Freeform 2"/>
          <p:cNvSpPr/>
          <p:nvPr/>
        </p:nvSpPr>
        <p:spPr>
          <a:xfrm rot="466097">
            <a:off x="6158130" y="431523"/>
            <a:ext cx="4660574" cy="4711977"/>
          </a:xfrm>
          <a:custGeom>
            <a:avLst/>
            <a:gdLst/>
            <a:ahLst/>
            <a:cxnLst/>
            <a:rect l="l" t="t" r="r" b="b"/>
            <a:pathLst>
              <a:path w="4660574" h="4711977">
                <a:moveTo>
                  <a:pt x="0" y="0"/>
                </a:moveTo>
                <a:lnTo>
                  <a:pt x="4660574" y="0"/>
                </a:lnTo>
                <a:lnTo>
                  <a:pt x="4660574" y="4711977"/>
                </a:lnTo>
                <a:lnTo>
                  <a:pt x="0" y="4711977"/>
                </a:lnTo>
                <a:lnTo>
                  <a:pt x="0" y="0"/>
                </a:lnTo>
                <a:close/>
              </a:path>
            </a:pathLst>
          </a:custGeom>
          <a:blipFill>
            <a:blip r:embed="rId3">
              <a:extLst>
                <a:ext uri="{96DAC541-7B7A-43D3-8B79-37D633B846F1}">
                  <asvg:svgBlip xmlns:asvg="http://schemas.microsoft.com/office/drawing/2016/SVG/main" r:embed="rId4"/>
                </a:ext>
              </a:extLst>
            </a:blip>
            <a:stretch>
              <a:fillRect t="-60" b="-60"/>
            </a:stretch>
          </a:blipFill>
        </p:spPr>
        <p:txBody>
          <a:bodyPr/>
          <a:lstStyle/>
          <a:p>
            <a:endParaRPr lang="en-US"/>
          </a:p>
        </p:txBody>
      </p:sp>
      <p:sp>
        <p:nvSpPr>
          <p:cNvPr id="3" name="Freeform 3"/>
          <p:cNvSpPr/>
          <p:nvPr/>
        </p:nvSpPr>
        <p:spPr>
          <a:xfrm>
            <a:off x="-702858" y="4792513"/>
            <a:ext cx="4457668" cy="4465787"/>
          </a:xfrm>
          <a:custGeom>
            <a:avLst/>
            <a:gdLst/>
            <a:ahLst/>
            <a:cxnLst/>
            <a:rect l="l" t="t" r="r" b="b"/>
            <a:pathLst>
              <a:path w="4457668" h="4465787">
                <a:moveTo>
                  <a:pt x="0" y="0"/>
                </a:moveTo>
                <a:lnTo>
                  <a:pt x="4457668" y="0"/>
                </a:lnTo>
                <a:lnTo>
                  <a:pt x="4457668" y="4465787"/>
                </a:lnTo>
                <a:lnTo>
                  <a:pt x="0" y="4465787"/>
                </a:lnTo>
                <a:lnTo>
                  <a:pt x="0" y="0"/>
                </a:lnTo>
                <a:close/>
              </a:path>
            </a:pathLst>
          </a:custGeom>
          <a:blipFill>
            <a:blip r:embed="rId5">
              <a:extLst>
                <a:ext uri="{96DAC541-7B7A-43D3-8B79-37D633B846F1}">
                  <asvg:svgBlip xmlns:asvg="http://schemas.microsoft.com/office/drawing/2016/SVG/main" r:embed="rId6"/>
                </a:ext>
              </a:extLst>
            </a:blip>
            <a:stretch>
              <a:fillRect l="-91" r="-91"/>
            </a:stretch>
          </a:blipFill>
        </p:spPr>
        <p:txBody>
          <a:bodyPr/>
          <a:lstStyle/>
          <a:p>
            <a:endParaRPr lang="en-US"/>
          </a:p>
        </p:txBody>
      </p:sp>
      <p:sp>
        <p:nvSpPr>
          <p:cNvPr id="4" name="TextBox 4"/>
          <p:cNvSpPr txBox="1"/>
          <p:nvPr/>
        </p:nvSpPr>
        <p:spPr>
          <a:xfrm>
            <a:off x="11394666" y="1939786"/>
            <a:ext cx="5270165" cy="2505075"/>
          </a:xfrm>
          <a:prstGeom prst="rect">
            <a:avLst/>
          </a:prstGeom>
        </p:spPr>
        <p:txBody>
          <a:bodyPr lIns="0" tIns="0" rIns="0" bIns="0" rtlCol="0" anchor="t">
            <a:spAutoFit/>
          </a:bodyPr>
          <a:lstStyle/>
          <a:p>
            <a:pPr algn="l">
              <a:lnSpc>
                <a:spcPts val="6599"/>
              </a:lnSpc>
            </a:pPr>
            <a:r>
              <a:rPr lang="en-US" sz="5499">
                <a:solidFill>
                  <a:srgbClr val="FFFFFF"/>
                </a:solidFill>
                <a:latin typeface="Permanent Marker"/>
                <a:ea typeface="Permanent Marker"/>
                <a:cs typeface="Permanent Marker"/>
                <a:sym typeface="Permanent Marker"/>
              </a:rPr>
              <a:t>What is My Role in Accounting?</a:t>
            </a:r>
          </a:p>
        </p:txBody>
      </p:sp>
      <p:sp>
        <p:nvSpPr>
          <p:cNvPr id="5" name="Freeform 5"/>
          <p:cNvSpPr/>
          <p:nvPr/>
        </p:nvSpPr>
        <p:spPr>
          <a:xfrm rot="-422677">
            <a:off x="2282015" y="1644787"/>
            <a:ext cx="5939650" cy="7276753"/>
          </a:xfrm>
          <a:custGeom>
            <a:avLst/>
            <a:gdLst/>
            <a:ahLst/>
            <a:cxnLst/>
            <a:rect l="l" t="t" r="r" b="b"/>
            <a:pathLst>
              <a:path w="5939650" h="7276753">
                <a:moveTo>
                  <a:pt x="0" y="0"/>
                </a:moveTo>
                <a:lnTo>
                  <a:pt x="5939650" y="0"/>
                </a:lnTo>
                <a:lnTo>
                  <a:pt x="5939650" y="7276753"/>
                </a:lnTo>
                <a:lnTo>
                  <a:pt x="0" y="7276753"/>
                </a:lnTo>
                <a:lnTo>
                  <a:pt x="0" y="0"/>
                </a:lnTo>
                <a:close/>
              </a:path>
            </a:pathLst>
          </a:custGeom>
          <a:blipFill>
            <a:blip r:embed="rId7"/>
            <a:stretch>
              <a:fillRect/>
            </a:stretch>
          </a:blipFill>
        </p:spPr>
        <p:txBody>
          <a:bodyPr/>
          <a:lstStyle/>
          <a:p>
            <a:endParaRPr lang="en-US"/>
          </a:p>
        </p:txBody>
      </p:sp>
      <p:sp>
        <p:nvSpPr>
          <p:cNvPr id="6" name="Freeform 6" descr="Person with idea with solid fill"/>
          <p:cNvSpPr/>
          <p:nvPr/>
        </p:nvSpPr>
        <p:spPr>
          <a:xfrm rot="-419144">
            <a:off x="2381302" y="1921975"/>
            <a:ext cx="5741076" cy="5741076"/>
          </a:xfrm>
          <a:custGeom>
            <a:avLst/>
            <a:gdLst/>
            <a:ahLst/>
            <a:cxnLst/>
            <a:rect l="l" t="t" r="r" b="b"/>
            <a:pathLst>
              <a:path w="5741076" h="5741076">
                <a:moveTo>
                  <a:pt x="0" y="0"/>
                </a:moveTo>
                <a:lnTo>
                  <a:pt x="5741076" y="0"/>
                </a:lnTo>
                <a:lnTo>
                  <a:pt x="5741076" y="5741076"/>
                </a:lnTo>
                <a:lnTo>
                  <a:pt x="0" y="57410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11115771" y="4445115"/>
            <a:ext cx="5323771" cy="3545749"/>
          </a:xfrm>
          <a:prstGeom prst="rect">
            <a:avLst/>
          </a:prstGeom>
        </p:spPr>
        <p:txBody>
          <a:bodyPr lIns="0" tIns="0" rIns="0" bIns="0" rtlCol="0" anchor="t">
            <a:spAutoFit/>
          </a:bodyPr>
          <a:lstStyle/>
          <a:p>
            <a:pPr algn="l">
              <a:lnSpc>
                <a:spcPts val="4045"/>
              </a:lnSpc>
            </a:pPr>
            <a:endParaRPr/>
          </a:p>
          <a:p>
            <a:pPr marL="798828" lvl="1" indent="-399414" algn="l">
              <a:lnSpc>
                <a:spcPts val="4045"/>
              </a:lnSpc>
              <a:buFont typeface="Arial"/>
              <a:buChar char="•"/>
            </a:pPr>
            <a:r>
              <a:rPr lang="en-US" sz="3699">
                <a:solidFill>
                  <a:srgbClr val="FFFFFF"/>
                </a:solidFill>
                <a:latin typeface="DM Sans"/>
                <a:ea typeface="DM Sans"/>
                <a:cs typeface="DM Sans"/>
                <a:sym typeface="DM Sans"/>
              </a:rPr>
              <a:t>Company name</a:t>
            </a:r>
          </a:p>
          <a:p>
            <a:pPr algn="l">
              <a:lnSpc>
                <a:spcPts val="4045"/>
              </a:lnSpc>
            </a:pPr>
            <a:endParaRPr lang="en-US" sz="3699">
              <a:solidFill>
                <a:srgbClr val="FFFFFF"/>
              </a:solidFill>
              <a:latin typeface="DM Sans"/>
              <a:ea typeface="DM Sans"/>
              <a:cs typeface="DM Sans"/>
              <a:sym typeface="DM Sans"/>
            </a:endParaRPr>
          </a:p>
          <a:p>
            <a:pPr marL="798828" lvl="1" indent="-399414" algn="l">
              <a:lnSpc>
                <a:spcPts val="4044"/>
              </a:lnSpc>
              <a:buFont typeface="Arial"/>
              <a:buChar char="•"/>
            </a:pPr>
            <a:r>
              <a:rPr lang="en-US" sz="3699">
                <a:solidFill>
                  <a:srgbClr val="FFFFFF"/>
                </a:solidFill>
                <a:latin typeface="DM Sans"/>
                <a:ea typeface="DM Sans"/>
                <a:cs typeface="DM Sans"/>
                <a:sym typeface="DM Sans"/>
              </a:rPr>
              <a:t>Job title</a:t>
            </a:r>
          </a:p>
          <a:p>
            <a:pPr algn="l">
              <a:lnSpc>
                <a:spcPts val="4044"/>
              </a:lnSpc>
            </a:pPr>
            <a:endParaRPr lang="en-US" sz="3699">
              <a:solidFill>
                <a:srgbClr val="FFFFFF"/>
              </a:solidFill>
              <a:latin typeface="DM Sans"/>
              <a:ea typeface="DM Sans"/>
              <a:cs typeface="DM Sans"/>
              <a:sym typeface="DM Sans"/>
            </a:endParaRPr>
          </a:p>
          <a:p>
            <a:pPr marL="798828" lvl="1" indent="-399414" algn="l">
              <a:lnSpc>
                <a:spcPts val="4045"/>
              </a:lnSpc>
              <a:buFont typeface="Arial"/>
              <a:buChar char="•"/>
            </a:pPr>
            <a:r>
              <a:rPr lang="en-US" sz="3699">
                <a:solidFill>
                  <a:srgbClr val="FFFFFF"/>
                </a:solidFill>
                <a:latin typeface="DM Sans"/>
                <a:ea typeface="DM Sans"/>
                <a:cs typeface="DM Sans"/>
                <a:sym typeface="DM Sans"/>
              </a:rPr>
              <a:t>What that means</a:t>
            </a:r>
          </a:p>
          <a:p>
            <a:pPr algn="l">
              <a:lnSpc>
                <a:spcPts val="4045"/>
              </a:lnSpc>
            </a:pPr>
            <a:endParaRPr lang="en-US" sz="3699">
              <a:solidFill>
                <a:srgbClr val="FFFFFF"/>
              </a:solidFill>
              <a:latin typeface="DM Sans"/>
              <a:ea typeface="DM Sans"/>
              <a:cs typeface="DM Sans"/>
              <a:sym typeface="DM San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2470</Words>
  <Application>Microsoft Office PowerPoint</Application>
  <PresentationFormat>Custom</PresentationFormat>
  <Paragraphs>278</Paragraphs>
  <Slides>28</Slides>
  <Notes>23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Arimo Bold</vt:lpstr>
      <vt:lpstr>Permanent Marker</vt:lpstr>
      <vt:lpstr>DM Sans Italics</vt:lpstr>
      <vt:lpstr>Arial MT Pro</vt:lpstr>
      <vt:lpstr>DM Sans Bold</vt:lpstr>
      <vt:lpstr>DM Sans</vt:lpstr>
      <vt:lpstr>Arial</vt:lpstr>
      <vt:lpstr>TT Rounds Condensed</vt:lpstr>
      <vt:lpstr>TT Rounds Condensed Bold</vt:lpstr>
      <vt:lpstr>Canva Student Font</vt:lpstr>
      <vt:lpstr>Arimo Italics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 your future.pptx</dc:title>
  <dc:creator>Christin Hunter</dc:creator>
  <cp:lastModifiedBy>Christin Hunter</cp:lastModifiedBy>
  <cp:revision>1</cp:revision>
  <dcterms:created xsi:type="dcterms:W3CDTF">2006-08-16T00:00:00Z</dcterms:created>
  <dcterms:modified xsi:type="dcterms:W3CDTF">2025-09-12T16:16:55Z</dcterms:modified>
  <dc:identifier>DAGR-3E5z64</dc:identifier>
</cp:coreProperties>
</file>