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36" r:id="rId5"/>
    <p:sldMasterId id="2147483754" r:id="rId6"/>
  </p:sldMasterIdLst>
  <p:notesMasterIdLst>
    <p:notesMasterId r:id="rId45"/>
  </p:notesMasterIdLst>
  <p:handoutMasterIdLst>
    <p:handoutMasterId r:id="rId46"/>
  </p:handoutMasterIdLst>
  <p:sldIdLst>
    <p:sldId id="282" r:id="rId7"/>
    <p:sldId id="411" r:id="rId8"/>
    <p:sldId id="384" r:id="rId9"/>
    <p:sldId id="412" r:id="rId10"/>
    <p:sldId id="2147309024" r:id="rId11"/>
    <p:sldId id="408" r:id="rId12"/>
    <p:sldId id="256" r:id="rId13"/>
    <p:sldId id="257" r:id="rId14"/>
    <p:sldId id="259" r:id="rId15"/>
    <p:sldId id="2147309011" r:id="rId16"/>
    <p:sldId id="2147309012" r:id="rId17"/>
    <p:sldId id="2147309013" r:id="rId18"/>
    <p:sldId id="400" r:id="rId19"/>
    <p:sldId id="2147309015" r:id="rId20"/>
    <p:sldId id="2147309016" r:id="rId21"/>
    <p:sldId id="2147309017" r:id="rId22"/>
    <p:sldId id="2147309018" r:id="rId23"/>
    <p:sldId id="2147309019" r:id="rId24"/>
    <p:sldId id="270" r:id="rId25"/>
    <p:sldId id="2147309039" r:id="rId26"/>
    <p:sldId id="2147309025" r:id="rId27"/>
    <p:sldId id="423" r:id="rId28"/>
    <p:sldId id="498" r:id="rId29"/>
    <p:sldId id="2147309020" r:id="rId30"/>
    <p:sldId id="2147309023" r:id="rId31"/>
    <p:sldId id="397" r:id="rId32"/>
    <p:sldId id="2147309040" r:id="rId33"/>
    <p:sldId id="424" r:id="rId34"/>
    <p:sldId id="2147309010" r:id="rId35"/>
    <p:sldId id="500" r:id="rId36"/>
    <p:sldId id="2147309034" r:id="rId37"/>
    <p:sldId id="2147309036" r:id="rId38"/>
    <p:sldId id="2147309037" r:id="rId39"/>
    <p:sldId id="2147309038" r:id="rId40"/>
    <p:sldId id="410" r:id="rId41"/>
    <p:sldId id="427" r:id="rId42"/>
    <p:sldId id="426" r:id="rId43"/>
    <p:sldId id="39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EDEE1"/>
    <a:srgbClr val="64707A"/>
    <a:srgbClr val="F6F5F6"/>
    <a:srgbClr val="72246C"/>
    <a:srgbClr val="000004"/>
    <a:srgbClr val="000410"/>
    <a:srgbClr val="010717"/>
    <a:srgbClr val="37335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EC9F66-E784-40C2-A2ED-83E4C9503A1F}" v="23" dt="2025-09-17T16:19:35.2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78442" autoAdjust="0"/>
  </p:normalViewPr>
  <p:slideViewPr>
    <p:cSldViewPr snapToGrid="0">
      <p:cViewPr varScale="1">
        <p:scale>
          <a:sx n="91" d="100"/>
          <a:sy n="91" d="100"/>
        </p:scale>
        <p:origin x="524" y="52"/>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9/3/2026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heart of a business is? – Ask for a few responses from students.</a:t>
            </a:r>
          </a:p>
          <a:p>
            <a:endParaRPr lang="en-US" dirty="0"/>
          </a:p>
          <a:p>
            <a:r>
              <a:rPr lang="en-US" dirty="0"/>
              <a:t>Would you agree with what’s on the slide? Anything I’m missing here?</a:t>
            </a:r>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Some of you might save your money, some might want to buy something new. Everyone uses money differently. Many adults also need help with money. Accountants help manage their money and make sure their business can be successful. </a:t>
            </a:r>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293083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introduce yourself and share your story! The bullet points are available as prompts to share why you chose accounting and your journey thus far. </a:t>
            </a:r>
          </a:p>
          <a:p>
            <a:endParaRPr lang="en-US" dirty="0"/>
          </a:p>
          <a:p>
            <a:r>
              <a:rPr lang="en-US" b="1" dirty="0"/>
              <a:t>**Update this slide with picture(s) of yourself, name, title, company and bulleted information you would like to share.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put yourself in your audience’s shoes. Think about your college self. Did you always know you wanted to major in accounting? If you changed course to accounting, why? What did you do in college that may have prepared you for where you are today? What can the students expect when they graduate as an accounting major?</a:t>
            </a:r>
          </a:p>
          <a:p>
            <a:endParaRPr lang="en-US" dirty="0"/>
          </a:p>
          <a:p>
            <a:r>
              <a:rPr lang="en-US" b="1" dirty="0"/>
              <a:t>**Update this slide with picture(s) of yourself, and tips on what students can do now to start preparing for their future.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20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latin typeface="-apple-system"/>
              </a:rPr>
              <a:t>(Optional Activity) Now that you know a bit about me, let me find out a bit about you!</a:t>
            </a:r>
          </a:p>
          <a:p>
            <a:endParaRPr lang="en-US" dirty="0"/>
          </a:p>
          <a:p>
            <a:r>
              <a:rPr lang="en-US" dirty="0"/>
              <a:t>Ask students to choose any 5 skills from the grid on the next slide. Give them 2-3minutes to note it down in their notebook. </a:t>
            </a:r>
          </a:p>
          <a:p>
            <a:r>
              <a:rPr lang="en-US" dirty="0"/>
              <a:t>Call on 2-3 students and get a few responses. Make sure to applaud the student for choosing those skills. </a:t>
            </a:r>
          </a:p>
          <a:p>
            <a:endParaRPr lang="en-US" dirty="0"/>
          </a:p>
          <a:p>
            <a:r>
              <a:rPr lang="en-US" sz="1200" dirty="0">
                <a:effectLst/>
                <a:latin typeface="Calibri" panose="020F0502020204030204" pitchFamily="34" charset="0"/>
                <a:ea typeface="Calibri" panose="020F0502020204030204" pitchFamily="34" charset="0"/>
                <a:cs typeface="Times New Roman" panose="02020603050405020304" pitchFamily="18" charset="0"/>
              </a:rPr>
              <a:t>Now connect one of the skills they chose to how that skill can help make them as a good accountant. </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Example: Compassion is such a strong skill to have to be a good accountant. We work with different clients all the time and understanding their situation and providing them the right help is crucial. Followed by giving an example from your work.</a:t>
            </a:r>
            <a:endParaRPr lang="en-US" b="1" dirty="0"/>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7</a:t>
            </a:fld>
            <a:endParaRPr lang="en-US"/>
          </a:p>
        </p:txBody>
      </p:sp>
    </p:spTree>
    <p:extLst>
      <p:ext uri="{BB962C8B-B14F-4D97-AF65-F5344CB8AC3E}">
        <p14:creationId xmlns:p14="http://schemas.microsoft.com/office/powerpoint/2010/main" val="199900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dirty="0"/>
              <a:t>Prepare 2-3 concrete examples for a few of these skills in advance. Select skills that reflect the work you do. </a:t>
            </a:r>
          </a:p>
          <a:p>
            <a:endParaRPr lang="en-US" dirty="0"/>
          </a:p>
          <a:p>
            <a:r>
              <a:rPr lang="en-US" dirty="0"/>
              <a:t>Example: </a:t>
            </a:r>
            <a:r>
              <a:rPr lang="en-US" b="1" dirty="0"/>
              <a:t>Collaborative abilities: </a:t>
            </a:r>
            <a:r>
              <a:rPr lang="en-US" dirty="0"/>
              <a:t>As an accountant/CPA I work with multiple clients and manage 2-3 people in my team. Example: I was working on ABC project. It was good to have a team that had different ideas to help the client. We did XYZ. </a:t>
            </a:r>
          </a:p>
        </p:txBody>
      </p:sp>
      <p:sp>
        <p:nvSpPr>
          <p:cNvPr id="4" name="Slide Number Placeholder 3"/>
          <p:cNvSpPr>
            <a:spLocks noGrp="1"/>
          </p:cNvSpPr>
          <p:nvPr>
            <p:ph type="sldNum" sz="quarter" idx="5"/>
          </p:nvPr>
        </p:nvSpPr>
        <p:spPr/>
        <p:txBody>
          <a:bodyPr/>
          <a:lstStyle/>
          <a:p>
            <a:fld id="{E7CCE34D-CFF1-4FFE-815B-D050E7ED2DFD}" type="slidenum">
              <a:rPr lang="en-US" smtClean="0"/>
              <a:t>8</a:t>
            </a:fld>
            <a:endParaRPr lang="en-US"/>
          </a:p>
        </p:txBody>
      </p:sp>
    </p:spTree>
    <p:extLst>
      <p:ext uri="{BB962C8B-B14F-4D97-AF65-F5344CB8AC3E}">
        <p14:creationId xmlns:p14="http://schemas.microsoft.com/office/powerpoint/2010/main" val="946512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If they don’t answer, 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something unrelated to accounting. No matter the career a student may say they want to pursue, point out how a background in accounting can help them.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fld id="{E7CCE34D-CFF1-4FFE-815B-D050E7ED2DFD}" type="slidenum">
              <a:rPr lang="en-US" smtClean="0"/>
              <a:t>9</a:t>
            </a:fld>
            <a:endParaRPr lang="en-US"/>
          </a:p>
        </p:txBody>
      </p:sp>
    </p:spTree>
    <p:extLst>
      <p:ext uri="{BB962C8B-B14F-4D97-AF65-F5344CB8AC3E}">
        <p14:creationId xmlns:p14="http://schemas.microsoft.com/office/powerpoint/2010/main" val="40224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interested in making money, owning a business, traveling, or making an impact in the world, Accounting can give you that and more! Let’s explore a few of these. Where would you like to start?</a:t>
            </a:r>
          </a:p>
          <a:p>
            <a:endParaRPr lang="en-US" dirty="0"/>
          </a:p>
          <a:p>
            <a:r>
              <a:rPr lang="en-US" b="1" dirty="0"/>
              <a:t>Presenter Tip: </a:t>
            </a:r>
            <a:r>
              <a:rPr lang="en-US" b="0" dirty="0"/>
              <a:t>C</a:t>
            </a:r>
            <a:r>
              <a:rPr lang="en-US" sz="1800" dirty="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281699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interested in owning your own business and being your own boss, consider majoring in accounting. You’ll have the financial know-how to ensure your company is a success!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“Spending a few years working in an accounting role for a firm or industry can be wonderful training for future entrepreneurs. They get to see first-hand how businesses operate and are financed and learn other important lessons that will help them succeed as they launch their own companies.” – Jerry Maginnis, CPA </a:t>
            </a:r>
            <a:r>
              <a:rPr lang="en-US" i="0" u="sng" dirty="0"/>
              <a:t>Advice for a Successful Career in the Accounting Profession</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647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rPr>
              <a:t>In addition to travel, accounting careers provide work flexibility, with many companies offering the ability to work remotely, even worldwide!</a:t>
            </a:r>
          </a:p>
          <a:p>
            <a:endParaRPr lang="en-GB" sz="1800" dirty="0">
              <a:effectLst/>
              <a:latin typeface="Arial" panose="020B0604020202020204" pitchFamily="34" charset="0"/>
              <a:ea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rPr>
              <a:t>Presenter Tip: </a:t>
            </a:r>
            <a:r>
              <a:rPr lang="en-GB" sz="1800" b="0" dirty="0">
                <a:effectLst/>
                <a:latin typeface="Arial" panose="020B0604020202020204" pitchFamily="34" charset="0"/>
                <a:ea typeface="Times New Roman" panose="02020603050405020304" pitchFamily="18" charset="0"/>
              </a:rPr>
              <a:t>If you have had the opportunity to travel for work, share your experience here!</a:t>
            </a:r>
            <a:endParaRPr lang="en-GB" sz="18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Arial" panose="020B0604020202020204" pitchFamily="34" charset="0"/>
                <a:cs typeface="Arial" panose="020B0604020202020204" pitchFamily="34" charset="0"/>
              </a:rPr>
              <a:t>Accountants ensure companies are complying with federal laws and regulations that hold them accountable to the world around them.</a:t>
            </a:r>
          </a:p>
          <a:p>
            <a:endParaRPr lang="en-US" b="0" dirty="0">
              <a:highlight>
                <a:srgbClr val="FFFF00"/>
              </a:highlight>
            </a:endParaRPr>
          </a:p>
          <a:p>
            <a:r>
              <a:rPr lang="en-US" b="1" dirty="0">
                <a:highlight>
                  <a:srgbClr val="FFFF00"/>
                </a:highlight>
              </a:rPr>
              <a:t>Presenter Tip: </a:t>
            </a:r>
            <a:r>
              <a:rPr lang="en-US" b="0" dirty="0">
                <a:highlight>
                  <a:srgbClr val="FFFF00"/>
                </a:highlight>
              </a:rPr>
              <a:t>If you are involved with a local charity, share your experience here!</a:t>
            </a:r>
            <a:endParaRPr lang="en-US" b="1"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F5496"/>
                </a:solidFill>
                <a:effectLst/>
                <a:latin typeface="Calibri" panose="020F0502020204030204" pitchFamily="34" charset="0"/>
                <a:ea typeface="Times New Roman" panose="02020603050405020304" pitchFamily="18" charset="0"/>
              </a:rPr>
              <a:t>CPAs also work in the classroom, to help pave the way for others coming behind them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may have heard of work/life balance, but what about work/life harmony? Work and life are not mutually exclusive. Everyone’s life needs to have a harmony between the two. There are times when work requires more hours and headspace, and times when family life demands more. And that’s okay!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b="0" dirty="0"/>
              <a:t>Share a positive personal story of the lifestyle/flexibility being a CPA has afforded you. If students mention busy season, say </a:t>
            </a:r>
            <a:r>
              <a:rPr lang="en-US" sz="1800" dirty="0">
                <a:solidFill>
                  <a:srgbClr val="2F5496"/>
                </a:solidFill>
                <a:effectLst/>
                <a:latin typeface="Calibri" panose="020F0502020204030204" pitchFamily="34" charset="0"/>
                <a:ea typeface="Times New Roman" panose="02020603050405020304" pitchFamily="18" charset="0"/>
              </a:rPr>
              <a:t>yes, there are times when accountants are busy, but there are also times when they have a lighter workload. The schedule varies depending on the type of accountant you choose to be.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75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fld id="{1983A999-5E0E-42CA-8400-604AE921FF7C}" type="slidenum">
              <a:rPr lang="en-US" smtClean="0"/>
              <a:t>19</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often get asked what the difference is between accounting and finance. This is a high-level overview between the two. Accounting is the </a:t>
            </a:r>
            <a:r>
              <a:rPr lang="en-US" b="1" dirty="0"/>
              <a:t>foundation of business</a:t>
            </a:r>
            <a:r>
              <a:rPr lang="en-US" dirty="0"/>
              <a:t>—you can work anywhere, enjoy job security, and build a career with a respected professional credential like the CPA. Finance builds on accounting, but accounting gives you the skills every organization needs. – A phrase often quoted is that accountants can have a successful career in finance, but finance individuals can have a harder time moving into accounting. </a:t>
            </a:r>
          </a:p>
        </p:txBody>
      </p:sp>
      <p:sp>
        <p:nvSpPr>
          <p:cNvPr id="4" name="Slide Number Placeholder 3"/>
          <p:cNvSpPr>
            <a:spLocks noGrp="1"/>
          </p:cNvSpPr>
          <p:nvPr>
            <p:ph type="sldNum" sz="quarter" idx="5"/>
          </p:nvPr>
        </p:nvSpPr>
        <p:spPr/>
        <p:txBody>
          <a:bodyPr/>
          <a:lstStyle/>
          <a:p>
            <a:fld id="{E7CCE34D-CFF1-4FFE-815B-D050E7ED2DFD}" type="slidenum">
              <a:rPr lang="en-US" smtClean="0"/>
              <a:t>20</a:t>
            </a:fld>
            <a:endParaRPr lang="en-US"/>
          </a:p>
        </p:txBody>
      </p:sp>
    </p:spTree>
    <p:extLst>
      <p:ext uri="{BB962C8B-B14F-4D97-AF65-F5344CB8AC3E}">
        <p14:creationId xmlns:p14="http://schemas.microsoft.com/office/powerpoint/2010/main" val="3953034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b="0" dirty="0"/>
              <a:t>Share more about your role and some of your typical responsibilities, while relaying it in a way that students will understand. </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21</a:t>
            </a:fld>
            <a:endParaRPr lang="en-US"/>
          </a:p>
        </p:txBody>
      </p:sp>
    </p:spTree>
    <p:extLst>
      <p:ext uri="{BB962C8B-B14F-4D97-AF65-F5344CB8AC3E}">
        <p14:creationId xmlns:p14="http://schemas.microsoft.com/office/powerpoint/2010/main" val="1293372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have worked &lt;insert companies you have worked in&gt;, accountants work in all types of organizations. Several of these names should look familiar to you.</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dirty="0"/>
              <a:t>Take a moment to highlight companies/industries specific to your state or area and explain how an accountant helps those companies. And add your own firm’s name above!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State Tip: </a:t>
            </a:r>
            <a:r>
              <a:rPr lang="en-US" b="0" dirty="0"/>
              <a:t>Update the company </a:t>
            </a:r>
            <a:r>
              <a:rPr lang="en-US" dirty="0"/>
              <a:t>names</a:t>
            </a:r>
            <a:r>
              <a:rPr lang="en-US" b="0" dirty="0"/>
              <a:t> to highlight local start-ups, firms, etc.</a:t>
            </a:r>
            <a:endParaRPr lang="en-US" b="1" dirty="0"/>
          </a:p>
          <a:p>
            <a:endParaRPr lang="en-US" dirty="0"/>
          </a:p>
          <a:p>
            <a:r>
              <a:rPr lang="en-US" b="1" dirty="0"/>
              <a:t>Organizations listed above:</a:t>
            </a:r>
          </a:p>
          <a:p>
            <a:r>
              <a:rPr lang="en-US" b="1" dirty="0"/>
              <a:t>Start-Ups: </a:t>
            </a:r>
            <a:r>
              <a:rPr lang="en-US" dirty="0"/>
              <a:t>1047 Games, </a:t>
            </a:r>
            <a:r>
              <a:rPr lang="en-US" dirty="0" err="1"/>
              <a:t>Weav</a:t>
            </a:r>
            <a:r>
              <a:rPr lang="en-US" dirty="0"/>
              <a:t> (fintech startup), and </a:t>
            </a:r>
            <a:r>
              <a:rPr lang="en-US" dirty="0" err="1"/>
              <a:t>Symbrosia</a:t>
            </a:r>
            <a:r>
              <a:rPr lang="en-US" dirty="0"/>
              <a:t> (solving climate change) were all featured on Forbes 30 under 30</a:t>
            </a:r>
          </a:p>
          <a:p>
            <a:r>
              <a:rPr lang="en-US" b="1" dirty="0"/>
              <a:t>Nonprofits: </a:t>
            </a:r>
            <a:r>
              <a:rPr lang="en-US" dirty="0"/>
              <a:t>Habitat for Humanity, Smithsonian and World Central Kitchen</a:t>
            </a:r>
          </a:p>
          <a:p>
            <a:r>
              <a:rPr lang="en-US" b="1" dirty="0"/>
              <a:t>Companies of all Sizes: </a:t>
            </a:r>
            <a:r>
              <a:rPr lang="en-US" dirty="0"/>
              <a:t>Apple, Ikea, Bank of America, Zappos, </a:t>
            </a:r>
            <a:r>
              <a:rPr lang="en-US" dirty="0" err="1"/>
              <a:t>Everlight</a:t>
            </a:r>
            <a:r>
              <a:rPr lang="en-US" dirty="0"/>
              <a:t> Solar</a:t>
            </a:r>
            <a:endParaRPr lang="en-US" dirty="0">
              <a:cs typeface="Calibri"/>
            </a:endParaRPr>
          </a:p>
          <a:p>
            <a:r>
              <a:rPr lang="en-US" b="1" dirty="0"/>
              <a:t>Governments: </a:t>
            </a:r>
            <a:r>
              <a:rPr lang="en-US" dirty="0"/>
              <a:t>Along with City Governments, there’s the FBI, NASA, and Military</a:t>
            </a:r>
          </a:p>
          <a:p>
            <a:r>
              <a:rPr lang="en-US" b="1" dirty="0"/>
              <a:t>Sports &amp; Entertainment: </a:t>
            </a:r>
            <a:r>
              <a:rPr lang="en-US" dirty="0"/>
              <a:t>NFL, TikTok, Disney (and the new Disney+) and Netflix</a:t>
            </a:r>
          </a:p>
          <a:p>
            <a:r>
              <a:rPr lang="en-US" b="1" dirty="0"/>
              <a:t>Accounting &amp; Consulting Firms: </a:t>
            </a:r>
            <a:r>
              <a:rPr lang="en-US" dirty="0"/>
              <a:t>Local, Regional, National and International</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accountants work in all types of organizations, but they work with all types of people, too. Meet Courtney Arrington. Courtney is a CPA, a member of the Virginia Society of CPAs, and works with content creators. </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424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BE an influencer. Meet Jason Staats, a member of the Oregon Society of CPAs. Jason is a CPA who has found his way to content creation.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56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highlight>
                  <a:srgbClr val="FFFF00"/>
                </a:highlight>
              </a:rPr>
              <a:t>Meet Francisco Velasco. Francisco’s company funds </a:t>
            </a:r>
            <a:r>
              <a:rPr lang="en-US" sz="1800" dirty="0">
                <a:effectLst/>
                <a:latin typeface="Calibri" panose="020F0502020204030204" pitchFamily="34" charset="0"/>
                <a:ea typeface="Times New Roman" panose="02020603050405020304" pitchFamily="18" charset="0"/>
              </a:rPr>
              <a:t>several art exhibits throughout the Great Lakes Region. In 2019, they funded "Figures of Speech" at the Museum of Contemporary Art. The exhibit featured work from Virgil Abloh (pictured here), creator of the clothing brand Off-white, is also the former men's director for Louis Vuitton, and has had successful collaborations with many brands such as Nike. Also pictured with Francisco is Tracie Hall. Tracie is his good friend who is the current Executive Director at the American Library Association. Tracie was also recently featured on Time's 100 Most Influential People of 2023. </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Not only do CPAs get to do some great work, but they also get to hang out with some great people too!</a:t>
            </a:r>
            <a:endParaRPr lang="en-US" b="0" dirty="0">
              <a:highlight>
                <a:srgbClr val="FFFF00"/>
              </a:highlight>
            </a:endParaRPr>
          </a:p>
        </p:txBody>
      </p:sp>
      <p:sp>
        <p:nvSpPr>
          <p:cNvPr id="4" name="Slide Number Placeholder 3"/>
          <p:cNvSpPr>
            <a:spLocks noGrp="1"/>
          </p:cNvSpPr>
          <p:nvPr>
            <p:ph type="sldNum" sz="quarter" idx="5"/>
          </p:nvPr>
        </p:nvSpPr>
        <p:spPr/>
        <p:txBody>
          <a:bodyPr/>
          <a:lstStyle/>
          <a:p>
            <a:pPr defTabSz="966612">
              <a:defRPr/>
            </a:pPr>
            <a:fld id="{1983A999-5E0E-42CA-8400-604AE921FF7C}" type="slidenum">
              <a:rPr lang="en-US">
                <a:solidFill>
                  <a:prstClr val="black"/>
                </a:solidFill>
                <a:latin typeface="Calibri" panose="020F0502020204030204"/>
              </a:rPr>
              <a:pPr defTabSz="966612">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1359529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Presenter Tip: </a:t>
            </a:r>
            <a:r>
              <a:rPr lang="en-US" b="0" dirty="0"/>
              <a:t>Share some of the various job titles you have held throughout your career, highlighting the progression or path changes you have made.</a:t>
            </a:r>
            <a:endParaRPr b="1" dirty="0"/>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accountants make good money. The salaries referenced here are from the Robert Half Salary Guide – Audit/Assurance Services in Public Accounting, and represent the 75</a:t>
            </a:r>
            <a:r>
              <a:rPr lang="en-US" baseline="30000" dirty="0"/>
              <a:t>th</a:t>
            </a:r>
            <a:r>
              <a:rPr lang="en-US" dirty="0"/>
              <a:t> percentile. Stay the course and make Partner, and start around $400K+ per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442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To become a CPA, they had to meet their state’s experience and education requirements, pass 4 sections of the CPA Exam and, in some states, complete an ethics requirement as well.</a:t>
            </a:r>
            <a:endParaRPr lang="en-US" sz="12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take to be a CPA? Exact requirements vary by state, but essentially all CPAs need…</a:t>
            </a:r>
            <a:endParaRPr lang="en-US" i="1" dirty="0"/>
          </a:p>
          <a:p>
            <a:endParaRPr lang="en-US" dirty="0"/>
          </a:p>
          <a:p>
            <a:r>
              <a:rPr lang="en-US" dirty="0"/>
              <a:t>The 4 E’s:</a:t>
            </a:r>
          </a:p>
          <a:p>
            <a:pPr marL="174296" indent="-174296">
              <a:buFont typeface="Arial" panose="020B0604020202020204" pitchFamily="34" charset="0"/>
              <a:buChar char="•"/>
            </a:pPr>
            <a:r>
              <a:rPr lang="en-US" dirty="0"/>
              <a:t>Experience </a:t>
            </a:r>
          </a:p>
          <a:p>
            <a:pPr marL="174296" indent="-174296">
              <a:buFont typeface="Arial" panose="020B0604020202020204" pitchFamily="34" charset="0"/>
              <a:buChar char="•"/>
            </a:pPr>
            <a:r>
              <a:rPr lang="en-US" dirty="0"/>
              <a:t>Education</a:t>
            </a:r>
          </a:p>
          <a:p>
            <a:pPr marL="174296" indent="-174296">
              <a:buFont typeface="Arial" panose="020B0604020202020204" pitchFamily="34" charset="0"/>
              <a:buChar char="•"/>
            </a:pPr>
            <a:r>
              <a:rPr lang="en-US" dirty="0"/>
              <a:t>Examination (passing 3 core sections and your choice of a discipline)</a:t>
            </a:r>
          </a:p>
          <a:p>
            <a:pPr marL="174296" indent="-174296">
              <a:buFont typeface="Arial" panose="020B0604020202020204" pitchFamily="34" charset="0"/>
              <a:buChar char="•"/>
            </a:pPr>
            <a:r>
              <a:rPr lang="en-US" dirty="0"/>
              <a:t>Ethics (some states do not require this)</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Activity) Get students excited to play a game! Ask students to raise their hand to answer. </a:t>
            </a:r>
          </a:p>
          <a:p>
            <a:endParaRPr lang="en-US" dirty="0"/>
          </a:p>
          <a:p>
            <a:endParaRPr lang="en-US" dirty="0"/>
          </a:p>
          <a:p>
            <a:r>
              <a:rPr lang="en-US" b="1" dirty="0"/>
              <a:t>Presenter Tip: </a:t>
            </a:r>
            <a:r>
              <a:rPr lang="en-US" b="0" dirty="0"/>
              <a:t>Consider having students form teams or grab a partner. Ask all questions and reveal the answers at the end. Bring small giveaways or candy for the winners!</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30</a:t>
            </a:fld>
            <a:endParaRPr lang="en-US"/>
          </a:p>
        </p:txBody>
      </p:sp>
    </p:spTree>
    <p:extLst>
      <p:ext uri="{BB962C8B-B14F-4D97-AF65-F5344CB8AC3E}">
        <p14:creationId xmlns:p14="http://schemas.microsoft.com/office/powerpoint/2010/main" val="487570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Bubblegum </a:t>
            </a:r>
            <a:r>
              <a:rPr lang="en-US" b="0" dirty="0"/>
              <a:t>- Walter </a:t>
            </a:r>
            <a:r>
              <a:rPr lang="en-US" b="0" dirty="0" err="1"/>
              <a:t>Diemar</a:t>
            </a:r>
            <a:r>
              <a:rPr lang="en-US" b="0" dirty="0"/>
              <a:t> invented bubblegum in 1928. It was bright pink in color because that was the only dye he had on hand at the time.</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31</a:t>
            </a:fld>
            <a:endParaRPr lang="en-US"/>
          </a:p>
        </p:txBody>
      </p:sp>
    </p:spTree>
    <p:extLst>
      <p:ext uri="{BB962C8B-B14F-4D97-AF65-F5344CB8AC3E}">
        <p14:creationId xmlns:p14="http://schemas.microsoft.com/office/powerpoint/2010/main" val="2375966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French </a:t>
            </a:r>
            <a:r>
              <a:rPr lang="en-US" dirty="0"/>
              <a:t>- The word “accounting” comes from the French “</a:t>
            </a:r>
            <a:r>
              <a:rPr lang="en-US" i="1" dirty="0"/>
              <a:t>compter</a:t>
            </a:r>
            <a:r>
              <a:rPr lang="en-US" dirty="0"/>
              <a:t>” meaning to count or score. Other accounting terms are derived from Latin, such as “debit” – “he owes” and “credit” – “he trusts”.</a:t>
            </a:r>
          </a:p>
        </p:txBody>
      </p:sp>
      <p:sp>
        <p:nvSpPr>
          <p:cNvPr id="4" name="Slide Number Placeholder 3"/>
          <p:cNvSpPr>
            <a:spLocks noGrp="1"/>
          </p:cNvSpPr>
          <p:nvPr>
            <p:ph type="sldNum" sz="quarter" idx="5"/>
          </p:nvPr>
        </p:nvSpPr>
        <p:spPr/>
        <p:txBody>
          <a:bodyPr/>
          <a:lstStyle/>
          <a:p>
            <a:fld id="{E7CCE34D-CFF1-4FFE-815B-D050E7ED2DFD}" type="slidenum">
              <a:rPr lang="en-US" smtClean="0"/>
              <a:t>32</a:t>
            </a:fld>
            <a:endParaRPr lang="en-US"/>
          </a:p>
        </p:txBody>
      </p:sp>
    </p:spTree>
    <p:extLst>
      <p:ext uri="{BB962C8B-B14F-4D97-AF65-F5344CB8AC3E}">
        <p14:creationId xmlns:p14="http://schemas.microsoft.com/office/powerpoint/2010/main" val="2356564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 Al Capone </a:t>
            </a:r>
            <a:r>
              <a:rPr lang="en-US" dirty="0"/>
              <a:t>- Although believed to be guilty of everything from bootlegging to murder, he was ultimately arrested and convicted of tax evasion.</a:t>
            </a:r>
          </a:p>
        </p:txBody>
      </p:sp>
      <p:sp>
        <p:nvSpPr>
          <p:cNvPr id="4" name="Slide Number Placeholder 3"/>
          <p:cNvSpPr>
            <a:spLocks noGrp="1"/>
          </p:cNvSpPr>
          <p:nvPr>
            <p:ph type="sldNum" sz="quarter" idx="5"/>
          </p:nvPr>
        </p:nvSpPr>
        <p:spPr/>
        <p:txBody>
          <a:bodyPr/>
          <a:lstStyle/>
          <a:p>
            <a:fld id="{E7CCE34D-CFF1-4FFE-815B-D050E7ED2DFD}" type="slidenum">
              <a:rPr lang="en-US" smtClean="0"/>
              <a:t>33</a:t>
            </a:fld>
            <a:endParaRPr lang="en-US"/>
          </a:p>
        </p:txBody>
      </p:sp>
    </p:spTree>
    <p:extLst>
      <p:ext uri="{BB962C8B-B14F-4D97-AF65-F5344CB8AC3E}">
        <p14:creationId xmlns:p14="http://schemas.microsoft.com/office/powerpoint/2010/main" val="7242172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All of the above </a:t>
            </a:r>
            <a:r>
              <a:rPr lang="en-US" dirty="0"/>
              <a:t>- A number of celebrities started out studying accounting. These include Mick Jagger, lead singer of the Rolling Stones; Chuck Liddell, UFC Hall of Fame Fighter; and singer/songwriter Janet Jackson.</a:t>
            </a:r>
          </a:p>
        </p:txBody>
      </p:sp>
      <p:sp>
        <p:nvSpPr>
          <p:cNvPr id="4" name="Slide Number Placeholder 3"/>
          <p:cNvSpPr>
            <a:spLocks noGrp="1"/>
          </p:cNvSpPr>
          <p:nvPr>
            <p:ph type="sldNum" sz="quarter" idx="5"/>
          </p:nvPr>
        </p:nvSpPr>
        <p:spPr/>
        <p:txBody>
          <a:bodyPr/>
          <a:lstStyle/>
          <a:p>
            <a:fld id="{E7CCE34D-CFF1-4FFE-815B-D050E7ED2DFD}" type="slidenum">
              <a:rPr lang="en-US" smtClean="0"/>
              <a:t>34</a:t>
            </a:fld>
            <a:endParaRPr lang="en-US"/>
          </a:p>
        </p:txBody>
      </p:sp>
    </p:spTree>
    <p:extLst>
      <p:ext uri="{BB962C8B-B14F-4D97-AF65-F5344CB8AC3E}">
        <p14:creationId xmlns:p14="http://schemas.microsoft.com/office/powerpoint/2010/main" val="2930172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could accounting be right for you? </a:t>
            </a:r>
          </a:p>
          <a:p>
            <a:endParaRPr lang="en-US" dirty="0"/>
          </a:p>
          <a:p>
            <a:r>
              <a:rPr lang="en-US" b="1" dirty="0"/>
              <a:t>Presenter Tip: </a:t>
            </a:r>
            <a:r>
              <a:rPr lang="en-US" dirty="0"/>
              <a:t>Make this part interactive and ask the students to raise their hand for each question they relate to.</a:t>
            </a:r>
          </a:p>
          <a:p>
            <a:endParaRPr lang="en-US" dirty="0"/>
          </a:p>
          <a:p>
            <a:r>
              <a:rPr lang="en-US" dirty="0"/>
              <a:t>If this sounds like you, explore accounting!</a:t>
            </a:r>
          </a:p>
        </p:txBody>
      </p:sp>
      <p:sp>
        <p:nvSpPr>
          <p:cNvPr id="4" name="Slide Number Placeholder 3"/>
          <p:cNvSpPr>
            <a:spLocks noGrp="1"/>
          </p:cNvSpPr>
          <p:nvPr>
            <p:ph type="sldNum" sz="quarter" idx="5"/>
          </p:nvPr>
        </p:nvSpPr>
        <p:spPr/>
        <p:txBody>
          <a:bodyPr/>
          <a:lstStyle/>
          <a:p>
            <a:fld id="{1983A999-5E0E-42CA-8400-604AE921FF7C}" type="slidenum">
              <a:rPr lang="en-US" smtClean="0"/>
              <a:t>35</a:t>
            </a:fld>
            <a:endParaRPr lang="en-US"/>
          </a:p>
        </p:txBody>
      </p:sp>
    </p:spTree>
    <p:extLst>
      <p:ext uri="{BB962C8B-B14F-4D97-AF65-F5344CB8AC3E}">
        <p14:creationId xmlns:p14="http://schemas.microsoft.com/office/powerpoint/2010/main" val="3691067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 students are eligible for free AICPA student affiliate membership where you can:</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1" dirty="0"/>
              <a:t>Hear from Professionals: </a:t>
            </a:r>
            <a:r>
              <a:rPr lang="en-US" sz="1200" dirty="0">
                <a:solidFill>
                  <a:srgbClr val="FFFFFF"/>
                </a:solidFill>
                <a:latin typeface="Kollektif"/>
              </a:rPr>
              <a:t>Wondering what CPAs really do? Join live and on-demand webinars to learn about accounting career paths and find your fit!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Pay for College: </a:t>
            </a:r>
            <a:r>
              <a:rPr lang="en-US" sz="1200" dirty="0">
                <a:solidFill>
                  <a:srgbClr val="FFFFFF"/>
                </a:solidFill>
                <a:latin typeface="Kollektif"/>
              </a:rPr>
              <a:t>The AICPA Foundation awards over $1 Million in scholarship funds to students majoring in accounting!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Earn Digital Badges: </a:t>
            </a:r>
            <a:r>
              <a:rPr lang="en-US" sz="1200" dirty="0">
                <a:solidFill>
                  <a:srgbClr val="FFFFFF"/>
                </a:solidFill>
                <a:latin typeface="Kollektif"/>
              </a:rPr>
              <a:t>Take advantage of Career Launchpad, an AI-guided resource with advice, stories and behind-the-scenes tips for landing your first job.</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Build Your Profile: </a:t>
            </a:r>
            <a:r>
              <a:rPr lang="en-US" sz="1200" dirty="0">
                <a:solidFill>
                  <a:srgbClr val="FFFFFF"/>
                </a:solidFill>
                <a:latin typeface="Kollektif"/>
              </a:rPr>
              <a:t>Using templates and professional advice, build your LinkedIn Profile to ensure you’ll stand out!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solidFill>
                <a:srgbClr val="FFFFFF"/>
              </a:solidFill>
              <a:latin typeface="Kollektif"/>
            </a:endParaRPr>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36</a:t>
            </a:fld>
            <a:endParaRPr lang="en-US"/>
          </a:p>
        </p:txBody>
      </p:sp>
    </p:spTree>
    <p:extLst>
      <p:ext uri="{BB962C8B-B14F-4D97-AF65-F5344CB8AC3E}">
        <p14:creationId xmlns:p14="http://schemas.microsoft.com/office/powerpoint/2010/main" val="1145433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38</a:t>
            </a:fld>
            <a:endParaRPr lang="en-US"/>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2145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6"/>
        <p:cNvGrpSpPr/>
        <p:nvPr/>
      </p:nvGrpSpPr>
      <p:grpSpPr>
        <a:xfrm>
          <a:off x="0" y="0"/>
          <a:ext cx="0" cy="0"/>
          <a:chOff x="0" y="0"/>
          <a:chExt cx="0" cy="0"/>
        </a:xfrm>
      </p:grpSpPr>
      <p:pic>
        <p:nvPicPr>
          <p:cNvPr id="307" name="Google Shape;307;p5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08" name="Google Shape;308;p55"/>
          <p:cNvSpPr txBox="1">
            <a:spLocks noGrp="1"/>
          </p:cNvSpPr>
          <p:nvPr>
            <p:ph type="ctrTitle"/>
          </p:nvPr>
        </p:nvSpPr>
        <p:spPr>
          <a:xfrm>
            <a:off x="663267" y="1277919"/>
            <a:ext cx="6212800" cy="2751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3800"/>
              <a:buFont typeface="Arial"/>
              <a:buNone/>
              <a:defRPr sz="5067"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9" name="Google Shape;309;p55"/>
          <p:cNvSpPr txBox="1">
            <a:spLocks noGrp="1"/>
          </p:cNvSpPr>
          <p:nvPr>
            <p:ph type="subTitle" idx="1"/>
          </p:nvPr>
        </p:nvSpPr>
        <p:spPr>
          <a:xfrm>
            <a:off x="3111120" y="5678876"/>
            <a:ext cx="6173200" cy="681200"/>
          </a:xfrm>
          <a:prstGeom prst="rect">
            <a:avLst/>
          </a:prstGeom>
          <a:noFill/>
          <a:ln>
            <a:noFill/>
          </a:ln>
        </p:spPr>
        <p:txBody>
          <a:bodyPr spcFirstLastPara="1" wrap="square" lIns="0" tIns="0" rIns="0" bIns="0" anchor="b" anchorCtr="0">
            <a:noAutofit/>
          </a:bodyPr>
          <a:lstStyle>
            <a:lvl1pPr lvl="0" algn="l">
              <a:lnSpc>
                <a:spcPct val="112517"/>
              </a:lnSpc>
              <a:spcBef>
                <a:spcPts val="0"/>
              </a:spcBef>
              <a:spcAft>
                <a:spcPts val="0"/>
              </a:spcAft>
              <a:buSzPts val="1600"/>
              <a:buNone/>
              <a:defRPr sz="2133">
                <a:solidFill>
                  <a:schemeClr val="lt1"/>
                </a:solidFil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2760194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369736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4" name="Google Shape;314;p6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07401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1/4 gradient callout">
  <p:cSld name="Text 1/4 gradient callout">
    <p:spTree>
      <p:nvGrpSpPr>
        <p:cNvPr id="1" name="Shape 315"/>
        <p:cNvGrpSpPr/>
        <p:nvPr/>
      </p:nvGrpSpPr>
      <p:grpSpPr>
        <a:xfrm>
          <a:off x="0" y="0"/>
          <a:ext cx="0" cy="0"/>
          <a:chOff x="0" y="0"/>
          <a:chExt cx="0" cy="0"/>
        </a:xfrm>
      </p:grpSpPr>
      <p:pic>
        <p:nvPicPr>
          <p:cNvPr id="316" name="Google Shape;316;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
        <p:nvSpPr>
          <p:cNvPr id="317" name="Google Shape;317;p70"/>
          <p:cNvSpPr txBox="1">
            <a:spLocks noGrp="1"/>
          </p:cNvSpPr>
          <p:nvPr>
            <p:ph type="title"/>
          </p:nvPr>
        </p:nvSpPr>
        <p:spPr>
          <a:xfrm>
            <a:off x="665560" y="487682"/>
            <a:ext cx="8107179" cy="78644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933">
                <a:solidFill>
                  <a:schemeClr val="l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8" name="Google Shape;318;p70"/>
          <p:cNvSpPr>
            <a:spLocks noGrp="1"/>
          </p:cNvSpPr>
          <p:nvPr>
            <p:ph type="tbl" idx="2"/>
          </p:nvPr>
        </p:nvSpPr>
        <p:spPr>
          <a:xfrm>
            <a:off x="663789" y="1597154"/>
            <a:ext cx="8108951" cy="4086455"/>
          </a:xfrm>
          <a:prstGeom prst="rect">
            <a:avLst/>
          </a:prstGeom>
          <a:noFill/>
          <a:ln>
            <a:noFill/>
          </a:ln>
        </p:spPr>
        <p:txBody>
          <a:bodyPr spcFirstLastPara="1" wrap="square" lIns="91425" tIns="45700" rIns="91425" bIns="45700" anchor="t" anchorCtr="0">
            <a:normAutofit/>
          </a:bodyPr>
          <a:lstStyle>
            <a:lvl1pPr marR="0" lvl="0" algn="l" rtl="0">
              <a:lnSpc>
                <a:spcPct val="120000"/>
              </a:lnSpc>
              <a:spcBef>
                <a:spcPts val="0"/>
              </a:spcBef>
              <a:spcAft>
                <a:spcPts val="0"/>
              </a:spcAft>
              <a:buClr>
                <a:srgbClr val="000000"/>
              </a:buClr>
              <a:buSzPts val="2000"/>
              <a:buFont typeface="Arial"/>
              <a:buNone/>
              <a:defRPr sz="26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19" name="Google Shape;319;p70"/>
          <p:cNvSpPr txBox="1">
            <a:spLocks noGrp="1"/>
          </p:cNvSpPr>
          <p:nvPr>
            <p:ph type="body" idx="1"/>
          </p:nvPr>
        </p:nvSpPr>
        <p:spPr>
          <a:xfrm>
            <a:off x="9509760" y="1597154"/>
            <a:ext cx="2316480" cy="4086455"/>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000"/>
              <a:buNone/>
              <a:defRPr sz="1867">
                <a:solidFill>
                  <a:schemeClr val="lt1"/>
                </a:solidFill>
              </a:defRPr>
            </a:lvl1pPr>
            <a:lvl2pPr marL="1219170" lvl="1" indent="-457189" algn="l">
              <a:lnSpc>
                <a:spcPct val="90000"/>
              </a:lnSpc>
              <a:spcBef>
                <a:spcPts val="533"/>
              </a:spcBef>
              <a:spcAft>
                <a:spcPts val="0"/>
              </a:spcAft>
              <a:buSzPts val="1800"/>
              <a:buChar char="−"/>
              <a:defRPr sz="1600">
                <a:solidFill>
                  <a:schemeClr val="lt1"/>
                </a:solidFill>
              </a:defRPr>
            </a:lvl2pPr>
            <a:lvl3pPr marL="1828754" lvl="2" indent="-431789" algn="l">
              <a:lnSpc>
                <a:spcPct val="90000"/>
              </a:lnSpc>
              <a:spcBef>
                <a:spcPts val="533"/>
              </a:spcBef>
              <a:spcAft>
                <a:spcPts val="0"/>
              </a:spcAft>
              <a:buSzPts val="1500"/>
              <a:buChar char="•"/>
              <a:defRPr sz="1600">
                <a:solidFill>
                  <a:schemeClr val="lt1"/>
                </a:solidFill>
              </a:defRPr>
            </a:lvl3pPr>
            <a:lvl4pPr marL="2438339" lvl="3" indent="-423323" algn="l">
              <a:lnSpc>
                <a:spcPct val="90000"/>
              </a:lnSpc>
              <a:spcBef>
                <a:spcPts val="533"/>
              </a:spcBef>
              <a:spcAft>
                <a:spcPts val="0"/>
              </a:spcAft>
              <a:buSzPts val="1400"/>
              <a:buChar char="−"/>
              <a:defRPr sz="1600">
                <a:solidFill>
                  <a:schemeClr val="lt1"/>
                </a:solidFill>
              </a:defRPr>
            </a:lvl4pPr>
            <a:lvl5pPr marL="3047924" lvl="4" indent="-423323" algn="l">
              <a:lnSpc>
                <a:spcPct val="90000"/>
              </a:lnSpc>
              <a:spcBef>
                <a:spcPts val="533"/>
              </a:spcBef>
              <a:spcAft>
                <a:spcPts val="0"/>
              </a:spcAft>
              <a:buSzPts val="1400"/>
              <a:buChar char="−"/>
              <a:defRPr sz="1600">
                <a:solidFill>
                  <a:schemeClr val="lt1"/>
                </a:solidFill>
              </a:defRPr>
            </a:lvl5pPr>
            <a:lvl6pPr marL="3657509" lvl="5" indent="-423323" algn="l">
              <a:lnSpc>
                <a:spcPct val="90000"/>
              </a:lnSpc>
              <a:spcBef>
                <a:spcPts val="533"/>
              </a:spcBef>
              <a:spcAft>
                <a:spcPts val="0"/>
              </a:spcAft>
              <a:buSzPts val="1400"/>
              <a:buChar char="•"/>
              <a:defRPr/>
            </a:lvl6pPr>
            <a:lvl7pPr marL="4267093" lvl="6" indent="-423323" algn="l">
              <a:lnSpc>
                <a:spcPct val="90000"/>
              </a:lnSpc>
              <a:spcBef>
                <a:spcPts val="533"/>
              </a:spcBef>
              <a:spcAft>
                <a:spcPts val="0"/>
              </a:spcAft>
              <a:buSzPts val="1400"/>
              <a:buChar char="•"/>
              <a:defRPr/>
            </a:lvl7pPr>
            <a:lvl8pPr marL="4876678" lvl="7" indent="-423323" algn="l">
              <a:lnSpc>
                <a:spcPct val="90000"/>
              </a:lnSpc>
              <a:spcBef>
                <a:spcPts val="533"/>
              </a:spcBef>
              <a:spcAft>
                <a:spcPts val="0"/>
              </a:spcAft>
              <a:buSzPts val="1400"/>
              <a:buChar char="•"/>
              <a:defRPr/>
            </a:lvl8pPr>
            <a:lvl9pPr marL="5486263" lvl="8" indent="-423323" algn="l">
              <a:lnSpc>
                <a:spcPct val="90000"/>
              </a:lnSpc>
              <a:spcBef>
                <a:spcPts val="533"/>
              </a:spcBef>
              <a:spcAft>
                <a:spcPts val="0"/>
              </a:spcAft>
              <a:buSzPts val="1400"/>
              <a:buChar char="•"/>
              <a:defRPr/>
            </a:lvl9pPr>
          </a:lstStyle>
          <a:p>
            <a:endParaRPr/>
          </a:p>
        </p:txBody>
      </p:sp>
      <p:sp>
        <p:nvSpPr>
          <p:cNvPr id="320" name="Google Shape;320;p70"/>
          <p:cNvSpPr txBox="1">
            <a:spLocks noGrp="1"/>
          </p:cNvSpPr>
          <p:nvPr>
            <p:ph type="sldNum" idx="12"/>
          </p:nvPr>
        </p:nvSpPr>
        <p:spPr>
          <a:xfrm>
            <a:off x="681440" y="6405743"/>
            <a:ext cx="285157"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1pPr>
            <a:lvl2pPr marL="0" marR="0" lvl="1"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2pPr>
            <a:lvl3pPr marL="0" marR="0" lvl="2"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3pPr>
            <a:lvl4pPr marL="0" marR="0" lvl="3"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4pPr>
            <a:lvl5pPr marL="0" marR="0" lvl="4"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5pPr>
            <a:lvl6pPr marL="0" marR="0" lvl="5"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6pPr>
            <a:lvl7pPr marL="0" marR="0" lvl="6"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7pPr>
            <a:lvl8pPr marL="0" marR="0" lvl="7"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8pPr>
            <a:lvl9pPr marL="0" marR="0" lvl="8"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pic>
        <p:nvPicPr>
          <p:cNvPr id="321" name="Google Shape;321;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pic>
        <p:nvPicPr>
          <p:cNvPr id="322" name="Google Shape;322;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Tree>
    <p:extLst>
      <p:ext uri="{BB962C8B-B14F-4D97-AF65-F5344CB8AC3E}">
        <p14:creationId xmlns:p14="http://schemas.microsoft.com/office/powerpoint/2010/main" val="2247633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23"/>
        <p:cNvGrpSpPr/>
        <p:nvPr/>
      </p:nvGrpSpPr>
      <p:grpSpPr>
        <a:xfrm>
          <a:off x="0" y="0"/>
          <a:ext cx="0" cy="0"/>
          <a:chOff x="0" y="0"/>
          <a:chExt cx="0" cy="0"/>
        </a:xfrm>
      </p:grpSpPr>
      <p:sp>
        <p:nvSpPr>
          <p:cNvPr id="324" name="Google Shape;324;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71"/>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3222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ssoc, symbol graphic">
  <p:cSld name="2_Title, Assoc, symbol graphic">
    <p:spTree>
      <p:nvGrpSpPr>
        <p:cNvPr id="1" name="Shape 326"/>
        <p:cNvGrpSpPr/>
        <p:nvPr/>
      </p:nvGrpSpPr>
      <p:grpSpPr>
        <a:xfrm>
          <a:off x="0" y="0"/>
          <a:ext cx="0" cy="0"/>
          <a:chOff x="0" y="0"/>
          <a:chExt cx="0" cy="0"/>
        </a:xfrm>
      </p:grpSpPr>
      <p:pic>
        <p:nvPicPr>
          <p:cNvPr id="327" name="Google Shape;327;p5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28" name="Google Shape;328;p581"/>
          <p:cNvSpPr txBox="1">
            <a:spLocks noGrp="1"/>
          </p:cNvSpPr>
          <p:nvPr>
            <p:ph type="ctrTitle"/>
          </p:nvPr>
        </p:nvSpPr>
        <p:spPr>
          <a:xfrm>
            <a:off x="808893" y="350176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29" name="Google Shape;329;p581"/>
          <p:cNvSpPr txBox="1">
            <a:spLocks noGrp="1"/>
          </p:cNvSpPr>
          <p:nvPr>
            <p:ph type="subTitle" idx="1"/>
          </p:nvPr>
        </p:nvSpPr>
        <p:spPr>
          <a:xfrm>
            <a:off x="832339" y="523526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764886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ssoc, symbol graphic">
  <p:cSld name="3_Title, Assoc, symbol graphic">
    <p:spTree>
      <p:nvGrpSpPr>
        <p:cNvPr id="1" name="Shape 330"/>
        <p:cNvGrpSpPr/>
        <p:nvPr/>
      </p:nvGrpSpPr>
      <p:grpSpPr>
        <a:xfrm>
          <a:off x="0" y="0"/>
          <a:ext cx="0" cy="0"/>
          <a:chOff x="0" y="0"/>
          <a:chExt cx="0" cy="0"/>
        </a:xfrm>
      </p:grpSpPr>
      <p:pic>
        <p:nvPicPr>
          <p:cNvPr id="331" name="Google Shape;331;p5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32" name="Google Shape;332;p582"/>
          <p:cNvSpPr/>
          <p:nvPr/>
        </p:nvSpPr>
        <p:spPr>
          <a:xfrm>
            <a:off x="0" y="0"/>
            <a:ext cx="12192000" cy="6858000"/>
          </a:xfrm>
          <a:prstGeom prst="rect">
            <a:avLst/>
          </a:prstGeom>
          <a:gradFill>
            <a:gsLst>
              <a:gs pos="0">
                <a:srgbClr val="723313">
                  <a:alpha val="60000"/>
                </a:srgbClr>
              </a:gs>
              <a:gs pos="100000">
                <a:srgbClr val="FFC000">
                  <a:alpha val="0"/>
                </a:srgbClr>
              </a:gs>
            </a:gsLst>
            <a:lin ang="0"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333" name="Google Shape;333;p582"/>
          <p:cNvSpPr txBox="1">
            <a:spLocks noGrp="1"/>
          </p:cNvSpPr>
          <p:nvPr>
            <p:ph type="ctrTitle"/>
          </p:nvPr>
        </p:nvSpPr>
        <p:spPr>
          <a:xfrm>
            <a:off x="808893" y="159154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34" name="Google Shape;334;p582"/>
          <p:cNvSpPr txBox="1">
            <a:spLocks noGrp="1"/>
          </p:cNvSpPr>
          <p:nvPr>
            <p:ph type="subTitle" idx="1"/>
          </p:nvPr>
        </p:nvSpPr>
        <p:spPr>
          <a:xfrm>
            <a:off x="832339" y="332504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1392924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5"/>
        <p:cNvGrpSpPr/>
        <p:nvPr/>
      </p:nvGrpSpPr>
      <p:grpSpPr>
        <a:xfrm>
          <a:off x="0" y="0"/>
          <a:ext cx="0" cy="0"/>
          <a:chOff x="0" y="0"/>
          <a:chExt cx="0" cy="0"/>
        </a:xfrm>
      </p:grpSpPr>
      <p:sp>
        <p:nvSpPr>
          <p:cNvPr id="336" name="Google Shape;336;p58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7" name="Google Shape;337;p583"/>
          <p:cNvSpPr txBox="1">
            <a:spLocks noGrp="1"/>
          </p:cNvSpPr>
          <p:nvPr>
            <p:ph type="body" idx="1"/>
          </p:nvPr>
        </p:nvSpPr>
        <p:spPr>
          <a:xfrm>
            <a:off x="838201"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8" name="Google Shape;338;p583"/>
          <p:cNvSpPr txBox="1">
            <a:spLocks noGrp="1"/>
          </p:cNvSpPr>
          <p:nvPr>
            <p:ph type="body" idx="2"/>
          </p:nvPr>
        </p:nvSpPr>
        <p:spPr>
          <a:xfrm>
            <a:off x="6271848"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917492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Two Content">
  <p:cSld name="4_Two Content">
    <p:spTree>
      <p:nvGrpSpPr>
        <p:cNvPr id="1" name="Shape 339"/>
        <p:cNvGrpSpPr/>
        <p:nvPr/>
      </p:nvGrpSpPr>
      <p:grpSpPr>
        <a:xfrm>
          <a:off x="0" y="0"/>
          <a:ext cx="0" cy="0"/>
          <a:chOff x="0" y="0"/>
          <a:chExt cx="0" cy="0"/>
        </a:xfrm>
      </p:grpSpPr>
      <p:sp>
        <p:nvSpPr>
          <p:cNvPr id="340" name="Google Shape;340;p584"/>
          <p:cNvSpPr txBox="1">
            <a:spLocks noGrp="1"/>
          </p:cNvSpPr>
          <p:nvPr>
            <p:ph type="title"/>
          </p:nvPr>
        </p:nvSpPr>
        <p:spPr>
          <a:xfrm>
            <a:off x="838200" y="365125"/>
            <a:ext cx="6333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1" name="Google Shape;341;p584"/>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2" name="Google Shape;342;p584"/>
          <p:cNvSpPr>
            <a:spLocks noGrp="1"/>
          </p:cNvSpPr>
          <p:nvPr>
            <p:ph type="pic" idx="2"/>
          </p:nvPr>
        </p:nvSpPr>
        <p:spPr>
          <a:xfrm>
            <a:off x="7338485" y="0"/>
            <a:ext cx="4853600" cy="6858000"/>
          </a:xfrm>
          <a:prstGeom prst="rect">
            <a:avLst/>
          </a:prstGeom>
          <a:noFill/>
          <a:ln>
            <a:noFill/>
          </a:ln>
        </p:spPr>
      </p:sp>
    </p:spTree>
    <p:extLst>
      <p:ext uri="{BB962C8B-B14F-4D97-AF65-F5344CB8AC3E}">
        <p14:creationId xmlns:p14="http://schemas.microsoft.com/office/powerpoint/2010/main" val="3010562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343"/>
        <p:cNvGrpSpPr/>
        <p:nvPr/>
      </p:nvGrpSpPr>
      <p:grpSpPr>
        <a:xfrm>
          <a:off x="0" y="0"/>
          <a:ext cx="0" cy="0"/>
          <a:chOff x="0" y="0"/>
          <a:chExt cx="0" cy="0"/>
        </a:xfrm>
      </p:grpSpPr>
      <p:sp>
        <p:nvSpPr>
          <p:cNvPr id="344" name="Google Shape;344;p585"/>
          <p:cNvSpPr txBox="1">
            <a:spLocks noGrp="1"/>
          </p:cNvSpPr>
          <p:nvPr>
            <p:ph type="title"/>
          </p:nvPr>
        </p:nvSpPr>
        <p:spPr>
          <a:xfrm>
            <a:off x="838200" y="1027904"/>
            <a:ext cx="4941200" cy="512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585"/>
          <p:cNvSpPr txBox="1">
            <a:spLocks noGrp="1"/>
          </p:cNvSpPr>
          <p:nvPr>
            <p:ph type="body" idx="1"/>
          </p:nvPr>
        </p:nvSpPr>
        <p:spPr>
          <a:xfrm>
            <a:off x="6107723" y="1027907"/>
            <a:ext cx="5246000" cy="5126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98439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Two Content">
  <p:cSld name="3_Two Content">
    <p:spTree>
      <p:nvGrpSpPr>
        <p:cNvPr id="1" name="Shape 346"/>
        <p:cNvGrpSpPr/>
        <p:nvPr/>
      </p:nvGrpSpPr>
      <p:grpSpPr>
        <a:xfrm>
          <a:off x="0" y="0"/>
          <a:ext cx="0" cy="0"/>
          <a:chOff x="0" y="0"/>
          <a:chExt cx="0" cy="0"/>
        </a:xfrm>
      </p:grpSpPr>
      <p:sp>
        <p:nvSpPr>
          <p:cNvPr id="347" name="Google Shape;347;p586"/>
          <p:cNvSpPr txBox="1">
            <a:spLocks noGrp="1"/>
          </p:cNvSpPr>
          <p:nvPr>
            <p:ph type="body" idx="1"/>
          </p:nvPr>
        </p:nvSpPr>
        <p:spPr>
          <a:xfrm>
            <a:off x="971600" y="2432275"/>
            <a:ext cx="10336000" cy="1823200"/>
          </a:xfrm>
          <a:prstGeom prst="rect">
            <a:avLst/>
          </a:prstGeom>
          <a:noFill/>
          <a:ln>
            <a:noFill/>
          </a:ln>
        </p:spPr>
        <p:txBody>
          <a:bodyPr spcFirstLastPara="1" wrap="square" lIns="0" tIns="0" rIns="0" bIns="0" anchor="b" anchorCtr="0">
            <a:noAutofit/>
          </a:bodyPr>
          <a:lstStyle>
            <a:lvl1pPr marL="609585" lvl="0" indent="-304792" algn="ctr">
              <a:lnSpc>
                <a:spcPct val="72726"/>
              </a:lnSpc>
              <a:spcBef>
                <a:spcPts val="0"/>
              </a:spcBef>
              <a:spcAft>
                <a:spcPts val="0"/>
              </a:spcAft>
              <a:buSzPts val="8800"/>
              <a:buNone/>
              <a:defRPr sz="11733">
                <a:solidFill>
                  <a:schemeClr val="dk2"/>
                </a:solidFill>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8" name="Google Shape;348;p586"/>
          <p:cNvSpPr txBox="1">
            <a:spLocks noGrp="1"/>
          </p:cNvSpPr>
          <p:nvPr>
            <p:ph type="body" idx="2"/>
          </p:nvPr>
        </p:nvSpPr>
        <p:spPr>
          <a:xfrm>
            <a:off x="971599" y="4515895"/>
            <a:ext cx="10336000" cy="1317200"/>
          </a:xfrm>
          <a:prstGeom prst="rect">
            <a:avLst/>
          </a:prstGeom>
          <a:noFill/>
          <a:ln>
            <a:noFill/>
          </a:ln>
        </p:spPr>
        <p:txBody>
          <a:bodyPr spcFirstLastPara="1" wrap="square" lIns="68575" tIns="34275" rIns="68575" bIns="34275" anchor="t" anchorCtr="0">
            <a:normAutofit/>
          </a:bodyPr>
          <a:lstStyle>
            <a:lvl1pPr marL="609585" lvl="0" indent="-304792" algn="ctr">
              <a:lnSpc>
                <a:spcPct val="90000"/>
              </a:lnSpc>
              <a:spcBef>
                <a:spcPts val="1067"/>
              </a:spcBef>
              <a:spcAft>
                <a:spcPts val="0"/>
              </a:spcAft>
              <a:buSzPts val="2000"/>
              <a:buFont typeface="Arial"/>
              <a:buNone/>
              <a:defRPr/>
            </a:lvl1pPr>
            <a:lvl2pPr marL="1219170" lvl="1" indent="-457189" algn="ctr">
              <a:lnSpc>
                <a:spcPct val="90000"/>
              </a:lnSpc>
              <a:spcBef>
                <a:spcPts val="533"/>
              </a:spcBef>
              <a:spcAft>
                <a:spcPts val="0"/>
              </a:spcAft>
              <a:buClr>
                <a:srgbClr val="002842"/>
              </a:buClr>
              <a:buSzPts val="1800"/>
              <a:buChar char="−"/>
              <a:defRPr/>
            </a:lvl2pPr>
            <a:lvl3pPr marL="1828754" lvl="2" indent="-431789" algn="ctr">
              <a:lnSpc>
                <a:spcPct val="90000"/>
              </a:lnSpc>
              <a:spcBef>
                <a:spcPts val="533"/>
              </a:spcBef>
              <a:spcAft>
                <a:spcPts val="0"/>
              </a:spcAft>
              <a:buClr>
                <a:srgbClr val="002842"/>
              </a:buClr>
              <a:buSzPts val="1500"/>
              <a:buChar char="•"/>
              <a:defRPr/>
            </a:lvl3pPr>
            <a:lvl4pPr marL="2438339" lvl="3" indent="-423323" algn="ctr">
              <a:lnSpc>
                <a:spcPct val="90000"/>
              </a:lnSpc>
              <a:spcBef>
                <a:spcPts val="533"/>
              </a:spcBef>
              <a:spcAft>
                <a:spcPts val="0"/>
              </a:spcAft>
              <a:buClr>
                <a:srgbClr val="002842"/>
              </a:buClr>
              <a:buSzPts val="1400"/>
              <a:buChar char="−"/>
              <a:defRPr/>
            </a:lvl4pPr>
            <a:lvl5pPr marL="3047924" lvl="4" indent="-423323" algn="ctr">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7980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349"/>
        <p:cNvGrpSpPr/>
        <p:nvPr/>
      </p:nvGrpSpPr>
      <p:grpSpPr>
        <a:xfrm>
          <a:off x="0" y="0"/>
          <a:ext cx="0" cy="0"/>
          <a:chOff x="0" y="0"/>
          <a:chExt cx="0" cy="0"/>
        </a:xfrm>
      </p:grpSpPr>
      <p:sp>
        <p:nvSpPr>
          <p:cNvPr id="350" name="Google Shape;350;p587"/>
          <p:cNvSpPr txBox="1">
            <a:spLocks noGrp="1"/>
          </p:cNvSpPr>
          <p:nvPr>
            <p:ph type="sldNum" idx="12"/>
          </p:nvPr>
        </p:nvSpPr>
        <p:spPr>
          <a:xfrm>
            <a:off x="10407409" y="6370940"/>
            <a:ext cx="1065200" cy="3652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
        <p:nvSpPr>
          <p:cNvPr id="351" name="Google Shape;351;p587"/>
          <p:cNvSpPr/>
          <p:nvPr/>
        </p:nvSpPr>
        <p:spPr>
          <a:xfrm>
            <a:off x="-1" y="1"/>
            <a:ext cx="12192000" cy="6858000"/>
          </a:xfrm>
          <a:prstGeom prst="rect">
            <a:avLst/>
          </a:prstGeom>
          <a:gradFill>
            <a:gsLst>
              <a:gs pos="0">
                <a:srgbClr val="0070C0"/>
              </a:gs>
              <a:gs pos="45000">
                <a:srgbClr val="0070C0"/>
              </a:gs>
              <a:gs pos="100000">
                <a:srgbClr val="00B0F0"/>
              </a:gs>
            </a:gsLst>
            <a:lin ang="18900044"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8898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9_Title, Assoc, symbol graphic">
  <p:cSld name="9_Title, Assoc, symbol graphic">
    <p:spTree>
      <p:nvGrpSpPr>
        <p:cNvPr id="1" name="Shape 352"/>
        <p:cNvGrpSpPr/>
        <p:nvPr/>
      </p:nvGrpSpPr>
      <p:grpSpPr>
        <a:xfrm>
          <a:off x="0" y="0"/>
          <a:ext cx="0" cy="0"/>
          <a:chOff x="0" y="0"/>
          <a:chExt cx="0" cy="0"/>
        </a:xfrm>
      </p:grpSpPr>
      <p:pic>
        <p:nvPicPr>
          <p:cNvPr id="353" name="Google Shape;353;p58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54" name="Google Shape;354;p588"/>
          <p:cNvSpPr txBox="1">
            <a:spLocks noGrp="1"/>
          </p:cNvSpPr>
          <p:nvPr>
            <p:ph type="ctrTitle"/>
          </p:nvPr>
        </p:nvSpPr>
        <p:spPr>
          <a:xfrm>
            <a:off x="808893" y="3153425"/>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55" name="Google Shape;355;p588"/>
          <p:cNvSpPr txBox="1">
            <a:spLocks noGrp="1"/>
          </p:cNvSpPr>
          <p:nvPr>
            <p:ph type="subTitle" idx="1"/>
          </p:nvPr>
        </p:nvSpPr>
        <p:spPr>
          <a:xfrm>
            <a:off x="832339" y="4886919"/>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20070174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6"/>
        <p:cNvGrpSpPr/>
        <p:nvPr/>
      </p:nvGrpSpPr>
      <p:grpSpPr>
        <a:xfrm>
          <a:off x="0" y="0"/>
          <a:ext cx="0" cy="0"/>
          <a:chOff x="0" y="0"/>
          <a:chExt cx="0" cy="0"/>
        </a:xfrm>
      </p:grpSpPr>
      <p:sp>
        <p:nvSpPr>
          <p:cNvPr id="357" name="Google Shape;357;p58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2400"/>
              <a:buFont typeface="Arial"/>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8" name="Google Shape;358;p58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SzPts val="2400"/>
              <a:buChar char="•"/>
              <a:defRPr sz="3200"/>
            </a:lvl1pPr>
            <a:lvl2pPr marL="1219170" lvl="1" indent="-482588" algn="l">
              <a:lnSpc>
                <a:spcPct val="90000"/>
              </a:lnSpc>
              <a:spcBef>
                <a:spcPts val="533"/>
              </a:spcBef>
              <a:spcAft>
                <a:spcPts val="0"/>
              </a:spcAft>
              <a:buClr>
                <a:srgbClr val="002842"/>
              </a:buClr>
              <a:buSzPts val="2100"/>
              <a:buChar char="−"/>
              <a:defRPr sz="2800"/>
            </a:lvl2pPr>
            <a:lvl3pPr marL="1828754" lvl="2" indent="-457189" algn="l">
              <a:lnSpc>
                <a:spcPct val="90000"/>
              </a:lnSpc>
              <a:spcBef>
                <a:spcPts val="533"/>
              </a:spcBef>
              <a:spcAft>
                <a:spcPts val="0"/>
              </a:spcAft>
              <a:buClr>
                <a:srgbClr val="002842"/>
              </a:buClr>
              <a:buSzPts val="1800"/>
              <a:buChar char="•"/>
              <a:defRPr sz="2400"/>
            </a:lvl3pPr>
            <a:lvl4pPr marL="2438339" lvl="3" indent="-431789" algn="l">
              <a:lnSpc>
                <a:spcPct val="90000"/>
              </a:lnSpc>
              <a:spcBef>
                <a:spcPts val="533"/>
              </a:spcBef>
              <a:spcAft>
                <a:spcPts val="0"/>
              </a:spcAft>
              <a:buClr>
                <a:srgbClr val="002842"/>
              </a:buClr>
              <a:buSzPts val="1500"/>
              <a:buChar char="−"/>
              <a:defRPr sz="2000"/>
            </a:lvl4pPr>
            <a:lvl5pPr marL="3047924" lvl="4" indent="-431789" algn="l">
              <a:lnSpc>
                <a:spcPct val="90000"/>
              </a:lnSpc>
              <a:spcBef>
                <a:spcPts val="533"/>
              </a:spcBef>
              <a:spcAft>
                <a:spcPts val="0"/>
              </a:spcAft>
              <a:buClr>
                <a:srgbClr val="002842"/>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359" name="Google Shape;359;p58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SzPts val="1200"/>
              <a:buNone/>
              <a:defRPr sz="1600"/>
            </a:lvl1pPr>
            <a:lvl2pPr marL="1219170" lvl="1" indent="-304792" algn="l">
              <a:lnSpc>
                <a:spcPct val="90000"/>
              </a:lnSpc>
              <a:spcBef>
                <a:spcPts val="533"/>
              </a:spcBef>
              <a:spcAft>
                <a:spcPts val="0"/>
              </a:spcAft>
              <a:buClr>
                <a:srgbClr val="002842"/>
              </a:buClr>
              <a:buSzPts val="1100"/>
              <a:buNone/>
              <a:defRPr sz="1467"/>
            </a:lvl2pPr>
            <a:lvl3pPr marL="1828754" lvl="2" indent="-304792" algn="l">
              <a:lnSpc>
                <a:spcPct val="90000"/>
              </a:lnSpc>
              <a:spcBef>
                <a:spcPts val="533"/>
              </a:spcBef>
              <a:spcAft>
                <a:spcPts val="0"/>
              </a:spcAft>
              <a:buClr>
                <a:srgbClr val="002842"/>
              </a:buClr>
              <a:buSzPts val="900"/>
              <a:buNone/>
              <a:defRPr sz="1200"/>
            </a:lvl3pPr>
            <a:lvl4pPr marL="2438339" lvl="3" indent="-304792" algn="l">
              <a:lnSpc>
                <a:spcPct val="90000"/>
              </a:lnSpc>
              <a:spcBef>
                <a:spcPts val="533"/>
              </a:spcBef>
              <a:spcAft>
                <a:spcPts val="0"/>
              </a:spcAft>
              <a:buClr>
                <a:srgbClr val="002842"/>
              </a:buClr>
              <a:buSzPts val="800"/>
              <a:buNone/>
              <a:defRPr sz="1067"/>
            </a:lvl4pPr>
            <a:lvl5pPr marL="3047924" lvl="4" indent="-304792" algn="l">
              <a:lnSpc>
                <a:spcPct val="90000"/>
              </a:lnSpc>
              <a:spcBef>
                <a:spcPts val="533"/>
              </a:spcBef>
              <a:spcAft>
                <a:spcPts val="0"/>
              </a:spcAft>
              <a:buClr>
                <a:srgbClr val="002842"/>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360" name="Google Shape;360;p589"/>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1" name="Google Shape;361;p589"/>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2" name="Google Shape;362;p589"/>
          <p:cNvSpPr txBox="1">
            <a:spLocks noGrp="1"/>
          </p:cNvSpPr>
          <p:nvPr>
            <p:ph type="sldNum" idx="12"/>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2529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xt 1 column">
  <p:cSld name="Text 1 column">
    <p:spTree>
      <p:nvGrpSpPr>
        <p:cNvPr id="1" name="Shape 363"/>
        <p:cNvGrpSpPr/>
        <p:nvPr/>
      </p:nvGrpSpPr>
      <p:grpSpPr>
        <a:xfrm>
          <a:off x="0" y="0"/>
          <a:ext cx="0" cy="0"/>
          <a:chOff x="0" y="0"/>
          <a:chExt cx="0" cy="0"/>
        </a:xfrm>
      </p:grpSpPr>
      <p:sp>
        <p:nvSpPr>
          <p:cNvPr id="364" name="Google Shape;364;p590"/>
          <p:cNvSpPr txBox="1">
            <a:spLocks noGrp="1"/>
          </p:cNvSpPr>
          <p:nvPr>
            <p:ph type="title"/>
          </p:nvPr>
        </p:nvSpPr>
        <p:spPr>
          <a:xfrm>
            <a:off x="665559" y="487680"/>
            <a:ext cx="10363200" cy="788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5" name="Google Shape;365;p590"/>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66" name="Google Shape;366;p590"/>
          <p:cNvSpPr txBox="1">
            <a:spLocks noGrp="1"/>
          </p:cNvSpPr>
          <p:nvPr>
            <p:ph type="body" idx="1"/>
          </p:nvPr>
        </p:nvSpPr>
        <p:spPr>
          <a:xfrm>
            <a:off x="665557" y="1602317"/>
            <a:ext cx="10363200" cy="4466000"/>
          </a:xfrm>
          <a:prstGeom prst="rect">
            <a:avLst/>
          </a:prstGeom>
          <a:noFill/>
          <a:ln>
            <a:noFill/>
          </a:ln>
        </p:spPr>
        <p:txBody>
          <a:bodyPr spcFirstLastPara="1" wrap="square" lIns="68575" tIns="34275" rIns="68575" bIns="34275" anchor="t" anchorCtr="0">
            <a:noAutofit/>
          </a:bodyPr>
          <a:lstStyle>
            <a:lvl1pPr marL="609585" lvl="0" indent="-474121" algn="l">
              <a:lnSpc>
                <a:spcPct val="90000"/>
              </a:lnSpc>
              <a:spcBef>
                <a:spcPts val="1067"/>
              </a:spcBef>
              <a:spcAft>
                <a:spcPts val="0"/>
              </a:spcAft>
              <a:buSzPts val="2000"/>
              <a:buChar char="•"/>
              <a:defRPr/>
            </a:lvl1pPr>
            <a:lvl2pPr marL="1219170" lvl="1" indent="-457189" algn="l">
              <a:lnSpc>
                <a:spcPct val="90000"/>
              </a:lnSpc>
              <a:spcBef>
                <a:spcPts val="1600"/>
              </a:spcBef>
              <a:spcAft>
                <a:spcPts val="0"/>
              </a:spcAft>
              <a:buClr>
                <a:srgbClr val="002842"/>
              </a:buClr>
              <a:buSzPts val="1800"/>
              <a:buChar char="−"/>
              <a:defRPr/>
            </a:lvl2pPr>
            <a:lvl3pPr marL="1828754" lvl="2" indent="-431789" algn="l">
              <a:lnSpc>
                <a:spcPct val="90000"/>
              </a:lnSpc>
              <a:spcBef>
                <a:spcPts val="1600"/>
              </a:spcBef>
              <a:spcAft>
                <a:spcPts val="0"/>
              </a:spcAft>
              <a:buClr>
                <a:srgbClr val="002842"/>
              </a:buClr>
              <a:buSzPts val="1500"/>
              <a:buChar char="•"/>
              <a:defRPr/>
            </a:lvl3pPr>
            <a:lvl4pPr marL="2438339" lvl="3" indent="-423323" algn="l">
              <a:lnSpc>
                <a:spcPct val="90000"/>
              </a:lnSpc>
              <a:spcBef>
                <a:spcPts val="1600"/>
              </a:spcBef>
              <a:spcAft>
                <a:spcPts val="0"/>
              </a:spcAft>
              <a:buClr>
                <a:srgbClr val="002842"/>
              </a:buClr>
              <a:buSzPts val="1400"/>
              <a:buChar char="−"/>
              <a:defRPr/>
            </a:lvl4pPr>
            <a:lvl5pPr marL="3047924" lvl="4" indent="-423323" algn="l">
              <a:lnSpc>
                <a:spcPct val="90000"/>
              </a:lnSpc>
              <a:spcBef>
                <a:spcPts val="1600"/>
              </a:spcBef>
              <a:spcAft>
                <a:spcPts val="0"/>
              </a:spcAft>
              <a:buClr>
                <a:srgbClr val="002842"/>
              </a:buClr>
              <a:buSzPts val="1400"/>
              <a:buChar char="−"/>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32156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Divider with quote, purple gradient">
  <p:cSld name="3_Divider with quote, purple gradient">
    <p:spTree>
      <p:nvGrpSpPr>
        <p:cNvPr id="1" name="Shape 367"/>
        <p:cNvGrpSpPr/>
        <p:nvPr/>
      </p:nvGrpSpPr>
      <p:grpSpPr>
        <a:xfrm>
          <a:off x="0" y="0"/>
          <a:ext cx="0" cy="0"/>
          <a:chOff x="0" y="0"/>
          <a:chExt cx="0" cy="0"/>
        </a:xfrm>
      </p:grpSpPr>
      <p:pic>
        <p:nvPicPr>
          <p:cNvPr id="368" name="Google Shape;368;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pic>
        <p:nvPicPr>
          <p:cNvPr id="369" name="Google Shape;369;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sp>
        <p:nvSpPr>
          <p:cNvPr id="370" name="Google Shape;370;p591"/>
          <p:cNvSpPr txBox="1">
            <a:spLocks noGrp="1"/>
          </p:cNvSpPr>
          <p:nvPr>
            <p:ph type="title"/>
          </p:nvPr>
        </p:nvSpPr>
        <p:spPr>
          <a:xfrm>
            <a:off x="661671" y="1886528"/>
            <a:ext cx="9148000" cy="2060000"/>
          </a:xfrm>
          <a:prstGeom prst="rect">
            <a:avLst/>
          </a:prstGeom>
          <a:noFill/>
          <a:ln>
            <a:noFill/>
          </a:ln>
        </p:spPr>
        <p:txBody>
          <a:bodyPr spcFirstLastPara="1" wrap="square" lIns="0" tIns="0" rIns="0" bIns="0" anchor="t" anchorCtr="0">
            <a:noAutofit/>
          </a:bodyPr>
          <a:lstStyle>
            <a:lvl1pPr lvl="0" algn="l">
              <a:lnSpc>
                <a:spcPct val="136379"/>
              </a:lnSpc>
              <a:spcBef>
                <a:spcPts val="0"/>
              </a:spcBef>
              <a:spcAft>
                <a:spcPts val="0"/>
              </a:spcAft>
              <a:buClr>
                <a:schemeClr val="lt1"/>
              </a:buClr>
              <a:buSzPts val="2200"/>
              <a:buFont typeface="Arial"/>
              <a:buNone/>
              <a:defRPr sz="29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1" name="Google Shape;371;p591"/>
          <p:cNvSpPr txBox="1">
            <a:spLocks noGrp="1"/>
          </p:cNvSpPr>
          <p:nvPr>
            <p:ph type="body" idx="1"/>
          </p:nvPr>
        </p:nvSpPr>
        <p:spPr>
          <a:xfrm>
            <a:off x="661671" y="4876801"/>
            <a:ext cx="8308400" cy="1153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1600" b="1">
                <a:solidFill>
                  <a:schemeClr val="lt1"/>
                </a:solidFill>
              </a:defRPr>
            </a:lvl1pPr>
            <a:lvl2pPr marL="1219170" lvl="1" indent="-304792" algn="l">
              <a:lnSpc>
                <a:spcPct val="100000"/>
              </a:lnSpc>
              <a:spcBef>
                <a:spcPts val="0"/>
              </a:spcBef>
              <a:spcAft>
                <a:spcPts val="0"/>
              </a:spcAft>
              <a:buClr>
                <a:schemeClr val="lt1"/>
              </a:buClr>
              <a:buSzPts val="1200"/>
              <a:buNone/>
              <a:defRPr sz="1600" b="0">
                <a:solidFill>
                  <a:schemeClr val="lt1"/>
                </a:solidFill>
              </a:defRPr>
            </a:lvl2pPr>
            <a:lvl3pPr marL="1828754" lvl="2" indent="-304792" algn="l">
              <a:lnSpc>
                <a:spcPct val="90000"/>
              </a:lnSpc>
              <a:spcBef>
                <a:spcPts val="533"/>
              </a:spcBef>
              <a:spcAft>
                <a:spcPts val="0"/>
              </a:spcAft>
              <a:buClr>
                <a:schemeClr val="lt1"/>
              </a:buClr>
              <a:buSzPts val="1200"/>
              <a:buNone/>
              <a:defRPr sz="1600" b="1">
                <a:solidFill>
                  <a:schemeClr val="lt1"/>
                </a:solidFill>
              </a:defRPr>
            </a:lvl3pPr>
            <a:lvl4pPr marL="2438339" lvl="3" indent="-304792" algn="l">
              <a:lnSpc>
                <a:spcPct val="90000"/>
              </a:lnSpc>
              <a:spcBef>
                <a:spcPts val="533"/>
              </a:spcBef>
              <a:spcAft>
                <a:spcPts val="0"/>
              </a:spcAft>
              <a:buClr>
                <a:schemeClr val="lt1"/>
              </a:buClr>
              <a:buSzPts val="1200"/>
              <a:buNone/>
              <a:defRPr sz="1600" b="1">
                <a:solidFill>
                  <a:schemeClr val="lt1"/>
                </a:solidFill>
              </a:defRPr>
            </a:lvl4pPr>
            <a:lvl5pPr marL="3047924" lvl="4" indent="-304792" algn="l">
              <a:lnSpc>
                <a:spcPct val="90000"/>
              </a:lnSpc>
              <a:spcBef>
                <a:spcPts val="533"/>
              </a:spcBef>
              <a:spcAft>
                <a:spcPts val="0"/>
              </a:spcAft>
              <a:buClr>
                <a:schemeClr val="lt1"/>
              </a:buClr>
              <a:buSzPts val="1200"/>
              <a:buNone/>
              <a:defRPr sz="1600" b="1">
                <a:solidFill>
                  <a:schemeClr val="lt1"/>
                </a:solidFill>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2" name="Google Shape;372;p591"/>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4312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xt 2 column">
  <p:cSld name="Text 2 column">
    <p:spTree>
      <p:nvGrpSpPr>
        <p:cNvPr id="1" name="Shape 373"/>
        <p:cNvGrpSpPr/>
        <p:nvPr/>
      </p:nvGrpSpPr>
      <p:grpSpPr>
        <a:xfrm>
          <a:off x="0" y="0"/>
          <a:ext cx="0" cy="0"/>
          <a:chOff x="0" y="0"/>
          <a:chExt cx="0" cy="0"/>
        </a:xfrm>
      </p:grpSpPr>
      <p:sp>
        <p:nvSpPr>
          <p:cNvPr id="374" name="Google Shape;374;p592"/>
          <p:cNvSpPr txBox="1">
            <a:spLocks noGrp="1"/>
          </p:cNvSpPr>
          <p:nvPr>
            <p:ph type="title"/>
          </p:nvPr>
        </p:nvSpPr>
        <p:spPr>
          <a:xfrm>
            <a:off x="665557" y="487681"/>
            <a:ext cx="10980800" cy="786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5" name="Google Shape;375;p592"/>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76" name="Google Shape;376;p592"/>
          <p:cNvSpPr txBox="1">
            <a:spLocks noGrp="1"/>
          </p:cNvSpPr>
          <p:nvPr>
            <p:ph type="body" idx="1"/>
          </p:nvPr>
        </p:nvSpPr>
        <p:spPr>
          <a:xfrm>
            <a:off x="675543"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0"/>
              </a:spcBef>
              <a:spcAft>
                <a:spcPts val="0"/>
              </a:spcAft>
              <a:buClr>
                <a:schemeClr val="lt2"/>
              </a:buClr>
              <a:buSzPts val="2000"/>
              <a:buChar char="•"/>
              <a:defRPr sz="2667">
                <a:solidFill>
                  <a:schemeClr val="lt2"/>
                </a:solidFill>
              </a:defRPr>
            </a:lvl1pPr>
            <a:lvl2pPr marL="1219170" lvl="1" indent="-474121" algn="l">
              <a:lnSpc>
                <a:spcPct val="100000"/>
              </a:lnSpc>
              <a:spcBef>
                <a:spcPts val="1600"/>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7" name="Google Shape;377;p592"/>
          <p:cNvSpPr txBox="1">
            <a:spLocks noGrp="1"/>
          </p:cNvSpPr>
          <p:nvPr>
            <p:ph type="body" idx="2"/>
          </p:nvPr>
        </p:nvSpPr>
        <p:spPr>
          <a:xfrm>
            <a:off x="6221132"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1600"/>
              </a:spcBef>
              <a:spcAft>
                <a:spcPts val="0"/>
              </a:spcAft>
              <a:buClr>
                <a:schemeClr val="lt2"/>
              </a:buClr>
              <a:buSzPts val="2000"/>
              <a:buChar char="•"/>
              <a:defRPr sz="2667">
                <a:solidFill>
                  <a:schemeClr val="lt2"/>
                </a:solidFill>
              </a:defRPr>
            </a:lvl1pPr>
            <a:lvl2pPr marL="1219170" lvl="1" indent="-474121" algn="l">
              <a:lnSpc>
                <a:spcPct val="100000"/>
              </a:lnSpc>
              <a:spcBef>
                <a:spcPts val="1067"/>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546197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67466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824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9880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2259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5382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9910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18629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6219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3216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0105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21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35"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sp>
        <p:nvSpPr>
          <p:cNvPr id="304" name="Google Shape;304;p5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marR="0" lvl="0" algn="l" rtl="0">
              <a:lnSpc>
                <a:spcPct val="90000"/>
              </a:lnSpc>
              <a:spcBef>
                <a:spcPts val="0"/>
              </a:spcBef>
              <a:spcAft>
                <a:spcPts val="0"/>
              </a:spcAft>
              <a:buClr>
                <a:schemeClr val="accent5"/>
              </a:buClr>
              <a:buSzPts val="2800"/>
              <a:buFont typeface="Arial"/>
              <a:buNone/>
              <a:defRPr sz="28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5" name="Google Shape;305;p5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55600" algn="l" rtl="0">
              <a:lnSpc>
                <a:spcPct val="90000"/>
              </a:lnSpc>
              <a:spcBef>
                <a:spcPts val="800"/>
              </a:spcBef>
              <a:spcAft>
                <a:spcPts val="0"/>
              </a:spcAft>
              <a:buClr>
                <a:schemeClr val="accent5"/>
              </a:buClr>
              <a:buSzPts val="2000"/>
              <a:buFont typeface="Arial"/>
              <a:buChar char="•"/>
              <a:defRPr sz="2000" b="0" i="0" u="none" strike="noStrike" cap="none">
                <a:solidFill>
                  <a:srgbClr val="002842"/>
                </a:solidFill>
                <a:latin typeface="Arial"/>
                <a:ea typeface="Arial"/>
                <a:cs typeface="Arial"/>
                <a:sym typeface="Arial"/>
              </a:defRPr>
            </a:lvl1pPr>
            <a:lvl2pPr marL="914400" marR="0" lvl="1" indent="-342900" algn="l" rtl="0">
              <a:lnSpc>
                <a:spcPct val="90000"/>
              </a:lnSpc>
              <a:spcBef>
                <a:spcPts val="400"/>
              </a:spcBef>
              <a:spcAft>
                <a:spcPts val="0"/>
              </a:spcAft>
              <a:buClr>
                <a:srgbClr val="002842"/>
              </a:buClr>
              <a:buSzPts val="1800"/>
              <a:buFont typeface="Helvetica Neue"/>
              <a:buChar char="−"/>
              <a:defRPr sz="1800" b="0" i="0" u="none" strike="noStrike" cap="none">
                <a:solidFill>
                  <a:srgbClr val="002842"/>
                </a:solidFill>
                <a:latin typeface="Arial"/>
                <a:ea typeface="Arial"/>
                <a:cs typeface="Arial"/>
                <a:sym typeface="Arial"/>
              </a:defRPr>
            </a:lvl2pPr>
            <a:lvl3pPr marL="1371600" marR="0" lvl="2" indent="-323850" algn="l" rtl="0">
              <a:lnSpc>
                <a:spcPct val="90000"/>
              </a:lnSpc>
              <a:spcBef>
                <a:spcPts val="400"/>
              </a:spcBef>
              <a:spcAft>
                <a:spcPts val="0"/>
              </a:spcAft>
              <a:buClr>
                <a:srgbClr val="002842"/>
              </a:buClr>
              <a:buSzPts val="1500"/>
              <a:buFont typeface="Arial"/>
              <a:buChar char="•"/>
              <a:defRPr sz="1500" b="0" i="0" u="none" strike="noStrike" cap="none">
                <a:solidFill>
                  <a:srgbClr val="002842"/>
                </a:solidFill>
                <a:latin typeface="Arial"/>
                <a:ea typeface="Arial"/>
                <a:cs typeface="Arial"/>
                <a:sym typeface="Arial"/>
              </a:defRPr>
            </a:lvl3pPr>
            <a:lvl4pPr marL="1828800" marR="0" lvl="3"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4pPr>
            <a:lvl5pPr marL="2286000" marR="0" lvl="4"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35456908"/>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1446119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27.jpeg"/><Relationship Id="rId18" Type="http://schemas.openxmlformats.org/officeDocument/2006/relationships/slide" Target="slide15.xml"/><Relationship Id="rId3" Type="http://schemas.openxmlformats.org/officeDocument/2006/relationships/image" Target="../media/image22.jpeg"/><Relationship Id="rId7" Type="http://schemas.openxmlformats.org/officeDocument/2006/relationships/image" Target="../media/image24.jpeg"/><Relationship Id="rId12" Type="http://schemas.openxmlformats.org/officeDocument/2006/relationships/slide" Target="slide11.xml"/><Relationship Id="rId17" Type="http://schemas.openxmlformats.org/officeDocument/2006/relationships/image" Target="../media/image29.jpeg"/><Relationship Id="rId2" Type="http://schemas.openxmlformats.org/officeDocument/2006/relationships/notesSlide" Target="../notesSlides/notesSlide10.xml"/><Relationship Id="rId16" Type="http://schemas.openxmlformats.org/officeDocument/2006/relationships/slide" Target="slide17.xml"/><Relationship Id="rId20"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image" Target="../media/image26.jpeg"/><Relationship Id="rId5" Type="http://schemas.openxmlformats.org/officeDocument/2006/relationships/image" Target="../media/image23.jpeg"/><Relationship Id="rId15" Type="http://schemas.openxmlformats.org/officeDocument/2006/relationships/image" Target="../media/image28.jpeg"/><Relationship Id="rId10" Type="http://schemas.openxmlformats.org/officeDocument/2006/relationships/slide" Target="slide12.xml"/><Relationship Id="rId19" Type="http://schemas.openxmlformats.org/officeDocument/2006/relationships/image" Target="../media/image30.jpeg"/><Relationship Id="rId4" Type="http://schemas.openxmlformats.org/officeDocument/2006/relationships/slide" Target="slide18.xml"/><Relationship Id="rId9" Type="http://schemas.openxmlformats.org/officeDocument/2006/relationships/image" Target="../media/image25.jpeg"/><Relationship Id="rId14" Type="http://schemas.openxmlformats.org/officeDocument/2006/relationships/slide" Target="slide16.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45.png"/><Relationship Id="rId5" Type="http://schemas.openxmlformats.org/officeDocument/2006/relationships/hyperlink" Target="https://en.wikipedia.org/wiki/File:Instagram_logo_2016.svg" TargetMode="Externa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sv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59.svg"/><Relationship Id="rId4" Type="http://schemas.openxmlformats.org/officeDocument/2006/relationships/image" Target="../media/image58.sv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385816"/>
          </a:xfrm>
          <a:prstGeom prst="rect">
            <a:avLst/>
          </a:prstGeom>
          <a:noFill/>
        </p:spPr>
        <p:txBody>
          <a:bodyPr wrap="square" rtlCol="0">
            <a:spAutoFit/>
          </a:bodyPr>
          <a:lstStyle/>
          <a:p>
            <a:pPr defTabSz="609630"/>
            <a:r>
              <a:rPr lang="en-US" sz="4800" b="1" dirty="0">
                <a:solidFill>
                  <a:prstClr val="white"/>
                </a:solidFill>
                <a:latin typeface="Arial" panose="020B0604020202020204" pitchFamily="34" charset="0"/>
                <a:cs typeface="Arial" panose="020B0604020202020204" pitchFamily="34" charset="0"/>
              </a:rPr>
              <a:t>Note for presenters:</a:t>
            </a:r>
            <a:endParaRPr lang="en-US" sz="4800" dirty="0">
              <a:solidFill>
                <a:prstClr val="white"/>
              </a:solidFill>
              <a:latin typeface="Arial" panose="020B0604020202020204" pitchFamily="34" charset="0"/>
              <a:cs typeface="Arial" panose="020B0604020202020204" pitchFamily="34" charset="0"/>
            </a:endParaRPr>
          </a:p>
          <a:p>
            <a:pPr defTabSz="609630"/>
            <a:endParaRPr lang="en-US" sz="1500" dirty="0">
              <a:solidFill>
                <a:prstClr val="white"/>
              </a:solidFill>
              <a:latin typeface="Calibri"/>
            </a:endParaRPr>
          </a:p>
          <a:p>
            <a:pPr defTabSz="609630"/>
            <a:r>
              <a:rPr lang="en-US" sz="2000" dirty="0">
                <a:solidFill>
                  <a:prstClr val="white"/>
                </a:solidFill>
                <a:latin typeface="Arial" panose="020B0604020202020204" pitchFamily="34" charset="0"/>
                <a:cs typeface="Arial" panose="020B0604020202020204" pitchFamily="34" charset="0"/>
              </a:rPr>
              <a:t>This presentation is designed as an aid to help you share your career journey with students. </a:t>
            </a:r>
            <a:br>
              <a:rPr lang="en-US" sz="2000" dirty="0">
                <a:solidFill>
                  <a:prstClr val="white"/>
                </a:solidFill>
                <a:latin typeface="Arial" panose="020B0604020202020204" pitchFamily="34" charset="0"/>
                <a:cs typeface="Arial" panose="020B0604020202020204" pitchFamily="34" charset="0"/>
              </a:rPr>
            </a:br>
            <a:r>
              <a:rPr lang="en-US" sz="2000" dirty="0">
                <a:solidFill>
                  <a:prstClr val="white"/>
                </a:solidFill>
                <a:latin typeface="Arial" panose="020B0604020202020204" pitchFamily="34" charset="0"/>
                <a:cs typeface="Arial" panose="020B0604020202020204" pitchFamily="34" charset="0"/>
              </a:rPr>
              <a:t>Please remember to keep the presentation conversational and get to know your audience!</a:t>
            </a:r>
          </a:p>
          <a:p>
            <a:pPr defTabSz="609630"/>
            <a:endParaRPr lang="en-US" sz="1200" dirty="0">
              <a:solidFill>
                <a:prstClr val="white"/>
              </a:solidFill>
              <a:latin typeface="Arial" panose="020B0604020202020204" pitchFamily="34" charset="0"/>
              <a:cs typeface="Arial" panose="020B0604020202020204" pitchFamily="34" charset="0"/>
            </a:endParaRPr>
          </a:p>
          <a:p>
            <a:pPr defTabSz="609630"/>
            <a:r>
              <a:rPr lang="en-US" sz="3600" b="1" dirty="0">
                <a:solidFill>
                  <a:prstClr val="white"/>
                </a:solidFill>
                <a:latin typeface="Arial" panose="020B0604020202020204" pitchFamily="34" charset="0"/>
                <a:cs typeface="Arial" panose="020B0604020202020204" pitchFamily="34" charset="0"/>
              </a:rPr>
              <a:t>Personalize your presentation by:</a:t>
            </a:r>
          </a:p>
          <a:p>
            <a:pPr defTabSz="609630"/>
            <a:endParaRPr lang="en-US" sz="2000" dirty="0">
              <a:solidFill>
                <a:prstClr val="white"/>
              </a:solidFill>
              <a:latin typeface="Arial" panose="020B0604020202020204" pitchFamily="34" charset="0"/>
              <a:cs typeface="Arial" panose="020B0604020202020204" pitchFamily="34" charset="0"/>
            </a:endParaRPr>
          </a:p>
          <a:p>
            <a:pPr marL="342917" indent="-342917" defTabSz="609630">
              <a:buFontTx/>
              <a:buAutoNum type="arabicPeriod"/>
            </a:pPr>
            <a:r>
              <a:rPr lang="en-US" b="1" dirty="0">
                <a:solidFill>
                  <a:prstClr val="white"/>
                </a:solidFill>
                <a:latin typeface="Arial" panose="020B0604020202020204" pitchFamily="34" charset="0"/>
                <a:cs typeface="Arial" panose="020B0604020202020204" pitchFamily="34" charset="0"/>
              </a:rPr>
              <a:t>Updating slides 5-6 &amp; 21 </a:t>
            </a:r>
            <a:r>
              <a:rPr lang="en-US" dirty="0">
                <a:solidFill>
                  <a:prstClr val="white"/>
                </a:solidFill>
                <a:latin typeface="Arial" panose="020B0604020202020204" pitchFamily="34" charset="0"/>
                <a:cs typeface="Arial" panose="020B0604020202020204" pitchFamily="34" charset="0"/>
              </a:rPr>
              <a:t>with your personal information and fun pictures prior to the presentation.</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Making your time with the students fun by sharing your journey in a way they can understand. Remember these students have little experience in accounting. </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Reviewing the Notes section of the slides for presenter tips and opportunities to engage the students.</a:t>
            </a:r>
          </a:p>
        </p:txBody>
      </p:sp>
      <p:sp>
        <p:nvSpPr>
          <p:cNvPr id="4" name="TextBox 3">
            <a:extLst>
              <a:ext uri="{FF2B5EF4-FFF2-40B4-BE49-F238E27FC236}">
                <a16:creationId xmlns:a16="http://schemas.microsoft.com/office/drawing/2014/main" id="{05684B5B-59C8-3C94-989A-A44C37BD91CE}"/>
              </a:ext>
            </a:extLst>
          </p:cNvPr>
          <p:cNvSpPr txBox="1"/>
          <p:nvPr/>
        </p:nvSpPr>
        <p:spPr>
          <a:xfrm>
            <a:off x="1370555" y="5657671"/>
            <a:ext cx="11110587" cy="646331"/>
          </a:xfrm>
          <a:prstGeom prst="rect">
            <a:avLst/>
          </a:prstGeom>
          <a:noFill/>
        </p:spPr>
        <p:txBody>
          <a:bodyPr wrap="square" rtlCol="0">
            <a:spAutoFit/>
          </a:bodyPr>
          <a:lstStyle/>
          <a:p>
            <a:pPr defTabSz="609630"/>
            <a:r>
              <a:rPr lang="en-US" dirty="0">
                <a:solidFill>
                  <a:prstClr val="white"/>
                </a:solidFill>
                <a:latin typeface="Arial" panose="020B0604020202020204" pitchFamily="34" charset="0"/>
                <a:cs typeface="Arial" panose="020B0604020202020204" pitchFamily="34" charset="0"/>
              </a:rPr>
              <a:t>The “Getting to Know You” activity and Trivia Game on </a:t>
            </a:r>
            <a:r>
              <a:rPr lang="en-US" b="1" dirty="0">
                <a:solidFill>
                  <a:prstClr val="white"/>
                </a:solidFill>
                <a:latin typeface="Arial" panose="020B0604020202020204" pitchFamily="34" charset="0"/>
                <a:cs typeface="Arial" panose="020B0604020202020204" pitchFamily="34" charset="0"/>
              </a:rPr>
              <a:t>Slides 7-8 and 30-34 </a:t>
            </a:r>
            <a:r>
              <a:rPr lang="en-US" dirty="0">
                <a:solidFill>
                  <a:prstClr val="white"/>
                </a:solidFill>
                <a:latin typeface="Arial" panose="020B0604020202020204" pitchFamily="34" charset="0"/>
                <a:cs typeface="Arial" panose="020B0604020202020204" pitchFamily="34" charset="0"/>
              </a:rPr>
              <a:t>are optional if time permits.</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97B6BE4-35C5-D623-189A-BC34E123B982}"/>
              </a:ext>
            </a:extLst>
          </p:cNvPr>
          <p:cNvSpPr txBox="1"/>
          <p:nvPr/>
        </p:nvSpPr>
        <p:spPr>
          <a:xfrm>
            <a:off x="457200" y="4698578"/>
            <a:ext cx="10559441" cy="646331"/>
          </a:xfrm>
          <a:prstGeom prst="rect">
            <a:avLst/>
          </a:prstGeom>
          <a:noFill/>
        </p:spPr>
        <p:txBody>
          <a:bodyPr wrap="square" rtlCol="0">
            <a:spAutoFit/>
          </a:bodyPr>
          <a:lstStyle/>
          <a:p>
            <a:r>
              <a:rPr lang="en-US" sz="3600" b="1" dirty="0">
                <a:solidFill>
                  <a:prstClr val="white"/>
                </a:solidFill>
                <a:latin typeface="Arial" panose="020B0604020202020204" pitchFamily="34" charset="0"/>
                <a:cs typeface="Arial" panose="020B0604020202020204" pitchFamily="34" charset="0"/>
              </a:rPr>
              <a:t>Optional activities </a:t>
            </a:r>
            <a:endParaRPr lang="en-US" sz="3600" b="1" dirty="0"/>
          </a:p>
        </p:txBody>
      </p:sp>
      <p:pic>
        <p:nvPicPr>
          <p:cNvPr id="7" name="Graphic 6" descr="Question Mark with solid fill">
            <a:extLst>
              <a:ext uri="{FF2B5EF4-FFF2-40B4-BE49-F238E27FC236}">
                <a16:creationId xmlns:a16="http://schemas.microsoft.com/office/drawing/2014/main" id="{5E873A9B-ECD3-96D1-6C89-560F114FAA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3052" y="5657671"/>
            <a:ext cx="345511" cy="345511"/>
          </a:xfrm>
          <a:prstGeom prst="rect">
            <a:avLst/>
          </a:prstGeom>
        </p:spPr>
      </p:pic>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Let’s Talk Business</a:t>
            </a:r>
          </a:p>
        </p:txBody>
      </p:sp>
      <p:pic>
        <p:nvPicPr>
          <p:cNvPr id="4" name="Picture 3">
            <a:extLst>
              <a:ext uri="{FF2B5EF4-FFF2-40B4-BE49-F238E27FC236}">
                <a16:creationId xmlns:a16="http://schemas.microsoft.com/office/drawing/2014/main" id="{7EE3D1B2-6FC1-4189-8001-35856F2607A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dirty="0">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email">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Marketing</a:t>
            </a:r>
          </a:p>
        </p:txBody>
      </p:sp>
      <p:pic>
        <p:nvPicPr>
          <p:cNvPr id="12" name="Picture 11">
            <a:extLst>
              <a:ext uri="{FF2B5EF4-FFF2-40B4-BE49-F238E27FC236}">
                <a16:creationId xmlns:a16="http://schemas.microsoft.com/office/drawing/2014/main" id="{9369A395-CF0D-48AC-A696-0E659BFD9A5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5"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Pile of American dollar banknotes">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Money!</a:t>
            </a:r>
          </a:p>
        </p:txBody>
      </p:sp>
      <p:sp>
        <p:nvSpPr>
          <p:cNvPr id="3" name="TextBox 2">
            <a:extLst>
              <a:ext uri="{FF2B5EF4-FFF2-40B4-BE49-F238E27FC236}">
                <a16:creationId xmlns:a16="http://schemas.microsoft.com/office/drawing/2014/main" id="{F0A6EC93-62EB-2BD1-688A-86AEBD1354AB}"/>
              </a:ext>
            </a:extLst>
          </p:cNvPr>
          <p:cNvSpPr txBox="1"/>
          <p:nvPr/>
        </p:nvSpPr>
        <p:spPr>
          <a:xfrm>
            <a:off x="550862" y="3895595"/>
            <a:ext cx="3983559"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Do you get an allowance?</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want to buy something?</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are given money as a gift?</a:t>
            </a:r>
          </a:p>
        </p:txBody>
      </p:sp>
    </p:spTree>
    <p:extLst>
      <p:ext uri="{BB962C8B-B14F-4D97-AF65-F5344CB8AC3E}">
        <p14:creationId xmlns:p14="http://schemas.microsoft.com/office/powerpoint/2010/main" val="5095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dirty="0">
                <a:latin typeface="Arial" panose="020B0604020202020204" pitchFamily="34" charset="0"/>
                <a:cs typeface="Arial" panose="020B0604020202020204" pitchFamily="34" charset="0"/>
              </a:rPr>
              <a:t>Title</a:t>
            </a:r>
          </a:p>
          <a:p>
            <a:pPr>
              <a:spcBef>
                <a:spcPts val="0"/>
              </a:spcBef>
            </a:pPr>
            <a:r>
              <a:rPr lang="en-US" dirty="0">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first became interested in accounting when…</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career started…</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And now I…Which means I...</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favorite part of my job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 coolest thing I’ve done as a CPA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378370" y="276268"/>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When I was in school…</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6451950" y="276268"/>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378370" y="2167003"/>
            <a:ext cx="5564186" cy="3557391"/>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took classes that prepared me for future success. Classes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participated in sports and clubs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These prepared me by…</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knew I wanted to major in accounting because…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In college I set myself apart by…</a:t>
            </a:r>
          </a:p>
        </p:txBody>
      </p:sp>
    </p:spTree>
    <p:extLst>
      <p:ext uri="{BB962C8B-B14F-4D97-AF65-F5344CB8AC3E}">
        <p14:creationId xmlns:p14="http://schemas.microsoft.com/office/powerpoint/2010/main" val="180842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2270515" y="1138412"/>
            <a:ext cx="7650971" cy="3195234"/>
          </a:xfrm>
          <a:prstGeom prst="rect">
            <a:avLst/>
          </a:prstGeom>
        </p:spPr>
        <p:txBody>
          <a:bodyPr lIns="0" tIns="0" rIns="0" bIns="0" rtlCol="0" anchor="t">
            <a:spAutoFit/>
          </a:bodyPr>
          <a:lstStyle/>
          <a:p>
            <a:pPr algn="ctr">
              <a:lnSpc>
                <a:spcPts val="12999"/>
              </a:lnSpc>
            </a:pPr>
            <a:r>
              <a:rPr lang="en-US" sz="8666" dirty="0">
                <a:solidFill>
                  <a:srgbClr val="FFFFFF"/>
                </a:solidFill>
                <a:latin typeface="Arial" panose="020B0604020202020204" pitchFamily="34" charset="0"/>
                <a:cs typeface="Arial" panose="020B0604020202020204" pitchFamily="34" charset="0"/>
              </a:rPr>
              <a:t>Getting to know you</a:t>
            </a:r>
          </a:p>
        </p:txBody>
      </p:sp>
      <p:sp>
        <p:nvSpPr>
          <p:cNvPr id="3" name="Freeform 3"/>
          <p:cNvSpPr/>
          <p:nvPr/>
        </p:nvSpPr>
        <p:spPr>
          <a:xfrm rot="7596270" flipH="1">
            <a:off x="9430065" y="1269258"/>
            <a:ext cx="2329858" cy="1531881"/>
          </a:xfrm>
          <a:custGeom>
            <a:avLst/>
            <a:gdLst/>
            <a:ahLst/>
            <a:cxnLst/>
            <a:rect l="l" t="t" r="r" b="b"/>
            <a:pathLst>
              <a:path w="3494787" h="2297822">
                <a:moveTo>
                  <a:pt x="3494787" y="0"/>
                </a:moveTo>
                <a:lnTo>
                  <a:pt x="0" y="0"/>
                </a:lnTo>
                <a:lnTo>
                  <a:pt x="0" y="2297822"/>
                </a:lnTo>
                <a:lnTo>
                  <a:pt x="3494787" y="2297822"/>
                </a:lnTo>
                <a:lnTo>
                  <a:pt x="3494787"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rot="5400000">
            <a:off x="-686544" y="4167129"/>
            <a:ext cx="2826987" cy="1413494"/>
          </a:xfrm>
          <a:custGeom>
            <a:avLst/>
            <a:gdLst/>
            <a:ahLst/>
            <a:cxnLst/>
            <a:rect l="l" t="t" r="r" b="b"/>
            <a:pathLst>
              <a:path w="4240481" h="2120241">
                <a:moveTo>
                  <a:pt x="0" y="0"/>
                </a:moveTo>
                <a:lnTo>
                  <a:pt x="4240481" y="0"/>
                </a:lnTo>
                <a:lnTo>
                  <a:pt x="4240481" y="2120241"/>
                </a:lnTo>
                <a:lnTo>
                  <a:pt x="0" y="212024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303158" y="155090"/>
            <a:ext cx="2550877" cy="2364959"/>
          </a:xfrm>
          <a:custGeom>
            <a:avLst/>
            <a:gdLst/>
            <a:ahLst/>
            <a:cxnLst/>
            <a:rect l="l" t="t" r="r" b="b"/>
            <a:pathLst>
              <a:path w="3292350" h="3259427">
                <a:moveTo>
                  <a:pt x="0" y="0"/>
                </a:moveTo>
                <a:lnTo>
                  <a:pt x="3292350" y="0"/>
                </a:lnTo>
                <a:lnTo>
                  <a:pt x="3292350" y="3259427"/>
                </a:lnTo>
                <a:lnTo>
                  <a:pt x="0" y="325942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8" name="Freeform 18"/>
          <p:cNvSpPr/>
          <p:nvPr/>
        </p:nvSpPr>
        <p:spPr>
          <a:xfrm rot="-890950">
            <a:off x="9401758" y="5518647"/>
            <a:ext cx="1754245" cy="1383661"/>
          </a:xfrm>
          <a:custGeom>
            <a:avLst/>
            <a:gdLst/>
            <a:ahLst/>
            <a:cxnLst/>
            <a:rect l="l" t="t" r="r" b="b"/>
            <a:pathLst>
              <a:path w="2631368" h="2075492">
                <a:moveTo>
                  <a:pt x="0" y="0"/>
                </a:moveTo>
                <a:lnTo>
                  <a:pt x="2631368" y="0"/>
                </a:lnTo>
                <a:lnTo>
                  <a:pt x="2631368" y="2075492"/>
                </a:lnTo>
                <a:lnTo>
                  <a:pt x="0" y="207549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3966840" y="4797900"/>
            <a:ext cx="4258318" cy="269882"/>
          </a:xfrm>
          <a:prstGeom prst="rect">
            <a:avLst/>
          </a:prstGeom>
        </p:spPr>
        <p:txBody>
          <a:bodyPr wrap="square" lIns="0" tIns="0" rIns="0" bIns="0" rtlCol="0" anchor="t">
            <a:spAutoFit/>
          </a:bodyPr>
          <a:lstStyle/>
          <a:p>
            <a:pPr algn="ctr">
              <a:lnSpc>
                <a:spcPts val="2333"/>
              </a:lnSpc>
            </a:pPr>
            <a:r>
              <a:rPr lang="en-US" sz="1666" dirty="0">
                <a:solidFill>
                  <a:srgbClr val="FFFFFF"/>
                </a:solidFill>
                <a:latin typeface="Arial" panose="020B0604020202020204" pitchFamily="34" charset="0"/>
                <a:cs typeface="Arial" panose="020B0604020202020204" pitchFamily="34" charset="0"/>
              </a:rPr>
              <a:t>Choose any 5 skills that you are good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1220896" y="1083142"/>
            <a:ext cx="10285304" cy="5440489"/>
          </a:xfrm>
          <a:custGeom>
            <a:avLst/>
            <a:gdLst/>
            <a:ahLst/>
            <a:cxnLst/>
            <a:rect l="l" t="t" r="r" b="b"/>
            <a:pathLst>
              <a:path w="15427956" h="8160734">
                <a:moveTo>
                  <a:pt x="0" y="0"/>
                </a:moveTo>
                <a:lnTo>
                  <a:pt x="15427956" y="0"/>
                </a:lnTo>
                <a:lnTo>
                  <a:pt x="15427956" y="8160734"/>
                </a:lnTo>
                <a:lnTo>
                  <a:pt x="0" y="81607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685800" y="69003"/>
            <a:ext cx="5580409" cy="915828"/>
          </a:xfrm>
          <a:prstGeom prst="rect">
            <a:avLst/>
          </a:prstGeom>
        </p:spPr>
        <p:txBody>
          <a:bodyPr lIns="0" tIns="0" rIns="0" bIns="0" rtlCol="0" anchor="t">
            <a:spAutoFit/>
          </a:bodyPr>
          <a:lstStyle/>
          <a:p>
            <a:pPr>
              <a:lnSpc>
                <a:spcPts val="8106"/>
              </a:lnSpc>
            </a:pPr>
            <a:r>
              <a:rPr lang="en-US" sz="4800" dirty="0">
                <a:solidFill>
                  <a:srgbClr val="FFFFFF"/>
                </a:solidFill>
                <a:latin typeface="Arial" panose="020B0604020202020204" pitchFamily="34" charset="0"/>
                <a:cs typeface="Arial" panose="020B0604020202020204" pitchFamily="34" charset="0"/>
              </a:rPr>
              <a:t>Skills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a:spcBef>
                <a:spcPts val="133"/>
              </a:spcBef>
            </a:pPr>
            <a:r>
              <a:rPr sz="6800" b="1" spc="-7" dirty="0">
                <a:solidFill>
                  <a:srgbClr val="FFFFFF"/>
                </a:solidFill>
                <a:latin typeface="Arial"/>
                <a:cs typeface="Arial"/>
              </a:rPr>
              <a:t>What</a:t>
            </a:r>
            <a:r>
              <a:rPr sz="6800" b="1" spc="-13" dirty="0">
                <a:solidFill>
                  <a:srgbClr val="FFFFFF"/>
                </a:solidFill>
                <a:latin typeface="Arial"/>
                <a:cs typeface="Arial"/>
              </a:rPr>
              <a:t> </a:t>
            </a:r>
            <a:r>
              <a:rPr lang="en-US" sz="6800" b="1" spc="-7" dirty="0">
                <a:solidFill>
                  <a:srgbClr val="FFFFFF"/>
                </a:solidFill>
                <a:latin typeface="Arial"/>
                <a:cs typeface="Arial"/>
              </a:rPr>
              <a:t>are you looking for in a future career?</a:t>
            </a:r>
            <a:endParaRPr sz="6800" dirty="0">
              <a:latin typeface="Arial"/>
              <a:cs typeface="Arial"/>
            </a:endParaRPr>
          </a:p>
        </p:txBody>
      </p:sp>
      <p:pic>
        <p:nvPicPr>
          <p:cNvPr id="3" name="Picture 2">
            <a:extLst>
              <a:ext uri="{FF2B5EF4-FFF2-40B4-BE49-F238E27FC236}">
                <a16:creationId xmlns:a16="http://schemas.microsoft.com/office/drawing/2014/main" id="{2D2BB26A-7A2E-457D-B4BF-2D460F97DB5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44142" y="6040991"/>
            <a:ext cx="2341443" cy="10223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rId4" action="ppaction://hlinksldjump"/>
            <a:extLst>
              <a:ext uri="{FF2B5EF4-FFF2-40B4-BE49-F238E27FC236}">
                <a16:creationId xmlns:a16="http://schemas.microsoft.com/office/drawing/2014/main" id="{A02BC258-B498-4B71-A995-FB5E267B818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rId6" action="ppaction://hlinksldjump"/>
            <a:extLst>
              <a:ext uri="{FF2B5EF4-FFF2-40B4-BE49-F238E27FC236}">
                <a16:creationId xmlns:a16="http://schemas.microsoft.com/office/drawing/2014/main" id="{2D5794EB-3A97-4A4E-8623-15CDAF2FF368}"/>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rId8" action="ppaction://hlinksldjump"/>
            <a:extLst>
              <a:ext uri="{FF2B5EF4-FFF2-40B4-BE49-F238E27FC236}">
                <a16:creationId xmlns:a16="http://schemas.microsoft.com/office/drawing/2014/main" id="{0E09CD5C-7000-4262-AA6B-AD396CC537B7}"/>
              </a:ext>
            </a:extLst>
          </p:cNvPr>
          <p:cNvPicPr>
            <a:picLocks/>
          </p:cNvPicPr>
          <p:nvPr/>
        </p:nvPicPr>
        <p:blipFill>
          <a:blip r:embed="rId9" cstate="email">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Money</a:t>
            </a:r>
            <a:endParaRPr lang="en-US" dirty="0">
              <a:solidFill>
                <a:srgbClr val="FFFFFF"/>
              </a:solidFill>
              <a:latin typeface="Arial" panose="020B0604020202020204" pitchFamily="34" charset="0"/>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Traveling</a:t>
            </a:r>
            <a:endParaRPr lang="en-US">
              <a:solidFill>
                <a:srgbClr val="FFFFFF"/>
              </a:solidFill>
              <a:latin typeface="Arial" panose="020B0604020202020204" pitchFamily="34" charset="0"/>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Making an Impact</a:t>
            </a:r>
          </a:p>
        </p:txBody>
      </p:sp>
      <p:pic>
        <p:nvPicPr>
          <p:cNvPr id="17" name="Picture Placeholder 16" descr="Happy man standing in office">
            <a:hlinkClick r:id="rId10" action="ppaction://hlinksldjump"/>
            <a:extLst>
              <a:ext uri="{FF2B5EF4-FFF2-40B4-BE49-F238E27FC236}">
                <a16:creationId xmlns:a16="http://schemas.microsoft.com/office/drawing/2014/main" id="{3A8B4689-62F3-4A69-BB58-EEF83FCDF4EC}"/>
              </a:ext>
            </a:extLst>
          </p:cNvPr>
          <p:cNvPicPr>
            <a:picLocks/>
          </p:cNvPicPr>
          <p:nvPr/>
        </p:nvPicPr>
        <p:blipFill>
          <a:blip r:embed="rId11" cstate="email">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12" action="ppaction://hlinksldjump"/>
            <a:extLst>
              <a:ext uri="{FF2B5EF4-FFF2-40B4-BE49-F238E27FC236}">
                <a16:creationId xmlns:a16="http://schemas.microsoft.com/office/drawing/2014/main" id="{68953E66-4697-4433-9643-6700E8BDC511}"/>
              </a:ext>
            </a:extLst>
          </p:cNvPr>
          <p:cNvPicPr>
            <a:picLocks/>
          </p:cNvPicPr>
          <p:nvPr/>
        </p:nvPicPr>
        <p:blipFill>
          <a:blip r:embed="rId13" cstate="email">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with kids on beach">
            <a:hlinkClick r:id="rId14" action="ppaction://hlinksldjump"/>
            <a:extLst>
              <a:ext uri="{FF2B5EF4-FFF2-40B4-BE49-F238E27FC236}">
                <a16:creationId xmlns:a16="http://schemas.microsoft.com/office/drawing/2014/main" id="{E803A20E-817C-4657-95C3-8BA2A56190D4}"/>
              </a:ext>
            </a:extLst>
          </p:cNvPr>
          <p:cNvPicPr>
            <a:picLocks/>
          </p:cNvPicPr>
          <p:nvPr/>
        </p:nvPicPr>
        <p:blipFill>
          <a:blip r:embed="rId15" cstate="email">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rId16" action="ppaction://hlinksldjump"/>
            <a:extLst>
              <a:ext uri="{FF2B5EF4-FFF2-40B4-BE49-F238E27FC236}">
                <a16:creationId xmlns:a16="http://schemas.microsoft.com/office/drawing/2014/main" id="{09193A03-6F4D-48D6-BF05-C7B099743CEC}"/>
              </a:ext>
            </a:extLst>
          </p:cNvPr>
          <p:cNvPicPr>
            <a:picLocks/>
          </p:cNvPicPr>
          <p:nvPr/>
        </p:nvPicPr>
        <p:blipFill>
          <a:blip r:embed="rId17" cstate="email">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Teaching</a:t>
            </a:r>
            <a:endParaRPr lang="en-US" b="0">
              <a:solidFill>
                <a:srgbClr val="FFFFFF"/>
              </a:solidFill>
              <a:latin typeface="Arial" panose="020B0604020202020204" pitchFamily="34" charset="0"/>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rId18" action="ppaction://hlinksldjump"/>
            <a:extLst>
              <a:ext uri="{FF2B5EF4-FFF2-40B4-BE49-F238E27FC236}">
                <a16:creationId xmlns:a16="http://schemas.microsoft.com/office/drawing/2014/main" id="{1BE715D5-A60B-4C9D-818B-B07D4F0A7D94}"/>
              </a:ext>
            </a:extLst>
          </p:cNvPr>
          <p:cNvPicPr>
            <a:picLocks/>
          </p:cNvPicPr>
          <p:nvPr/>
        </p:nvPicPr>
        <p:blipFill>
          <a:blip r:embed="rId19" cstate="email">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rgbClr val="FFFFFF"/>
                </a:solidFill>
                <a:latin typeface="Arial" panose="020B0604020202020204" pitchFamily="34" charset="0"/>
                <a:cs typeface="Arial" panose="020B0604020202020204" pitchFamily="34" charset="0"/>
              </a:rPr>
              <a:t>Work / Life Harmony</a:t>
            </a:r>
          </a:p>
        </p:txBody>
      </p:sp>
      <p:sp>
        <p:nvSpPr>
          <p:cNvPr id="26" name="Arrow: Right 25">
            <a:hlinkClick r:id="rId20" action="ppaction://hlinksldjump"/>
            <a:extLst>
              <a:ext uri="{FF2B5EF4-FFF2-40B4-BE49-F238E27FC236}">
                <a16:creationId xmlns:a16="http://schemas.microsoft.com/office/drawing/2014/main" id="{D0AEC588-4D74-43E8-AA95-58CE25337B3E}"/>
              </a:ext>
            </a:extLst>
          </p:cNvPr>
          <p:cNvSpPr/>
          <p:nvPr/>
        </p:nvSpPr>
        <p:spPr>
          <a:xfrm rot="10800000"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15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dirty="0">
                <a:solidFill>
                  <a:srgbClr val="FFFFFF"/>
                </a:solidFill>
                <a:latin typeface="Arial" panose="020B0604020202020204" pitchFamily="34" charset="0"/>
                <a:cs typeface="Arial" panose="020B0604020202020204" pitchFamily="34" charset="0"/>
              </a:rPr>
              <a:t>Accounting isn’t math. It’s money.</a:t>
            </a:r>
          </a:p>
          <a:p>
            <a:r>
              <a:rPr lang="en-US" dirty="0">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72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Follow your passion.</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dirty="0"/>
          </a:p>
          <a:p>
            <a:r>
              <a:rPr lang="en-US" dirty="0">
                <a:solidFill>
                  <a:srgbClr val="FFFFFF"/>
                </a:solidFill>
                <a:latin typeface="Arial" panose="020B0604020202020204" pitchFamily="34" charset="0"/>
                <a:cs typeface="Arial" panose="020B0604020202020204" pitchFamily="34" charset="0"/>
              </a:rPr>
              <a:t>Own a business where your passion lies. </a:t>
            </a:r>
            <a:br>
              <a:rPr lang="en-US" dirty="0">
                <a:solidFill>
                  <a:srgbClr val="FFFFFF"/>
                </a:solidFill>
                <a:latin typeface="Arial" panose="020B0604020202020204" pitchFamily="34" charset="0"/>
                <a:cs typeface="Arial" panose="020B0604020202020204" pitchFamily="34" charset="0"/>
              </a:rPr>
            </a:b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As a CPA, you’ll help ensure its financial success!</a:t>
            </a:r>
          </a:p>
        </p:txBody>
      </p:sp>
      <p:pic>
        <p:nvPicPr>
          <p:cNvPr id="7" name="Picture 6" descr="Happy man standing in office">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36" name="Arrow: Right 35">
            <a:hlinkClick r:id="rId4" action="ppaction://hlinksldjump"/>
            <a:extLst>
              <a:ext uri="{FF2B5EF4-FFF2-40B4-BE49-F238E27FC236}">
                <a16:creationId xmlns:a16="http://schemas.microsoft.com/office/drawing/2014/main" id="{41ED3778-FB26-4AD0-915A-0DC6E5A7996D}"/>
              </a:ext>
            </a:extLst>
          </p:cNvPr>
          <p:cNvSpPr/>
          <p:nvPr/>
        </p:nvSpPr>
        <p:spPr>
          <a:xfrm flipH="1">
            <a:off x="10921042"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043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4" name="Group 2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5" name="Freeform: Shape 24">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6" name="Freeform: Shape 25">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0" name="Rectangle 29">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2" name="Rectangle 31">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34" name="Rectangle 33">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dirty="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dirty="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60232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dirty="0">
                <a:solidFill>
                  <a:srgbClr val="FFFFFF"/>
                </a:solidFill>
                <a:latin typeface="Arial" panose="020B0604020202020204" pitchFamily="34" charset="0"/>
                <a:cs typeface="Arial" panose="020B0604020202020204" pitchFamily="34" charset="0"/>
              </a:rPr>
              <a:t>A growing field in accounting is ESG: environmental, social and governance. Think carbon emission and climate change. </a:t>
            </a:r>
            <a:br>
              <a:rPr lang="en-US" sz="4200" dirty="0">
                <a:solidFill>
                  <a:srgbClr val="FFFFFF"/>
                </a:solidFill>
                <a:latin typeface="Arial" panose="020B0604020202020204" pitchFamily="34" charset="0"/>
                <a:cs typeface="Arial" panose="020B0604020202020204" pitchFamily="34" charset="0"/>
              </a:rPr>
            </a:br>
            <a:br>
              <a:rPr lang="en-US" sz="4200" dirty="0">
                <a:solidFill>
                  <a:srgbClr val="FFFFFF"/>
                </a:solidFill>
                <a:latin typeface="Arial" panose="020B0604020202020204" pitchFamily="34" charset="0"/>
                <a:cs typeface="Arial" panose="020B0604020202020204" pitchFamily="34" charset="0"/>
              </a:rPr>
            </a:br>
            <a:r>
              <a:rPr lang="en-US" sz="4200" dirty="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endParaRPr lang="en-US" sz="1600" dirty="0">
              <a:solidFill>
                <a:srgbClr val="FFFFFF"/>
              </a:solidFill>
              <a:latin typeface="Arial" panose="020B0604020202020204" pitchFamily="34" charset="0"/>
              <a:cs typeface="Arial" panose="020B0604020202020204" pitchFamily="34" charset="0"/>
            </a:endParaRPr>
          </a:p>
        </p:txBody>
      </p:sp>
      <p:sp>
        <p:nvSpPr>
          <p:cNvPr id="9" name="Arrow: Right 8">
            <a:hlinkClick r:id="rId3"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4289110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dirty="0">
              <a:latin typeface="+mn-lt"/>
              <a:ea typeface="+mn-ea"/>
              <a:cs typeface="+mn-cs"/>
            </a:endParaRPr>
          </a:p>
          <a:p>
            <a:pPr>
              <a:lnSpc>
                <a:spcPct val="100000"/>
              </a:lnSpc>
            </a:pPr>
            <a:r>
              <a:rPr lang="en-US" sz="2400" kern="1200" dirty="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17936"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66140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Find a balance.</a:t>
            </a:r>
            <a:endParaRPr lang="en-US"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sz="1600" dirty="0"/>
          </a:p>
          <a:p>
            <a:r>
              <a:rPr lang="en-US" dirty="0">
                <a:solidFill>
                  <a:srgbClr val="FFFFFF"/>
                </a:solidFill>
                <a:latin typeface="Arial" panose="020B0604020202020204" pitchFamily="34" charset="0"/>
                <a:cs typeface="Arial" panose="020B0604020202020204" pitchFamily="34" charset="0"/>
              </a:rPr>
              <a:t>Accountants work hard, but that hard work affords them the ability to take well deserved time off too!</a:t>
            </a:r>
          </a:p>
        </p:txBody>
      </p:sp>
      <p:pic>
        <p:nvPicPr>
          <p:cNvPr id="15" name="Picture Placeholder 35" descr="Woman with kids on beach">
            <a:extLst>
              <a:ext uri="{FF2B5EF4-FFF2-40B4-BE49-F238E27FC236}">
                <a16:creationId xmlns:a16="http://schemas.microsoft.com/office/drawing/2014/main" id="{810C9B86-F5F2-4E74-9D08-31D9387FF31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9166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Your career growth is in your hands. </a:t>
            </a:r>
          </a:p>
          <a:p>
            <a:r>
              <a:rPr lang="en-US" dirty="0">
                <a:solidFill>
                  <a:srgbClr val="FFFFFF"/>
                </a:solidFill>
                <a:latin typeface="Arial" panose="020B0604020202020204" pitchFamily="34" charset="0"/>
                <a:cs typeface="Arial" panose="020B0604020202020204" pitchFamily="34" charset="0"/>
              </a:rPr>
              <a:t>As an accountant, you can go into any industry and change your path at any time.</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93553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8853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dirty="0">
                <a:latin typeface="Arial" panose="020B0604020202020204" pitchFamily="34" charset="0"/>
                <a:ea typeface="Roboto" panose="02000000000000000000" pitchFamily="2" charset="0"/>
                <a:cs typeface="Arial" panose="020B0604020202020204" pitchFamily="34" charset="0"/>
              </a:rPr>
              <a:t>Accountants work with data and people.</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solidFill>
                  <a:srgbClr val="FFFFFF"/>
                </a:solidFill>
                <a:latin typeface="Arial" panose="020B0604020202020204" pitchFamily="34" charset="0"/>
                <a:cs typeface="Arial" panose="020B0604020202020204" pitchFamily="34" charset="0"/>
              </a:rPr>
              <a:t>Implement new accounting technologies and systems</a:t>
            </a:r>
          </a:p>
          <a:p>
            <a:r>
              <a:rPr lang="en-US" dirty="0">
                <a:solidFill>
                  <a:srgbClr val="FFFFFF"/>
                </a:solidFill>
                <a:latin typeface="Arial" panose="020B0604020202020204" pitchFamily="34" charset="0"/>
                <a:cs typeface="Arial" panose="020B0604020202020204" pitchFamily="34" charset="0"/>
              </a:rPr>
              <a:t>Communicate information to business owners and investors</a:t>
            </a:r>
          </a:p>
          <a:p>
            <a:r>
              <a:rPr lang="en-US" dirty="0">
                <a:solidFill>
                  <a:srgbClr val="FFFFFF"/>
                </a:solidFill>
                <a:latin typeface="Arial" panose="020B0604020202020204" pitchFamily="34" charset="0"/>
                <a:cs typeface="Arial" panose="020B0604020202020204" pitchFamily="34" charset="0"/>
              </a:rPr>
              <a:t>Analyze financial reports to evaluate business performance</a:t>
            </a:r>
          </a:p>
          <a:p>
            <a:r>
              <a:rPr lang="en-US" dirty="0">
                <a:solidFill>
                  <a:srgbClr val="FFFFFF"/>
                </a:solidFill>
                <a:latin typeface="Arial" panose="020B0604020202020204" pitchFamily="34" charset="0"/>
                <a:cs typeface="Arial" panose="020B0604020202020204" pitchFamily="34" charset="0"/>
              </a:rPr>
              <a:t>Investigate potential fraud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791195" cy="3515555"/>
          </a:xfrm>
        </p:spPr>
        <p:txBody>
          <a:bodyPr/>
          <a:lstStyle/>
          <a:p>
            <a:r>
              <a:rPr lang="en-US" dirty="0">
                <a:solidFill>
                  <a:srgbClr val="FFFFFF"/>
                </a:solidFill>
                <a:latin typeface="Arial" panose="020B0604020202020204" pitchFamily="34" charset="0"/>
                <a:cs typeface="Arial" panose="020B0604020202020204" pitchFamily="34" charset="0"/>
              </a:rPr>
              <a:t>Confirm financial laws and </a:t>
            </a: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regulations are followed</a:t>
            </a:r>
          </a:p>
          <a:p>
            <a:r>
              <a:rPr lang="en-US" dirty="0">
                <a:solidFill>
                  <a:srgbClr val="FFFFFF"/>
                </a:solidFill>
                <a:latin typeface="Arial" panose="020B0604020202020204" pitchFamily="34" charset="0"/>
                <a:cs typeface="Arial" panose="020B0604020202020204" pitchFamily="34" charset="0"/>
              </a:rPr>
              <a:t>Advise clients on taxes</a:t>
            </a:r>
          </a:p>
          <a:p>
            <a:r>
              <a:rPr lang="en-US" dirty="0">
                <a:solidFill>
                  <a:srgbClr val="FFFFFF"/>
                </a:solidFill>
                <a:latin typeface="Arial" panose="020B0604020202020204" pitchFamily="34" charset="0"/>
                <a:cs typeface="Arial" panose="020B0604020202020204" pitchFamily="34" charset="0"/>
              </a:rPr>
              <a:t>Help companies thrive in times of uncertainty</a:t>
            </a:r>
          </a:p>
          <a:p>
            <a:r>
              <a:rPr lang="en-US" dirty="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dirty="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89134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7D934-2F6C-3DCA-4AE8-737A20FBC64B}"/>
              </a:ext>
            </a:extLst>
          </p:cNvPr>
          <p:cNvSpPr>
            <a:spLocks noGrp="1"/>
          </p:cNvSpPr>
          <p:nvPr>
            <p:ph type="title"/>
          </p:nvPr>
        </p:nvSpPr>
        <p:spPr>
          <a:xfrm>
            <a:off x="550863" y="350788"/>
            <a:ext cx="11090274" cy="1332000"/>
          </a:xfrm>
        </p:spPr>
        <p:txBody>
          <a:bodyPr/>
          <a:lstStyle/>
          <a:p>
            <a:r>
              <a:rPr lang="en-US" sz="4300" dirty="0">
                <a:latin typeface="Arial" panose="020B0604020202020204" pitchFamily="34" charset="0"/>
                <a:cs typeface="Arial" panose="020B0604020202020204" pitchFamily="34" charset="0"/>
              </a:rPr>
              <a:t>Accounting vs. Finance</a:t>
            </a:r>
          </a:p>
        </p:txBody>
      </p:sp>
      <p:sp>
        <p:nvSpPr>
          <p:cNvPr id="3" name="Content Placeholder 2">
            <a:extLst>
              <a:ext uri="{FF2B5EF4-FFF2-40B4-BE49-F238E27FC236}">
                <a16:creationId xmlns:a16="http://schemas.microsoft.com/office/drawing/2014/main" id="{13558994-9446-502B-D463-884944A9423C}"/>
              </a:ext>
            </a:extLst>
          </p:cNvPr>
          <p:cNvSpPr>
            <a:spLocks noGrp="1"/>
          </p:cNvSpPr>
          <p:nvPr>
            <p:ph sz="half" idx="1"/>
          </p:nvPr>
        </p:nvSpPr>
        <p:spPr>
          <a:xfrm>
            <a:off x="550863" y="1161637"/>
            <a:ext cx="5435600" cy="5499463"/>
          </a:xfrm>
        </p:spPr>
        <p:txBody>
          <a:bodyPr/>
          <a:lstStyle/>
          <a:p>
            <a:pPr marL="0" indent="0">
              <a:buNone/>
            </a:pPr>
            <a:r>
              <a:rPr lang="en-US" sz="2400" dirty="0">
                <a:solidFill>
                  <a:srgbClr val="FFFFFF"/>
                </a:solidFill>
                <a:latin typeface="Arial" panose="020B0604020202020204" pitchFamily="34" charset="0"/>
                <a:cs typeface="Arial" panose="020B0604020202020204" pitchFamily="34" charset="0"/>
              </a:rPr>
              <a:t>Accounting</a:t>
            </a:r>
          </a:p>
          <a:p>
            <a:pPr marL="0" indent="0">
              <a:buNone/>
            </a:pPr>
            <a:r>
              <a:rPr lang="en-US" sz="1800" b="1" dirty="0">
                <a:solidFill>
                  <a:srgbClr val="FFFFFF"/>
                </a:solidFill>
                <a:latin typeface="Arial" panose="020B0604020202020204" pitchFamily="34" charset="0"/>
                <a:cs typeface="Arial" panose="020B0604020202020204" pitchFamily="34" charset="0"/>
              </a:rPr>
              <a:t>Tracks and reports money</a:t>
            </a:r>
            <a:r>
              <a:rPr lang="en-US" sz="1800" dirty="0">
                <a:solidFill>
                  <a:srgbClr val="FFFFFF"/>
                </a:solidFill>
                <a:latin typeface="Arial" panose="020B0604020202020204" pitchFamily="34" charset="0"/>
                <a:cs typeface="Arial" panose="020B0604020202020204" pitchFamily="34" charset="0"/>
              </a:rPr>
              <a:t>: Keeps records of what a business earns, spends, and owns.</a:t>
            </a:r>
          </a:p>
          <a:p>
            <a:pPr marL="0" indent="0">
              <a:buNone/>
            </a:pPr>
            <a:r>
              <a:rPr lang="en-US" sz="1800" b="1" dirty="0">
                <a:solidFill>
                  <a:srgbClr val="FFFFFF"/>
                </a:solidFill>
                <a:latin typeface="Arial" panose="020B0604020202020204" pitchFamily="34" charset="0"/>
                <a:cs typeface="Arial" panose="020B0604020202020204" pitchFamily="34" charset="0"/>
              </a:rPr>
              <a:t>Looks at past + present</a:t>
            </a:r>
            <a:r>
              <a:rPr lang="en-US" sz="1800" dirty="0">
                <a:solidFill>
                  <a:srgbClr val="FFFFFF"/>
                </a:solidFill>
                <a:latin typeface="Arial" panose="020B0604020202020204" pitchFamily="34" charset="0"/>
                <a:cs typeface="Arial" panose="020B0604020202020204" pitchFamily="34" charset="0"/>
              </a:rPr>
              <a:t>: What happened with the money and where things stand today.</a:t>
            </a:r>
          </a:p>
          <a:p>
            <a:pPr marL="0" indent="0">
              <a:buNone/>
            </a:pPr>
            <a:r>
              <a:rPr lang="en-US" sz="1800" b="1" dirty="0">
                <a:solidFill>
                  <a:srgbClr val="FFFFFF"/>
                </a:solidFill>
                <a:latin typeface="Arial" panose="020B0604020202020204" pitchFamily="34" charset="0"/>
                <a:cs typeface="Arial" panose="020B0604020202020204" pitchFamily="34" charset="0"/>
              </a:rPr>
              <a:t>Essential everywhere</a:t>
            </a:r>
            <a:r>
              <a:rPr lang="en-US" sz="1800" dirty="0">
                <a:solidFill>
                  <a:srgbClr val="FFFFFF"/>
                </a:solidFill>
                <a:latin typeface="Arial" panose="020B0604020202020204" pitchFamily="34" charset="0"/>
                <a:cs typeface="Arial" panose="020B0604020202020204" pitchFamily="34" charset="0"/>
              </a:rPr>
              <a:t>: Every company needs accountants, no matter the size or industry.</a:t>
            </a:r>
          </a:p>
          <a:p>
            <a:pPr marL="0" indent="0">
              <a:buNone/>
            </a:pPr>
            <a:r>
              <a:rPr lang="en-US" sz="1800" b="1" dirty="0">
                <a:solidFill>
                  <a:srgbClr val="FFFFFF"/>
                </a:solidFill>
                <a:latin typeface="Arial" panose="020B0604020202020204" pitchFamily="34" charset="0"/>
                <a:cs typeface="Arial" panose="020B0604020202020204" pitchFamily="34" charset="0"/>
              </a:rPr>
              <a:t>Stable career paths</a:t>
            </a:r>
            <a:r>
              <a:rPr lang="en-US" sz="1800" dirty="0">
                <a:solidFill>
                  <a:srgbClr val="FFFFFF"/>
                </a:solidFill>
                <a:latin typeface="Arial" panose="020B0604020202020204" pitchFamily="34" charset="0"/>
                <a:cs typeface="Arial" panose="020B0604020202020204" pitchFamily="34" charset="0"/>
              </a:rPr>
              <a:t>: CPA, auditor, tax expert, forensic accountant, controller.</a:t>
            </a:r>
          </a:p>
          <a:p>
            <a:pPr marL="0" indent="0">
              <a:buNone/>
            </a:pPr>
            <a:r>
              <a:rPr lang="en-US" sz="1800" b="1" dirty="0">
                <a:solidFill>
                  <a:srgbClr val="FFFFFF"/>
                </a:solidFill>
                <a:latin typeface="Arial" panose="020B0604020202020204" pitchFamily="34" charset="0"/>
                <a:cs typeface="Arial" panose="020B0604020202020204" pitchFamily="34" charset="0"/>
              </a:rPr>
              <a:t>Clear professional standards</a:t>
            </a:r>
            <a:r>
              <a:rPr lang="en-US" sz="1800" dirty="0">
                <a:solidFill>
                  <a:srgbClr val="FFFFFF"/>
                </a:solidFill>
                <a:latin typeface="Arial" panose="020B0604020202020204" pitchFamily="34" charset="0"/>
                <a:cs typeface="Arial" panose="020B0604020202020204" pitchFamily="34" charset="0"/>
              </a:rPr>
              <a:t>: Certifications like CPA are highly respected and open doors.</a:t>
            </a:r>
          </a:p>
          <a:p>
            <a:pPr marL="0" indent="0">
              <a:buNone/>
            </a:pPr>
            <a:r>
              <a:rPr lang="en-US" sz="1800" b="1" dirty="0">
                <a:solidFill>
                  <a:srgbClr val="FFFFFF"/>
                </a:solidFill>
                <a:latin typeface="Arial" panose="020B0604020202020204" pitchFamily="34" charset="0"/>
                <a:cs typeface="Arial" panose="020B0604020202020204" pitchFamily="34" charset="0"/>
              </a:rPr>
              <a:t>High demand</a:t>
            </a:r>
            <a:r>
              <a:rPr lang="en-US" sz="1800" dirty="0">
                <a:solidFill>
                  <a:srgbClr val="FFFFFF"/>
                </a:solidFill>
                <a:latin typeface="Arial" panose="020B0604020202020204" pitchFamily="34" charset="0"/>
                <a:cs typeface="Arial" panose="020B0604020202020204" pitchFamily="34" charset="0"/>
              </a:rPr>
              <a:t>: Businesses, governments, and nonprofits all rely on accountants.</a:t>
            </a:r>
          </a:p>
        </p:txBody>
      </p:sp>
      <p:sp>
        <p:nvSpPr>
          <p:cNvPr id="7" name="Slide Number Placeholder 6">
            <a:extLst>
              <a:ext uri="{FF2B5EF4-FFF2-40B4-BE49-F238E27FC236}">
                <a16:creationId xmlns:a16="http://schemas.microsoft.com/office/drawing/2014/main" id="{0B087168-DD23-D30B-3787-824D2C4312B1}"/>
              </a:ext>
            </a:extLst>
          </p:cNvPr>
          <p:cNvSpPr>
            <a:spLocks noGrp="1"/>
          </p:cNvSpPr>
          <p:nvPr>
            <p:ph type="sldNum" sz="quarter" idx="12"/>
          </p:nvPr>
        </p:nvSpPr>
        <p:spPr/>
        <p:txBody>
          <a:bodyPr/>
          <a:lstStyle/>
          <a:p>
            <a:fld id="{DBA1B0FB-D917-4C8C-928F-313BD683BF39}" type="slidenum">
              <a:rPr lang="en-US" smtClean="0"/>
              <a:t>20</a:t>
            </a:fld>
            <a:endParaRPr lang="en-US"/>
          </a:p>
        </p:txBody>
      </p:sp>
      <p:sp>
        <p:nvSpPr>
          <p:cNvPr id="11" name="Content Placeholder 2">
            <a:extLst>
              <a:ext uri="{FF2B5EF4-FFF2-40B4-BE49-F238E27FC236}">
                <a16:creationId xmlns:a16="http://schemas.microsoft.com/office/drawing/2014/main" id="{CD51F05E-064E-96CC-D907-184F1085625A}"/>
              </a:ext>
            </a:extLst>
          </p:cNvPr>
          <p:cNvSpPr txBox="1">
            <a:spLocks/>
          </p:cNvSpPr>
          <p:nvPr/>
        </p:nvSpPr>
        <p:spPr>
          <a:xfrm>
            <a:off x="6258468" y="1161637"/>
            <a:ext cx="5435600" cy="549946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FFFF"/>
                </a:solidFill>
                <a:latin typeface="Arial" panose="020B0604020202020204" pitchFamily="34" charset="0"/>
                <a:cs typeface="Arial" panose="020B0604020202020204" pitchFamily="34" charset="0"/>
              </a:rPr>
              <a:t>Finance</a:t>
            </a:r>
          </a:p>
          <a:p>
            <a:pPr marL="0" indent="0">
              <a:buNone/>
            </a:pPr>
            <a:r>
              <a:rPr lang="en-US" sz="1800" b="1" dirty="0">
                <a:solidFill>
                  <a:srgbClr val="FFFFFF"/>
                </a:solidFill>
                <a:latin typeface="Arial" panose="020B0604020202020204" pitchFamily="34" charset="0"/>
                <a:cs typeface="Arial" panose="020B0604020202020204" pitchFamily="34" charset="0"/>
              </a:rPr>
              <a:t>Manages and plans money</a:t>
            </a:r>
            <a:r>
              <a:rPr lang="en-US" sz="1800" dirty="0">
                <a:solidFill>
                  <a:srgbClr val="FFFFFF"/>
                </a:solidFill>
                <a:latin typeface="Arial" panose="020B0604020202020204" pitchFamily="34" charset="0"/>
                <a:cs typeface="Arial" panose="020B0604020202020204" pitchFamily="34" charset="0"/>
              </a:rPr>
              <a:t>: Decides how to use money for growth and investments.</a:t>
            </a:r>
          </a:p>
          <a:p>
            <a:pPr marL="0" indent="0">
              <a:buNone/>
            </a:pPr>
            <a:r>
              <a:rPr lang="en-US" sz="1800" b="1" dirty="0">
                <a:solidFill>
                  <a:srgbClr val="FFFFFF"/>
                </a:solidFill>
                <a:latin typeface="Arial" panose="020B0604020202020204" pitchFamily="34" charset="0"/>
                <a:cs typeface="Arial" panose="020B0604020202020204" pitchFamily="34" charset="0"/>
              </a:rPr>
              <a:t>Looks to the future</a:t>
            </a:r>
            <a:r>
              <a:rPr lang="en-US" sz="1800" dirty="0">
                <a:solidFill>
                  <a:srgbClr val="FFFFFF"/>
                </a:solidFill>
                <a:latin typeface="Arial" panose="020B0604020202020204" pitchFamily="34" charset="0"/>
                <a:cs typeface="Arial" panose="020B0604020202020204" pitchFamily="34" charset="0"/>
              </a:rPr>
              <a:t>: Forecasting, budgeting, and planning.</a:t>
            </a:r>
          </a:p>
          <a:p>
            <a:pPr marL="0" indent="0">
              <a:buNone/>
            </a:pPr>
            <a:r>
              <a:rPr lang="en-US" sz="1800" b="1" dirty="0">
                <a:solidFill>
                  <a:srgbClr val="FFFFFF"/>
                </a:solidFill>
                <a:latin typeface="Arial" panose="020B0604020202020204" pitchFamily="34" charset="0"/>
                <a:cs typeface="Arial" panose="020B0604020202020204" pitchFamily="34" charset="0"/>
              </a:rPr>
              <a:t>Often optional</a:t>
            </a:r>
            <a:r>
              <a:rPr lang="en-US" sz="1800" dirty="0">
                <a:solidFill>
                  <a:srgbClr val="FFFFFF"/>
                </a:solidFill>
                <a:latin typeface="Arial" panose="020B0604020202020204" pitchFamily="34" charset="0"/>
                <a:cs typeface="Arial" panose="020B0604020202020204" pitchFamily="34" charset="0"/>
              </a:rPr>
              <a:t>: Finance roles are more common in big companies, banks, or investment firms.</a:t>
            </a:r>
          </a:p>
          <a:p>
            <a:pPr marL="0" indent="0">
              <a:buNone/>
            </a:pPr>
            <a:r>
              <a:rPr lang="en-US" sz="1800" b="1" dirty="0">
                <a:solidFill>
                  <a:srgbClr val="FFFFFF"/>
                </a:solidFill>
                <a:latin typeface="Arial" panose="020B0604020202020204" pitchFamily="34" charset="0"/>
                <a:cs typeface="Arial" panose="020B0604020202020204" pitchFamily="34" charset="0"/>
              </a:rPr>
              <a:t>Competitive career paths</a:t>
            </a:r>
            <a:r>
              <a:rPr lang="en-US" sz="1800" dirty="0">
                <a:solidFill>
                  <a:srgbClr val="FFFFFF"/>
                </a:solidFill>
                <a:latin typeface="Arial" panose="020B0604020202020204" pitchFamily="34" charset="0"/>
                <a:cs typeface="Arial" panose="020B0604020202020204" pitchFamily="34" charset="0"/>
              </a:rPr>
              <a:t>: Investment banker, analyst, portfolio manager.</a:t>
            </a:r>
          </a:p>
          <a:p>
            <a:pPr marL="0" indent="0">
              <a:buNone/>
            </a:pPr>
            <a:r>
              <a:rPr lang="en-US" sz="1800" b="1" dirty="0">
                <a:solidFill>
                  <a:srgbClr val="FFFFFF"/>
                </a:solidFill>
                <a:latin typeface="Arial" panose="020B0604020202020204" pitchFamily="34" charset="0"/>
                <a:cs typeface="Arial" panose="020B0604020202020204" pitchFamily="34" charset="0"/>
              </a:rPr>
              <a:t>Fewer standard paths</a:t>
            </a:r>
            <a:r>
              <a:rPr lang="en-US" sz="1800" dirty="0">
                <a:solidFill>
                  <a:srgbClr val="FFFFFF"/>
                </a:solidFill>
                <a:latin typeface="Arial" panose="020B0604020202020204" pitchFamily="34" charset="0"/>
                <a:cs typeface="Arial" panose="020B0604020202020204" pitchFamily="34" charset="0"/>
              </a:rPr>
              <a:t>: Many roles don’t require a license.</a:t>
            </a:r>
          </a:p>
          <a:p>
            <a:pPr marL="0" indent="0">
              <a:buNone/>
            </a:pPr>
            <a:r>
              <a:rPr lang="en-US" sz="1800" b="1" dirty="0">
                <a:solidFill>
                  <a:srgbClr val="FFFFFF"/>
                </a:solidFill>
                <a:latin typeface="Arial" panose="020B0604020202020204" pitchFamily="34" charset="0"/>
                <a:cs typeface="Arial" panose="020B0604020202020204" pitchFamily="34" charset="0"/>
              </a:rPr>
              <a:t>Market-driven demand</a:t>
            </a:r>
            <a:r>
              <a:rPr lang="en-US" sz="1800" dirty="0">
                <a:solidFill>
                  <a:srgbClr val="FFFFFF"/>
                </a:solidFill>
                <a:latin typeface="Arial" panose="020B0604020202020204" pitchFamily="34" charset="0"/>
                <a:cs typeface="Arial" panose="020B0604020202020204" pitchFamily="34" charset="0"/>
              </a:rPr>
              <a:t>: Opportunities can rise and fall with the economy.</a:t>
            </a:r>
          </a:p>
        </p:txBody>
      </p:sp>
      <p:pic>
        <p:nvPicPr>
          <p:cNvPr id="13" name="Graphic 12" descr="Checkmark with solid fill">
            <a:extLst>
              <a:ext uri="{FF2B5EF4-FFF2-40B4-BE49-F238E27FC236}">
                <a16:creationId xmlns:a16="http://schemas.microsoft.com/office/drawing/2014/main" id="{93836D76-E8EB-0F40-B3FE-8A45EE2003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55520" y="1109385"/>
            <a:ext cx="457200" cy="457200"/>
          </a:xfrm>
          <a:prstGeom prst="rect">
            <a:avLst/>
          </a:prstGeom>
        </p:spPr>
      </p:pic>
    </p:spTree>
    <p:extLst>
      <p:ext uri="{BB962C8B-B14F-4D97-AF65-F5344CB8AC3E}">
        <p14:creationId xmlns:p14="http://schemas.microsoft.com/office/powerpoint/2010/main" val="2610958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ircles pattern abstract background">
            <a:extLst>
              <a:ext uri="{FF2B5EF4-FFF2-40B4-BE49-F238E27FC236}">
                <a16:creationId xmlns:a16="http://schemas.microsoft.com/office/drawing/2014/main" id="{2F27C838-34AE-31C8-70B1-61BCFB772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latin typeface="Arial" panose="020B0604020202020204" pitchFamily="34" charset="0"/>
                <a:ea typeface="Roboto" panose="02000000000000000000" pitchFamily="2" charset="0"/>
                <a:cs typeface="Arial" panose="020B0604020202020204" pitchFamily="34" charset="0"/>
              </a:rPr>
              <a:t>What does my role in accounting </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look like?</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DAY /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990078" y="2611860"/>
            <a:ext cx="6575643" cy="3515555"/>
          </a:xfrm>
          <a:noFill/>
        </p:spPr>
        <p:txBody>
          <a:bodyPr/>
          <a:lstStyle/>
          <a:p>
            <a:r>
              <a:rPr lang="en-US" sz="2800" dirty="0">
                <a:solidFill>
                  <a:srgbClr val="F6F5F6"/>
                </a:solidFill>
                <a:latin typeface="Arial" panose="020B0604020202020204" pitchFamily="34" charset="0"/>
                <a:cs typeface="Arial" panose="020B0604020202020204" pitchFamily="34" charset="0"/>
              </a:rPr>
              <a:t>My first job out of college was…</a:t>
            </a:r>
          </a:p>
          <a:p>
            <a:r>
              <a:rPr lang="en-US" sz="2800" dirty="0">
                <a:solidFill>
                  <a:srgbClr val="F6F5F6"/>
                </a:solidFill>
                <a:latin typeface="Arial" panose="020B0604020202020204" pitchFamily="34" charset="0"/>
                <a:cs typeface="Arial" panose="020B0604020202020204" pitchFamily="34" charset="0"/>
              </a:rPr>
              <a:t>This means I…</a:t>
            </a:r>
          </a:p>
          <a:p>
            <a:r>
              <a:rPr lang="en-US" sz="2800" dirty="0">
                <a:solidFill>
                  <a:srgbClr val="F6F5F6"/>
                </a:solidFill>
                <a:latin typeface="Arial" panose="020B0604020202020204" pitchFamily="34" charset="0"/>
                <a:cs typeface="Arial" panose="020B0604020202020204" pitchFamily="34" charset="0"/>
              </a:rPr>
              <a:t>Now, a day in my life looks like this…</a:t>
            </a:r>
          </a:p>
          <a:p>
            <a:r>
              <a:rPr lang="en-US" sz="2800" dirty="0">
                <a:solidFill>
                  <a:srgbClr val="F6F5F6"/>
                </a:solidFill>
                <a:latin typeface="Arial" panose="020B0604020202020204" pitchFamily="34" charset="0"/>
                <a:cs typeface="Arial" panose="020B0604020202020204" pitchFamily="34" charset="0"/>
              </a:rPr>
              <a:t>I interact with…</a:t>
            </a:r>
          </a:p>
          <a:p>
            <a:r>
              <a:rPr lang="en-US" sz="2800" dirty="0">
                <a:solidFill>
                  <a:srgbClr val="F6F5F6"/>
                </a:solidFill>
                <a:latin typeface="Arial" panose="020B0604020202020204" pitchFamily="34" charset="0"/>
                <a:cs typeface="Arial" panose="020B0604020202020204" pitchFamily="34" charset="0"/>
              </a:rPr>
              <a:t>I rely on skills like…</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316274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Entrepreneur/</a:t>
              </a:r>
              <a:br>
                <a:rPr lang="en-US" sz="1400" kern="12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b="0" kern="1200"/>
            </a:p>
            <a:p>
              <a:pPr marL="285750" lvl="1" indent="-285750" algn="l" defTabSz="2844800">
                <a:lnSpc>
                  <a:spcPct val="90000"/>
                </a:lnSpc>
                <a:spcBef>
                  <a:spcPct val="0"/>
                </a:spcBef>
                <a:spcAft>
                  <a:spcPct val="15000"/>
                </a:spcAft>
                <a:buChar char="•"/>
              </a:pPr>
              <a:endParaRPr lang="en-US" sz="6400" b="1" kern="1200"/>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a:p>
              <a:pPr marL="285750" lvl="1" indent="-285750" algn="l" defTabSz="2844800">
                <a:lnSpc>
                  <a:spcPct val="90000"/>
                </a:lnSpc>
                <a:spcBef>
                  <a:spcPct val="0"/>
                </a:spcBef>
                <a:spcAft>
                  <a:spcPct val="15000"/>
                </a:spcAft>
                <a:buChar char="•"/>
              </a:pPr>
              <a:endParaRPr lang="en-US" sz="6400" kern="1200"/>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Sports &amp; Entertainment</a:t>
              </a:r>
              <a:endParaRPr lang="en-US"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Accounting &amp; </a:t>
              </a:r>
              <a:br>
                <a:rPr lang="en-US" sz="14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dirty="0">
                  <a:latin typeface="Arial" panose="020B0604020202020204" pitchFamily="34" charset="0"/>
                  <a:cs typeface="Arial" panose="020B0604020202020204" pitchFamily="34" charset="0"/>
                </a:rPr>
                <a:t>Companies of all Sizes</a:t>
              </a:r>
              <a:endParaRPr lang="en-US" sz="1400" kern="1200" dirty="0">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Local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Regional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National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1047 Games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Weav</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Symbrosia</a:t>
            </a:r>
            <a:endParaRPr lang="en-US"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Habitat for Humanity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Smithsonian</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Apple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Ikea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Bank of America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Zappos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Everlight</a:t>
            </a:r>
            <a:r>
              <a:rPr lang="en-US" dirty="0">
                <a:solidFill>
                  <a:schemeClr val="bg1"/>
                </a:solidFill>
                <a:latin typeface="Arial" panose="020B0604020202020204" pitchFamily="34" charset="0"/>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City Government</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FBI</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NASA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Military</a:t>
            </a: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NFL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TikTok</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Disney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5" name="Freeform: Shape 3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Oval 3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7" name="Oval 3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Freeform: Shape 3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40" name="Rectangle 3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5" y="306261"/>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Work with influencers.</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5" y="2517433"/>
            <a:ext cx="3565525" cy="3414425"/>
          </a:xfrm>
        </p:spPr>
        <p:txBody>
          <a:bodyPr vert="horz" wrap="square" lIns="0" tIns="0" rIns="0" bIns="0" rtlCol="0" anchor="t">
            <a:normAutofit fontScale="92500" lnSpcReduction="20000"/>
          </a:bodyPr>
          <a:lstStyle/>
          <a:p>
            <a:r>
              <a:rPr lang="en-US" sz="1800" i="1" dirty="0">
                <a:solidFill>
                  <a:schemeClr val="tx1"/>
                </a:solidFill>
                <a:effectLst/>
                <a:latin typeface="Arial" panose="020B0604020202020204" pitchFamily="34" charset="0"/>
                <a:ea typeface="Roboto" panose="02000000000000000000" pitchFamily="2" charset="0"/>
                <a:cs typeface="Arial" panose="020B0604020202020204" pitchFamily="34" charset="0"/>
              </a:rPr>
              <a:t>"When I was a student, I watched a lot of YouTube videos, and I was always enamored with the idea that these creators made a living simply by living. Studying accounting and becoming a CPA has allowed me to work closely with content creators to help them understand the financial side of their business. I am grateful to have found a career that allows me to merge both my love for accounting with my love for content creation."</a:t>
            </a:r>
            <a:endParaRPr lang="en-US" sz="1800" dirty="0">
              <a:solidFill>
                <a:schemeClr val="tx1"/>
              </a:solidFill>
              <a:effectLst/>
              <a:latin typeface="Arial" panose="020B0604020202020204" pitchFamily="34" charset="0"/>
              <a:ea typeface="Roboto" panose="02000000000000000000" pitchFamily="2" charset="0"/>
              <a:cs typeface="Arial" panose="020B0604020202020204" pitchFamily="34" charset="0"/>
            </a:endParaRPr>
          </a:p>
          <a:p>
            <a:endParaRPr lang="en-US" sz="1600" dirty="0"/>
          </a:p>
        </p:txBody>
      </p:sp>
      <p:pic>
        <p:nvPicPr>
          <p:cNvPr id="3" name="Picture 2" descr="A person sitting at a desk&#10;&#10;Description automatically generated">
            <a:extLst>
              <a:ext uri="{FF2B5EF4-FFF2-40B4-BE49-F238E27FC236}">
                <a16:creationId xmlns:a16="http://schemas.microsoft.com/office/drawing/2014/main" id="{1AD48503-B5D3-E24A-89A2-E8DB5DAAF6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2" name="Rectangle 41">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5" name="Picture 4" descr="A logo of a camera&#10;&#10;Description automatically generated">
            <a:extLst>
              <a:ext uri="{FF2B5EF4-FFF2-40B4-BE49-F238E27FC236}">
                <a16:creationId xmlns:a16="http://schemas.microsoft.com/office/drawing/2014/main" id="{9B7C4930-79BB-1E42-ECAB-DB81ACB5092B}"/>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444529" y="6151385"/>
            <a:ext cx="457801" cy="457801"/>
          </a:xfrm>
          <a:prstGeom prst="rect">
            <a:avLst/>
          </a:prstGeom>
        </p:spPr>
      </p:pic>
      <p:pic>
        <p:nvPicPr>
          <p:cNvPr id="1030" name="Picture 6" descr="Tiktok png images | PNGWing">
            <a:extLst>
              <a:ext uri="{FF2B5EF4-FFF2-40B4-BE49-F238E27FC236}">
                <a16:creationId xmlns:a16="http://schemas.microsoft.com/office/drawing/2014/main" id="{AB738C0A-B4A6-4F2C-AD2C-EF540A2CF1D4}"/>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9920" t="8851" r="10176" b="9079"/>
          <a:stretch/>
        </p:blipFill>
        <p:spPr bwMode="auto">
          <a:xfrm>
            <a:off x="1106559" y="6145176"/>
            <a:ext cx="457802" cy="470218"/>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3FB9219-34BB-B8F3-CD4E-10896BA0637D}"/>
              </a:ext>
            </a:extLst>
          </p:cNvPr>
          <p:cNvSpPr txBox="1"/>
          <p:nvPr/>
        </p:nvSpPr>
        <p:spPr>
          <a:xfrm>
            <a:off x="1671181" y="6209076"/>
            <a:ext cx="27728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@CourtneyArrington_</a:t>
            </a:r>
          </a:p>
        </p:txBody>
      </p:sp>
    </p:spTree>
    <p:extLst>
      <p:ext uri="{BB962C8B-B14F-4D97-AF65-F5344CB8AC3E}">
        <p14:creationId xmlns:p14="http://schemas.microsoft.com/office/powerpoint/2010/main" val="1106994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Picture 5" descr="A person pointing at something&#10;&#10;Description automatically generated">
            <a:extLst>
              <a:ext uri="{FF2B5EF4-FFF2-40B4-BE49-F238E27FC236}">
                <a16:creationId xmlns:a16="http://schemas.microsoft.com/office/drawing/2014/main" id="{93A04B73-7999-C068-1113-4383E3FF2D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7" name="Title 10">
            <a:extLst>
              <a:ext uri="{FF2B5EF4-FFF2-40B4-BE49-F238E27FC236}">
                <a16:creationId xmlns:a16="http://schemas.microsoft.com/office/drawing/2014/main" id="{5E70158D-D3B3-4F0E-5FC3-54A39754ED8E}"/>
              </a:ext>
            </a:extLst>
          </p:cNvPr>
          <p:cNvSpPr txBox="1">
            <a:spLocks/>
          </p:cNvSpPr>
          <p:nvPr/>
        </p:nvSpPr>
        <p:spPr>
          <a:xfrm>
            <a:off x="8410558" y="196900"/>
            <a:ext cx="3565524" cy="1656715"/>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Be an influencer.</a:t>
            </a:r>
          </a:p>
        </p:txBody>
      </p:sp>
      <p:sp>
        <p:nvSpPr>
          <p:cNvPr id="8" name="Content Placeholder 12">
            <a:extLst>
              <a:ext uri="{FF2B5EF4-FFF2-40B4-BE49-F238E27FC236}">
                <a16:creationId xmlns:a16="http://schemas.microsoft.com/office/drawing/2014/main" id="{DE1C981B-5B98-8CDE-12DC-16D59EA80E2E}"/>
              </a:ext>
            </a:extLst>
          </p:cNvPr>
          <p:cNvSpPr txBox="1">
            <a:spLocks/>
          </p:cNvSpPr>
          <p:nvPr/>
        </p:nvSpPr>
        <p:spPr>
          <a:xfrm>
            <a:off x="8410557" y="1941719"/>
            <a:ext cx="3565525" cy="341440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rPr>
              <a:t>“My journey through public accounting ultimately led me to content creation. I never dreamed there was a career to be made out of making silly things online. Job security is what first led me to accounting, but what will keep me here the rest of my career is the fact accounting is everywhere, and I'm still discovering new &amp; interesting ways to apply the skillset.”</a:t>
            </a:r>
          </a:p>
        </p:txBody>
      </p:sp>
      <p:sp>
        <p:nvSpPr>
          <p:cNvPr id="9" name="Content Placeholder 12">
            <a:extLst>
              <a:ext uri="{FF2B5EF4-FFF2-40B4-BE49-F238E27FC236}">
                <a16:creationId xmlns:a16="http://schemas.microsoft.com/office/drawing/2014/main" id="{0BFE3327-4E4B-272C-D5D9-E2F98B101B16}"/>
              </a:ext>
            </a:extLst>
          </p:cNvPr>
          <p:cNvSpPr txBox="1">
            <a:spLocks/>
          </p:cNvSpPr>
          <p:nvPr/>
        </p:nvSpPr>
        <p:spPr>
          <a:xfrm>
            <a:off x="8259332" y="5495320"/>
            <a:ext cx="35655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Jason Staats, CPA, MBA</a:t>
            </a:r>
          </a:p>
        </p:txBody>
      </p:sp>
      <p:pic>
        <p:nvPicPr>
          <p:cNvPr id="10" name="Graphic 9" descr="Podcast with solid fill">
            <a:extLst>
              <a:ext uri="{FF2B5EF4-FFF2-40B4-BE49-F238E27FC236}">
                <a16:creationId xmlns:a16="http://schemas.microsoft.com/office/drawing/2014/main" id="{C8E242A8-A9E6-415B-22D6-3668F694A9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0418" y="6082068"/>
            <a:ext cx="541392" cy="541392"/>
          </a:xfrm>
          <a:prstGeom prst="rect">
            <a:avLst/>
          </a:prstGeom>
        </p:spPr>
      </p:pic>
      <p:sp>
        <p:nvSpPr>
          <p:cNvPr id="12" name="Content Placeholder 12">
            <a:extLst>
              <a:ext uri="{FF2B5EF4-FFF2-40B4-BE49-F238E27FC236}">
                <a16:creationId xmlns:a16="http://schemas.microsoft.com/office/drawing/2014/main" id="{43D01740-663A-758C-614F-2988B0C4CDE3}"/>
              </a:ext>
            </a:extLst>
          </p:cNvPr>
          <p:cNvSpPr txBox="1">
            <a:spLocks/>
          </p:cNvSpPr>
          <p:nvPr/>
        </p:nvSpPr>
        <p:spPr>
          <a:xfrm>
            <a:off x="2012823" y="6232050"/>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 Daily</a:t>
            </a:r>
          </a:p>
        </p:txBody>
      </p:sp>
      <p:pic>
        <p:nvPicPr>
          <p:cNvPr id="13" name="Picture 4">
            <a:extLst>
              <a:ext uri="{FF2B5EF4-FFF2-40B4-BE49-F238E27FC236}">
                <a16:creationId xmlns:a16="http://schemas.microsoft.com/office/drawing/2014/main" id="{9EB9AE9F-B122-B90F-63BA-CCF788B8DF81}"/>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18877" t="28314" r="19400" b="28313"/>
          <a:stretch/>
        </p:blipFill>
        <p:spPr bwMode="auto">
          <a:xfrm>
            <a:off x="3405519" y="6026007"/>
            <a:ext cx="712487" cy="5006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Content Placeholder 12">
            <a:extLst>
              <a:ext uri="{FF2B5EF4-FFF2-40B4-BE49-F238E27FC236}">
                <a16:creationId xmlns:a16="http://schemas.microsoft.com/office/drawing/2014/main" id="{AEF3532E-33F5-6C4F-E372-9B6C4ADA9D3F}"/>
              </a:ext>
            </a:extLst>
          </p:cNvPr>
          <p:cNvSpPr txBox="1">
            <a:spLocks/>
          </p:cNvSpPr>
          <p:nvPr/>
        </p:nvSpPr>
        <p:spPr>
          <a:xfrm>
            <a:off x="4300716" y="6210392"/>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@jasoncpa</a:t>
            </a:r>
          </a:p>
        </p:txBody>
      </p:sp>
      <p:pic>
        <p:nvPicPr>
          <p:cNvPr id="15" name="Picture 2" descr="Jason Daily">
            <a:extLst>
              <a:ext uri="{FF2B5EF4-FFF2-40B4-BE49-F238E27FC236}">
                <a16:creationId xmlns:a16="http://schemas.microsoft.com/office/drawing/2014/main" id="{D92E2068-0A94-D4B5-DA7E-4D3192F4109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7143" y="5756357"/>
            <a:ext cx="816639" cy="816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72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7715565" y="196900"/>
            <a:ext cx="3565524" cy="160098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Drive change.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715565" y="2140659"/>
            <a:ext cx="3803005" cy="3414425"/>
          </a:xfrm>
        </p:spPr>
        <p:txBody>
          <a:bodyPr vert="horz" wrap="square" lIns="0" tIns="0" rIns="0" bIns="0" rtlCol="0" anchor="t">
            <a:noAutofit/>
          </a:bodyPr>
          <a:lstStyle/>
          <a:p>
            <a:pPr marL="0" marR="0">
              <a:spcBef>
                <a:spcPts val="0"/>
              </a:spcBef>
              <a:spcAft>
                <a:spcPts val="0"/>
              </a:spcAft>
            </a:pPr>
            <a:r>
              <a:rPr lang="en-US" sz="1800" i="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 help The Joyce Foundation achieve its racial equity-focused mission by ensuring that our team utilizes its funds effectively and responsibly. I also drive change by ensuring we are tax-compliant, by having a strong internal control environment, and by helping team members interpret and digest financial data so that they can make more informed decisions." </a:t>
            </a:r>
            <a:endParaRPr lang="en-US" sz="1800" i="1"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group of people posing for a photo&#10;&#10;Description automatically generated">
            <a:extLst>
              <a:ext uri="{FF2B5EF4-FFF2-40B4-BE49-F238E27FC236}">
                <a16:creationId xmlns:a16="http://schemas.microsoft.com/office/drawing/2014/main" id="{E9005186-A14E-EE00-FB3D-53019295F3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
            <a:ext cx="7090239"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 name="Content Placeholder 12">
            <a:extLst>
              <a:ext uri="{FF2B5EF4-FFF2-40B4-BE49-F238E27FC236}">
                <a16:creationId xmlns:a16="http://schemas.microsoft.com/office/drawing/2014/main" id="{7E6598B3-48F0-ECC9-EB8D-F62D8E506E2C}"/>
              </a:ext>
            </a:extLst>
          </p:cNvPr>
          <p:cNvSpPr txBox="1">
            <a:spLocks/>
          </p:cNvSpPr>
          <p:nvPr/>
        </p:nvSpPr>
        <p:spPr>
          <a:xfrm>
            <a:off x="8075612" y="5542408"/>
            <a:ext cx="3565525" cy="789225"/>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ts val="0"/>
              </a:spcBef>
              <a:spcAft>
                <a:spcPts val="0"/>
              </a:spcAft>
            </a:pPr>
            <a:r>
              <a:rPr lang="en-US" dirty="0">
                <a:solidFill>
                  <a:srgbClr val="FFFFFF"/>
                </a:solidFill>
                <a:latin typeface="Arial" panose="020B0604020202020204" pitchFamily="34" charset="0"/>
                <a:ea typeface="Calibri" panose="020F0502020204030204" pitchFamily="34" charset="0"/>
                <a:cs typeface="Arial" panose="020B0604020202020204" pitchFamily="34" charset="0"/>
              </a:rPr>
              <a:t>- Francisco Velasco, CPA</a:t>
            </a:r>
            <a:br>
              <a:rPr lang="en-US" dirty="0">
                <a:solidFill>
                  <a:srgbClr val="FFFFFF"/>
                </a:solidFill>
                <a:latin typeface="Arial" panose="020B0604020202020204" pitchFamily="34" charset="0"/>
                <a:ea typeface="Calibri" panose="020F0502020204030204" pitchFamily="34" charset="0"/>
                <a:cs typeface="Arial" panose="020B0604020202020204" pitchFamily="34" charset="0"/>
              </a:rPr>
            </a:br>
            <a:r>
              <a:rPr lang="en-US" sz="1500" dirty="0">
                <a:solidFill>
                  <a:srgbClr val="FFFFFF"/>
                </a:solidFill>
                <a:latin typeface="Arial" panose="020B0604020202020204" pitchFamily="34" charset="0"/>
                <a:ea typeface="Calibri" panose="020F0502020204030204" pitchFamily="34" charset="0"/>
                <a:cs typeface="Arial" panose="020B0604020202020204" pitchFamily="34" charset="0"/>
              </a:rPr>
              <a:t>(Pictured on Right)</a:t>
            </a:r>
          </a:p>
        </p:txBody>
      </p:sp>
    </p:spTree>
    <p:extLst>
      <p:ext uri="{BB962C8B-B14F-4D97-AF65-F5344CB8AC3E}">
        <p14:creationId xmlns:p14="http://schemas.microsoft.com/office/powerpoint/2010/main" val="4248840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mj-lt"/>
                <a:ea typeface="Roboto" panose="02000000000000000000" pitchFamily="2" charset="0"/>
                <a:cs typeface="Roboto Thin"/>
                <a:sym typeface="Roboto Thin"/>
              </a:rPr>
              <a:t>Accountants</a:t>
            </a:r>
            <a:br>
              <a:rPr lang="en" sz="4000" dirty="0">
                <a:solidFill>
                  <a:schemeClr val="lt1"/>
                </a:solidFill>
                <a:latin typeface="+mj-lt"/>
                <a:ea typeface="Roboto" panose="02000000000000000000" pitchFamily="2" charset="0"/>
                <a:cs typeface="Roboto Thin"/>
                <a:sym typeface="Roboto Thin"/>
              </a:rPr>
            </a:br>
            <a:r>
              <a:rPr lang="en" sz="4000" dirty="0">
                <a:solidFill>
                  <a:schemeClr val="lt1"/>
                </a:solidFill>
                <a:latin typeface="+mj-lt"/>
                <a:ea typeface="Roboto" panose="02000000000000000000" pitchFamily="2" charset="0"/>
                <a:cs typeface="Roboto Thin"/>
                <a:sym typeface="Roboto Thin"/>
              </a:rPr>
              <a:t>have many </a:t>
            </a:r>
            <a:endParaRPr sz="4000" b="1" dirty="0">
              <a:latin typeface="+mj-lt"/>
              <a:ea typeface="Roboto" panose="02000000000000000000" pitchFamily="2" charset="0"/>
            </a:endParaRPr>
          </a:p>
        </p:txBody>
      </p:sp>
      <p:pic>
        <p:nvPicPr>
          <p:cNvPr id="3996" name="Google Shape;3996;p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CEO</a:t>
            </a:r>
            <a:endParaRPr kumimoji="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lang="en-US" sz="1600" b="1" kern="0">
                <a:solidFill>
                  <a:srgbClr val="000000"/>
                </a:solidFill>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dirty="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3" name="Picture 12">
            <a:extLst>
              <a:ext uri="{FF2B5EF4-FFF2-40B4-BE49-F238E27FC236}">
                <a16:creationId xmlns:a16="http://schemas.microsoft.com/office/drawing/2014/main" id="{A1126AF4-6D19-4BD4-AA18-24ED3F94A53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46508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CA44A6-BE11-8ACA-0DF3-85B4E89645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itle 1">
            <a:extLst>
              <a:ext uri="{FF2B5EF4-FFF2-40B4-BE49-F238E27FC236}">
                <a16:creationId xmlns:a16="http://schemas.microsoft.com/office/drawing/2014/main" id="{27F09F51-D15C-BBB3-29ED-938574DB0058}"/>
              </a:ext>
            </a:extLst>
          </p:cNvPr>
          <p:cNvSpPr>
            <a:spLocks noGrp="1"/>
          </p:cNvSpPr>
          <p:nvPr>
            <p:ph type="title"/>
          </p:nvPr>
        </p:nvSpPr>
        <p:spPr>
          <a:xfrm>
            <a:off x="564141" y="3946813"/>
            <a:ext cx="3522950" cy="2452687"/>
          </a:xfrm>
        </p:spPr>
        <p:txBody>
          <a:bodyPr vert="horz" lIns="91440" tIns="45720" rIns="91440" bIns="45720" rtlCol="0" anchor="ctr">
            <a:normAutofit/>
          </a:bodyPr>
          <a:lstStyle/>
          <a:p>
            <a: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t>San Francisco</a:t>
            </a: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Senior Manager - $296,663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Manager - $177,863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Associate - $103</a:t>
            </a:r>
            <a:r>
              <a:rPr lang="en-US" sz="2000" dirty="0">
                <a:latin typeface="Arial" panose="020B0604020202020204" pitchFamily="34" charset="0"/>
                <a:ea typeface="Roboto" panose="02000000000000000000" pitchFamily="2" charset="0"/>
                <a:cs typeface="Arial" panose="020B0604020202020204" pitchFamily="34" charset="0"/>
              </a:rPr>
              <a:t>,275</a:t>
            </a:r>
            <a:endParaRPr lang="en-US" sz="20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F034FA57-D665-9C3E-AF9F-CD98856BB92F}"/>
              </a:ext>
            </a:extLst>
          </p:cNvPr>
          <p:cNvSpPr txBox="1">
            <a:spLocks/>
          </p:cNvSpPr>
          <p:nvPr/>
        </p:nvSpPr>
        <p:spPr>
          <a:xfrm>
            <a:off x="4581961" y="3946811"/>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Chicago</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$274,688</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$164,688</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$95,625</a:t>
            </a:r>
          </a:p>
        </p:txBody>
      </p:sp>
      <p:sp>
        <p:nvSpPr>
          <p:cNvPr id="9" name="Title 1">
            <a:extLst>
              <a:ext uri="{FF2B5EF4-FFF2-40B4-BE49-F238E27FC236}">
                <a16:creationId xmlns:a16="http://schemas.microsoft.com/office/drawing/2014/main" id="{CB7E7048-DAD1-37EF-1EE8-E9E680594546}"/>
              </a:ext>
            </a:extLst>
          </p:cNvPr>
          <p:cNvSpPr txBox="1">
            <a:spLocks/>
          </p:cNvSpPr>
          <p:nvPr/>
        </p:nvSpPr>
        <p:spPr>
          <a:xfrm>
            <a:off x="8669050" y="3946812"/>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NYC</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$299,959</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$179,839</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$104,423</a:t>
            </a:r>
          </a:p>
        </p:txBody>
      </p:sp>
      <p:sp>
        <p:nvSpPr>
          <p:cNvPr id="10" name="Rectangle 9">
            <a:extLst>
              <a:ext uri="{FF2B5EF4-FFF2-40B4-BE49-F238E27FC236}">
                <a16:creationId xmlns:a16="http://schemas.microsoft.com/office/drawing/2014/main" id="{CF324798-AC2D-70D6-0B92-02E36FB083BC}"/>
              </a:ext>
            </a:extLst>
          </p:cNvPr>
          <p:cNvSpPr/>
          <p:nvPr/>
        </p:nvSpPr>
        <p:spPr>
          <a:xfrm>
            <a:off x="333047" y="6370812"/>
            <a:ext cx="874142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Source: Robert Half 2026 Salary Guide – Audit/Assurance Services – Public Accounting 75</a:t>
            </a:r>
            <a:r>
              <a:rPr kumimoji="0" lang="en-US" sz="1200" b="0" i="1" u="none" strike="noStrike" kern="0" cap="none" spc="0" normalizeH="0" baseline="3000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a:t>
            </a: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 percentile </a:t>
            </a:r>
          </a:p>
        </p:txBody>
      </p:sp>
    </p:spTree>
    <p:extLst>
      <p:ext uri="{BB962C8B-B14F-4D97-AF65-F5344CB8AC3E}">
        <p14:creationId xmlns:p14="http://schemas.microsoft.com/office/powerpoint/2010/main" val="1899977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891776"/>
            <a:ext cx="3799040" cy="1821107"/>
          </a:xfrm>
        </p:spPr>
        <p:txBody>
          <a:bodyPr anchor="t" anchorCtr="0">
            <a:normAutofit fontScale="90000"/>
          </a:bodyPr>
          <a:lstStyle/>
          <a:p>
            <a:r>
              <a:rPr lang="en-US" dirty="0">
                <a:latin typeface="Arial" panose="020B0604020202020204" pitchFamily="34" charset="0"/>
                <a:ea typeface="Roboto"/>
                <a:cs typeface="Arial" panose="020B0604020202020204" pitchFamily="34" charset="0"/>
              </a:rPr>
              <a:t>Accountant or CPA – what's the difference?</a:t>
            </a:r>
          </a:p>
        </p:txBody>
      </p:sp>
      <p:pic>
        <p:nvPicPr>
          <p:cNvPr id="14" name="Picture Placeholder 13" descr="Adviser talking with client">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1" y="1"/>
            <a:ext cx="7465513"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2909530"/>
            <a:ext cx="3565524" cy="558800"/>
          </a:xfrm>
        </p:spPr>
        <p:txBody>
          <a:bodyPr>
            <a:normAutofit/>
          </a:bodyPr>
          <a:lstStyle/>
          <a:p>
            <a:r>
              <a:rPr lang="en-US" dirty="0">
                <a:latin typeface="Arial" panose="020B0604020202020204" pitchFamily="34" charset="0"/>
                <a:cs typeface="Arial" panose="020B0604020202020204" pitchFamily="34" charset="0"/>
              </a:rPr>
              <a:t>CPAs are Accountants who:</a:t>
            </a:r>
          </a:p>
        </p:txBody>
      </p:sp>
      <p:sp>
        <p:nvSpPr>
          <p:cNvPr id="4" name="TextBox 3">
            <a:extLst>
              <a:ext uri="{FF2B5EF4-FFF2-40B4-BE49-F238E27FC236}">
                <a16:creationId xmlns:a16="http://schemas.microsoft.com/office/drawing/2014/main" id="{AE88CA41-96BB-4AFC-9189-B6FF7D345F6A}"/>
              </a:ext>
            </a:extLst>
          </p:cNvPr>
          <p:cNvSpPr txBox="1"/>
          <p:nvPr/>
        </p:nvSpPr>
        <p:spPr>
          <a:xfrm>
            <a:off x="7708900" y="3429000"/>
            <a:ext cx="4178300" cy="2585323"/>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Are certified – CPA stands for Certified Public Accountant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Earn more throughout their career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Garner more trust and respect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Experience greater job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Can become even more specialized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Take on highly valued, consulting roles</a:t>
            </a:r>
          </a:p>
        </p:txBody>
      </p:sp>
    </p:spTree>
    <p:extLst>
      <p:ext uri="{BB962C8B-B14F-4D97-AF65-F5344CB8AC3E}">
        <p14:creationId xmlns:p14="http://schemas.microsoft.com/office/powerpoint/2010/main" val="3375185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defTabSz="457200">
              <a:defRPr/>
            </a:pPr>
            <a:r>
              <a:rPr lang="en-US" sz="1400" i="1" dirty="0">
                <a:latin typeface="Arial" panose="020B0604020202020204" pitchFamily="34" charset="0"/>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CPA</a:t>
            </a:r>
            <a:endParaRPr lang="en-US" sz="1600" b="1">
              <a:solidFill>
                <a:prstClr val="white"/>
              </a:solidFill>
              <a:latin typeface="Calibri"/>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Exam</a:t>
            </a:r>
            <a:endParaRPr lang="en-US" sz="1600" b="1">
              <a:solidFill>
                <a:prstClr val="white"/>
              </a:solidFill>
              <a:latin typeface="Calibri"/>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Ethics*</a:t>
            </a:r>
            <a:endParaRPr lang="en-US" sz="1600" b="1">
              <a:solidFill>
                <a:prstClr val="white"/>
              </a:solidFill>
              <a:latin typeface="Calibri"/>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Experience</a:t>
            </a:r>
            <a:endParaRPr lang="en-US" sz="1600" b="1">
              <a:solidFill>
                <a:prstClr val="white"/>
              </a:solidFill>
              <a:latin typeface="Calibri"/>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Education</a:t>
            </a:r>
            <a:endParaRPr lang="en-US" sz="1600" b="1">
              <a:solidFill>
                <a:prstClr val="white"/>
              </a:solidFill>
              <a:latin typeface="Calibri"/>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spTree>
    <p:extLst>
      <p:ext uri="{BB962C8B-B14F-4D97-AF65-F5344CB8AC3E}">
        <p14:creationId xmlns:p14="http://schemas.microsoft.com/office/powerpoint/2010/main" val="2779922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342900" y="369070"/>
            <a:ext cx="11506200" cy="6119860"/>
          </a:xfrm>
          <a:custGeom>
            <a:avLst/>
            <a:gdLst/>
            <a:ahLst/>
            <a:cxnLst/>
            <a:rect l="l" t="t" r="r" b="b"/>
            <a:pathLst>
              <a:path w="17259300" h="9179790">
                <a:moveTo>
                  <a:pt x="0" y="0"/>
                </a:moveTo>
                <a:lnTo>
                  <a:pt x="17259300" y="0"/>
                </a:lnTo>
                <a:lnTo>
                  <a:pt x="17259300" y="9179790"/>
                </a:lnTo>
                <a:lnTo>
                  <a:pt x="0" y="91797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685800" y="2299547"/>
            <a:ext cx="10820400" cy="901850"/>
          </a:xfrm>
          <a:prstGeom prst="rect">
            <a:avLst/>
          </a:prstGeom>
        </p:spPr>
        <p:txBody>
          <a:bodyPr lIns="0" tIns="0" rIns="0" bIns="0" rtlCol="0" anchor="t">
            <a:spAutoFit/>
          </a:bodyPr>
          <a:lstStyle/>
          <a:p>
            <a:pPr algn="ctr">
              <a:lnSpc>
                <a:spcPts val="7466"/>
              </a:lnSpc>
              <a:spcBef>
                <a:spcPct val="0"/>
              </a:spcBef>
            </a:pPr>
            <a:r>
              <a:rPr lang="en-US" sz="5333" spc="906" dirty="0">
                <a:solidFill>
                  <a:srgbClr val="FFFFFF"/>
                </a:solidFill>
                <a:latin typeface="HK Modular Bold Italics"/>
              </a:rPr>
              <a:t>ACCOUNTING TRIVIA</a:t>
            </a:r>
          </a:p>
        </p:txBody>
      </p:sp>
      <p:sp>
        <p:nvSpPr>
          <p:cNvPr id="5" name="TextBox 5"/>
          <p:cNvSpPr txBox="1"/>
          <p:nvPr/>
        </p:nvSpPr>
        <p:spPr>
          <a:xfrm>
            <a:off x="1665962" y="4118192"/>
            <a:ext cx="8705589" cy="1010854"/>
          </a:xfrm>
          <a:prstGeom prst="rect">
            <a:avLst/>
          </a:prstGeom>
        </p:spPr>
        <p:txBody>
          <a:bodyPr wrap="square" lIns="0" tIns="0" rIns="0" bIns="0" rtlCol="0" anchor="t">
            <a:spAutoFit/>
          </a:bodyPr>
          <a:lstStyle/>
          <a:p>
            <a:pPr algn="ctr">
              <a:lnSpc>
                <a:spcPts val="3733"/>
              </a:lnSpc>
              <a:spcBef>
                <a:spcPct val="0"/>
              </a:spcBef>
            </a:pPr>
            <a:r>
              <a:rPr lang="en-US" sz="5333" spc="266" dirty="0">
                <a:solidFill>
                  <a:srgbClr val="00FFFF"/>
                </a:solidFill>
                <a:latin typeface="Computer Says No Bold"/>
              </a:rPr>
              <a:t>How well do you know accounting?</a:t>
            </a:r>
          </a:p>
        </p:txBody>
      </p:sp>
      <p:sp>
        <p:nvSpPr>
          <p:cNvPr id="6" name="Freeform 6"/>
          <p:cNvSpPr/>
          <p:nvPr/>
        </p:nvSpPr>
        <p:spPr>
          <a:xfrm>
            <a:off x="5936880" y="5887374"/>
            <a:ext cx="318242" cy="284826"/>
          </a:xfrm>
          <a:custGeom>
            <a:avLst/>
            <a:gdLst/>
            <a:ahLst/>
            <a:cxnLst/>
            <a:rect l="l" t="t" r="r" b="b"/>
            <a:pathLst>
              <a:path w="477363" h="427239">
                <a:moveTo>
                  <a:pt x="0" y="0"/>
                </a:moveTo>
                <a:lnTo>
                  <a:pt x="477362" y="0"/>
                </a:lnTo>
                <a:lnTo>
                  <a:pt x="477362"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5441208"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6432550"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This candy was invented by an accountant:</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17647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Taffy</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Bubblegum</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Nerds</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Lollipop</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35197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The word accounting is derived from which language?</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685685" y="322681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Spanish</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German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Latin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French</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9358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2" y="1507387"/>
            <a:ext cx="7893895"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It was accountants who brought down this Chicago crime boss:</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John Gotti</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Frank Costello</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 Capone</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Bugsy Siegel</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0342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Which of the following celebrities started out studying accounting?</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Mick Jagger</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Chuck Liddell</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Janet Jackson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All of the above</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04991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email">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38" name="Rectangle 37">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Could accounting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92725" y="4752905"/>
            <a:ext cx="6657975" cy="1562959"/>
          </a:xfrm>
          <a:noFill/>
        </p:spPr>
        <p:txBody>
          <a:bodyPr vert="horz" wrap="square" lIns="0" tIns="0" rIns="0" bIns="0" numCol="2" spcCol="182880" rtlCol="0" anchor="t">
            <a:noAutofit/>
          </a:bodyPr>
          <a:lstStyle/>
          <a:p>
            <a:r>
              <a:rPr lang="en-US" sz="1600" dirty="0">
                <a:solidFill>
                  <a:srgbClr val="FFFFFF"/>
                </a:solidFill>
                <a:latin typeface="Arial" panose="020B0604020202020204" pitchFamily="34" charset="0"/>
                <a:cs typeface="Arial" panose="020B0604020202020204" pitchFamily="34" charset="0"/>
              </a:rPr>
              <a:t>Want flexibility in your career</a:t>
            </a:r>
          </a:p>
          <a:p>
            <a:r>
              <a:rPr lang="en-US" sz="1600" dirty="0">
                <a:solidFill>
                  <a:srgbClr val="FFFFFF"/>
                </a:solidFill>
                <a:latin typeface="Arial" panose="020B0604020202020204" pitchFamily="34" charset="0"/>
                <a:cs typeface="Arial" panose="020B0604020202020204" pitchFamily="34" charset="0"/>
              </a:rPr>
              <a:t>Want job stability</a:t>
            </a:r>
          </a:p>
          <a:p>
            <a:r>
              <a:rPr lang="en-US" sz="1600" dirty="0">
                <a:solidFill>
                  <a:srgbClr val="FFFFFF"/>
                </a:solidFill>
                <a:latin typeface="Arial" panose="020B0604020202020204" pitchFamily="34" charset="0"/>
                <a:cs typeface="Arial" panose="020B0604020202020204" pitchFamily="34" charset="0"/>
              </a:rPr>
              <a:t>Want to learn the language of business</a:t>
            </a:r>
          </a:p>
          <a:p>
            <a:r>
              <a:rPr lang="en-US" sz="1600" dirty="0">
                <a:solidFill>
                  <a:srgbClr val="FFFFFF"/>
                </a:solidFill>
                <a:latin typeface="Arial" panose="020B0604020202020204" pitchFamily="34" charset="0"/>
                <a:cs typeface="Arial" panose="020B0604020202020204" pitchFamily="34" charset="0"/>
              </a:rPr>
              <a:t>Like technology</a:t>
            </a:r>
          </a:p>
          <a:p>
            <a:r>
              <a:rPr lang="en-US" sz="1600" dirty="0">
                <a:solidFill>
                  <a:srgbClr val="FFFFFF"/>
                </a:solidFill>
                <a:latin typeface="Arial" panose="020B0604020202020204" pitchFamily="34" charset="0"/>
                <a:cs typeface="Arial" panose="020B0604020202020204" pitchFamily="34" charset="0"/>
              </a:rPr>
              <a:t>Like working in teams</a:t>
            </a:r>
          </a:p>
          <a:p>
            <a:r>
              <a:rPr lang="en-US" sz="1600" dirty="0">
                <a:solidFill>
                  <a:srgbClr val="FFFFFF"/>
                </a:solidFill>
                <a:latin typeface="Arial" panose="020B0604020202020204" pitchFamily="34" charset="0"/>
                <a:cs typeface="Arial" panose="020B0604020202020204" pitchFamily="34" charset="0"/>
              </a:rPr>
              <a:t>Like helping people</a:t>
            </a:r>
          </a:p>
          <a:p>
            <a:r>
              <a:rPr lang="en-US" sz="1600" dirty="0">
                <a:solidFill>
                  <a:srgbClr val="FFFFFF"/>
                </a:solidFill>
                <a:latin typeface="Arial" panose="020B0604020202020204" pitchFamily="34" charset="0"/>
                <a:cs typeface="Arial" panose="020B0604020202020204" pitchFamily="34" charset="0"/>
              </a:rPr>
              <a:t>Like detective work</a:t>
            </a:r>
          </a:p>
        </p:txBody>
      </p:sp>
      <p:pic>
        <p:nvPicPr>
          <p:cNvPr id="16" name="Picture 15">
            <a:extLst>
              <a:ext uri="{FF2B5EF4-FFF2-40B4-BE49-F238E27FC236}">
                <a16:creationId xmlns:a16="http://schemas.microsoft.com/office/drawing/2014/main" id="{239D187A-C3D0-47C1-8AC0-CDB3BB6803A7}"/>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RAISE YOUR HAND IF  YOU…</a:t>
            </a:r>
          </a:p>
        </p:txBody>
      </p:sp>
    </p:spTree>
    <p:extLst>
      <p:ext uri="{BB962C8B-B14F-4D97-AF65-F5344CB8AC3E}">
        <p14:creationId xmlns:p14="http://schemas.microsoft.com/office/powerpoint/2010/main" val="1689534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19" name="Rectangle 18">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92688" y="1058432"/>
            <a:ext cx="3565524" cy="1700050"/>
          </a:xfrm>
        </p:spPr>
        <p:txBody>
          <a:bodyPr vert="horz" wrap="square" lIns="0" tIns="0" rIns="0" bIns="0" rtlCol="0" anchor="b" anchorCtr="0">
            <a:normAutofit fontScale="90000"/>
          </a:bodyPr>
          <a:lstStyle/>
          <a:p>
            <a:pPr>
              <a:lnSpc>
                <a:spcPct val="100000"/>
              </a:lnSpc>
            </a:pPr>
            <a:r>
              <a:rPr lang="en-US" sz="5300" kern="1200" dirty="0">
                <a:solidFill>
                  <a:schemeClr val="tx1"/>
                </a:solidFill>
                <a:latin typeface="Arial" panose="020B0604020202020204" pitchFamily="34" charset="0"/>
                <a:ea typeface="Roboto" panose="02000000000000000000" pitchFamily="2" charset="0"/>
                <a:cs typeface="Arial" panose="020B0604020202020204" pitchFamily="34" charset="0"/>
              </a:rPr>
              <a:t>Interested in Learning </a:t>
            </a:r>
            <a:r>
              <a:rPr lang="en-US" sz="5300" dirty="0">
                <a:latin typeface="Arial" panose="020B0604020202020204" pitchFamily="34" charset="0"/>
                <a:ea typeface="Roboto" panose="02000000000000000000" pitchFamily="2" charset="0"/>
                <a:cs typeface="Arial" panose="020B0604020202020204" pitchFamily="34" charset="0"/>
              </a:rPr>
              <a:t>M</a:t>
            </a:r>
            <a:r>
              <a:rPr lang="en-US" sz="5300" kern="1200" dirty="0">
                <a:solidFill>
                  <a:schemeClr val="tx1"/>
                </a:solidFill>
                <a:latin typeface="Arial" panose="020B0604020202020204" pitchFamily="34" charset="0"/>
                <a:ea typeface="Roboto" panose="02000000000000000000" pitchFamily="2" charset="0"/>
                <a:cs typeface="Arial" panose="020B0604020202020204" pitchFamily="34" charset="0"/>
              </a:rPr>
              <a:t>ore?</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endPar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pic>
        <p:nvPicPr>
          <p:cNvPr id="8" name="Picture 7" descr="A person smiling with arms crossed&#10;&#10;Description automatically generated">
            <a:extLst>
              <a:ext uri="{FF2B5EF4-FFF2-40B4-BE49-F238E27FC236}">
                <a16:creationId xmlns:a16="http://schemas.microsoft.com/office/drawing/2014/main" id="{36579DF1-8B99-D1F7-9C15-3EF502C988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21" name="Rectangle 20">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171158E-4CD6-2776-2595-613BF4FCB41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2809" y="4923704"/>
            <a:ext cx="1700050" cy="17000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a:extLst>
              <a:ext uri="{FF2B5EF4-FFF2-40B4-BE49-F238E27FC236}">
                <a16:creationId xmlns:a16="http://schemas.microsoft.com/office/drawing/2014/main" id="{1B603330-4F84-2A0A-3A8C-D0087DB68F0B}"/>
              </a:ext>
            </a:extLst>
          </p:cNvPr>
          <p:cNvPicPr>
            <a:picLocks noChangeAspect="1"/>
          </p:cNvPicPr>
          <p:nvPr/>
        </p:nvPicPr>
        <p:blipFill>
          <a:blip r:embed="rId5"/>
          <a:srcRect b="45439"/>
          <a:stretch>
            <a:fillRect/>
          </a:stretch>
        </p:blipFill>
        <p:spPr>
          <a:xfrm>
            <a:off x="-143694" y="2917818"/>
            <a:ext cx="4694591" cy="1539020"/>
          </a:xfrm>
          <a:prstGeom prst="rect">
            <a:avLst/>
          </a:prstGeom>
        </p:spPr>
      </p:pic>
      <p:pic>
        <p:nvPicPr>
          <p:cNvPr id="24" name="Picture 23">
            <a:extLst>
              <a:ext uri="{FF2B5EF4-FFF2-40B4-BE49-F238E27FC236}">
                <a16:creationId xmlns:a16="http://schemas.microsoft.com/office/drawing/2014/main" id="{93967D8A-FB3F-9412-49FF-35ACD5E91DD8}"/>
              </a:ext>
            </a:extLst>
          </p:cNvPr>
          <p:cNvPicPr>
            <a:picLocks noChangeAspect="1"/>
          </p:cNvPicPr>
          <p:nvPr/>
        </p:nvPicPr>
        <p:blipFill>
          <a:blip r:embed="rId5"/>
          <a:srcRect l="57273" t="46954"/>
          <a:stretch>
            <a:fillRect/>
          </a:stretch>
        </p:blipFill>
        <p:spPr>
          <a:xfrm>
            <a:off x="2026552" y="4727727"/>
            <a:ext cx="2524345" cy="1883029"/>
          </a:xfrm>
          <a:prstGeom prst="rect">
            <a:avLst/>
          </a:prstGeom>
        </p:spPr>
      </p:pic>
    </p:spTree>
    <p:extLst>
      <p:ext uri="{BB962C8B-B14F-4D97-AF65-F5344CB8AC3E}">
        <p14:creationId xmlns:p14="http://schemas.microsoft.com/office/powerpoint/2010/main" val="3900551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pic>
        <p:nvPicPr>
          <p:cNvPr id="16" name="Picture 15">
            <a:extLst>
              <a:ext uri="{FF2B5EF4-FFF2-40B4-BE49-F238E27FC236}">
                <a16:creationId xmlns:a16="http://schemas.microsoft.com/office/drawing/2014/main" id="{8025FA10-E79E-42F3-A0E6-67987C2701C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783920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latin typeface="Arial" panose="020B0604020202020204" pitchFamily="34" charset="0"/>
                <a:cs typeface="Arial" panose="020B0604020202020204" pitchFamily="34" charset="0"/>
              </a:rPr>
              <a:t>Presenter name</a:t>
            </a:r>
          </a:p>
          <a:p>
            <a:r>
              <a:rPr lang="en-US" dirty="0">
                <a:latin typeface="Arial" panose="020B0604020202020204" pitchFamily="34" charset="0"/>
                <a:cs typeface="Arial" panose="020B0604020202020204" pitchFamily="34" charset="0"/>
              </a:rPr>
              <a:t>Email address</a:t>
            </a:r>
          </a:p>
          <a:p>
            <a:r>
              <a:rPr lang="en-US" dirty="0">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6556248" y="3429000"/>
            <a:ext cx="5084064" cy="2880360"/>
          </a:xfrm>
        </p:spPr>
      </p:pic>
      <p:pic>
        <p:nvPicPr>
          <p:cNvPr id="6" name="Picture 5">
            <a:extLst>
              <a:ext uri="{FF2B5EF4-FFF2-40B4-BE49-F238E27FC236}">
                <a16:creationId xmlns:a16="http://schemas.microsoft.com/office/drawing/2014/main" id="{7A131733-5CA9-459B-9A8E-2F4D5C99AE4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1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d9283e-d7f3-4e94-952a-cad4884c907e">
      <Terms xmlns="http://schemas.microsoft.com/office/infopath/2007/PartnerControls"/>
    </lcf76f155ced4ddcb4097134ff3c332f>
    <TaxCatchAll xmlns="9ae27c38-e5b9-4901-a657-d6eb46d539d8" xsi:nil="true"/>
    <MediaServiceKeyPoints xmlns="f6d9283e-d7f3-4e94-952a-cad4884c907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99CD0A2B9936479399A3C7B356C429" ma:contentTypeVersion="16" ma:contentTypeDescription="Create a new document." ma:contentTypeScope="" ma:versionID="3d8e0105c96423d856ca08961399d879">
  <xsd:schema xmlns:xsd="http://www.w3.org/2001/XMLSchema" xmlns:xs="http://www.w3.org/2001/XMLSchema" xmlns:p="http://schemas.microsoft.com/office/2006/metadata/properties" xmlns:ns2="f6d9283e-d7f3-4e94-952a-cad4884c907e" xmlns:ns3="9ae27c38-e5b9-4901-a657-d6eb46d539d8" targetNamespace="http://schemas.microsoft.com/office/2006/metadata/properties" ma:root="true" ma:fieldsID="05aec4c3ce4fb70f1252904b0f079160" ns2:_="" ns3:_="">
    <xsd:import namespace="f6d9283e-d7f3-4e94-952a-cad4884c907e"/>
    <xsd:import namespace="9ae27c38-e5b9-4901-a657-d6eb46d539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9283e-d7f3-4e94-952a-cad4884c90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a9a31a4-fe97-462c-8a9e-0230a7ae58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e27c38-e5b9-4901-a657-d6eb46d539d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f8575b0-577f-4741-8cb9-5858a783573f}" ma:internalName="TaxCatchAll" ma:showField="CatchAllData" ma:web="9ae27c38-e5b9-4901-a657-d6eb46d539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230e9df3-be65-4c73-a93b-d1236ebd677e"/>
    <ds:schemaRef ds:uri="71af3243-3dd4-4a8d-8c0d-dd76da1f02a5"/>
    <ds:schemaRef ds:uri="9ae27c38-e5b9-4901-a657-d6eb46d539d8"/>
    <ds:schemaRef ds:uri="bdf91d3c-1e2b-4770-85e1-fec3c6906b67"/>
    <ds:schemaRef ds:uri="e9a585e3-acef-44d1-a52d-5ec91c4cb6b0"/>
    <ds:schemaRef ds:uri="f6d9283e-d7f3-4e94-952a-cad4884c907e"/>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42BAEBF4-38D8-425C-B944-17D0CFB6FE3F}">
  <ds:schemaRefs>
    <ds:schemaRef ds:uri="9ae27c38-e5b9-4901-a657-d6eb46d539d8"/>
    <ds:schemaRef ds:uri="f6d9283e-d7f3-4e94-952a-cad4884c90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{BBCBAD1C-170C-4EB6-8A31-A8427978194D}tf33713516_win32</Template>
  <TotalTime>16453</TotalTime>
  <Words>3825</Words>
  <Application>Microsoft Office PowerPoint</Application>
  <PresentationFormat>Widescreen</PresentationFormat>
  <Paragraphs>381</Paragraphs>
  <Slides>38</Slides>
  <Notes>38</Notes>
  <HiddenSlides>7</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38</vt:i4>
      </vt:variant>
    </vt:vector>
  </HeadingPairs>
  <TitlesOfParts>
    <vt:vector size="52" baseType="lpstr">
      <vt:lpstr>-apple-system</vt:lpstr>
      <vt:lpstr>Aptos</vt:lpstr>
      <vt:lpstr>Arial</vt:lpstr>
      <vt:lpstr>Calibri</vt:lpstr>
      <vt:lpstr>Computer Says No Bold</vt:lpstr>
      <vt:lpstr>Gill Sans MT</vt:lpstr>
      <vt:lpstr>HK Modular Bold Italics</vt:lpstr>
      <vt:lpstr>Kollektif</vt:lpstr>
      <vt:lpstr>Merriweather Sans</vt:lpstr>
      <vt:lpstr>Segoe UI</vt:lpstr>
      <vt:lpstr>Walbaum Display</vt:lpstr>
      <vt:lpstr>3DFloatVTI</vt:lpstr>
      <vt:lpstr>1_Office Theme</vt:lpstr>
      <vt:lpstr>Office Theme</vt:lpstr>
      <vt:lpstr>PowerPoint Presentation</vt:lpstr>
      <vt:lpstr>Let’s Talk Business</vt:lpstr>
      <vt:lpstr>At the heart of every business is…</vt:lpstr>
      <vt:lpstr>Money!</vt:lpstr>
      <vt:lpstr>Name</vt:lpstr>
      <vt:lpstr>When I was in school…</vt:lpstr>
      <vt:lpstr>PowerPoint Presentation</vt:lpstr>
      <vt:lpstr>PowerPoint Presentation</vt:lpstr>
      <vt:lpstr>PowerPoint Presentation</vt:lpstr>
      <vt:lpstr>PowerPoint Presentation</vt:lpstr>
      <vt:lpstr>Accounting is money.</vt:lpstr>
      <vt:lpstr>Follow your passion.</vt:lpstr>
      <vt:lpstr>Travel the world.</vt:lpstr>
      <vt:lpstr>Make an  impact.</vt:lpstr>
      <vt:lpstr>Share your knowledge.</vt:lpstr>
      <vt:lpstr>Find a balance.</vt:lpstr>
      <vt:lpstr>Grow professionally.</vt:lpstr>
      <vt:lpstr>Feel secure.</vt:lpstr>
      <vt:lpstr>Accountants work with data and people. They drive business decisions and strategy.</vt:lpstr>
      <vt:lpstr>Accounting vs. Finance</vt:lpstr>
      <vt:lpstr>What does my role in accounting  look like?</vt:lpstr>
      <vt:lpstr>Accountants work in all types of organizations</vt:lpstr>
      <vt:lpstr>Work with influencers.</vt:lpstr>
      <vt:lpstr>PowerPoint Presentation</vt:lpstr>
      <vt:lpstr>Drive change.</vt:lpstr>
      <vt:lpstr>Accountants have many </vt:lpstr>
      <vt:lpstr>San Francisco  Senior Manager - $296,663 Manager - $177,863 Associate - $103,275</vt:lpstr>
      <vt:lpstr>Accountant or CPA – what's the difference?</vt:lpstr>
      <vt:lpstr>What do you need to become a CPA?</vt:lpstr>
      <vt:lpstr>PowerPoint Presentation</vt:lpstr>
      <vt:lpstr>PowerPoint Presentation</vt:lpstr>
      <vt:lpstr>PowerPoint Presentation</vt:lpstr>
      <vt:lpstr>PowerPoint Presentation</vt:lpstr>
      <vt:lpstr>PowerPoint Presentation</vt:lpstr>
      <vt:lpstr>Could accounting be right for you?</vt:lpstr>
      <vt:lpstr>Interested in Learning More? </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Christin Hunter</dc:creator>
  <cp:lastModifiedBy>Christin Hunter</cp:lastModifiedBy>
  <cp:revision>8</cp:revision>
  <dcterms:created xsi:type="dcterms:W3CDTF">2022-07-20T13:41:02Z</dcterms:created>
  <dcterms:modified xsi:type="dcterms:W3CDTF">2026-09-03T15:29:07Z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