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56" r:id="rId3"/>
    <p:sldId id="275" r:id="rId4"/>
    <p:sldId id="279" r:id="rId5"/>
    <p:sldId id="283" r:id="rId6"/>
    <p:sldId id="259" r:id="rId7"/>
    <p:sldId id="260" r:id="rId8"/>
    <p:sldId id="628" r:id="rId9"/>
    <p:sldId id="271" r:id="rId10"/>
    <p:sldId id="269" r:id="rId11"/>
    <p:sldId id="285" r:id="rId12"/>
    <p:sldId id="262" r:id="rId13"/>
    <p:sldId id="277" r:id="rId14"/>
    <p:sldId id="274" r:id="rId15"/>
    <p:sldId id="270" r:id="rId16"/>
    <p:sldId id="280" r:id="rId17"/>
    <p:sldId id="281" r:id="rId18"/>
    <p:sldId id="266" r:id="rId19"/>
    <p:sldId id="62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Doel" initials="RD" lastIdx="17" clrIdx="0"/>
  <p:cmAuthor id="2" name="Ben Requena" initials="" lastIdx="0" clrIdx="1"/>
  <p:cmAuthor id="3" name="Christin Hunter" initials="CH" lastIdx="1" clrIdx="2">
    <p:extLst>
      <p:ext uri="{19B8F6BF-5375-455C-9EA6-DF929625EA0E}">
        <p15:presenceInfo xmlns:p15="http://schemas.microsoft.com/office/powerpoint/2012/main" userId="S::chunter@aicpa.org::66d22abc-ecfa-48a2-8747-70eb536224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4A5A"/>
    <a:srgbClr val="EE6418"/>
    <a:srgbClr val="A42D58"/>
    <a:srgbClr val="FDB713"/>
    <a:srgbClr val="EE7623"/>
    <a:srgbClr val="AEC677"/>
    <a:srgbClr val="2F95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EDB68-51FB-436D-8266-351D0DD855C4}" v="3" dt="2022-06-22T16:34:32.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08" autoAdjust="0"/>
    <p:restoredTop sz="77058" autoAdjust="0"/>
  </p:normalViewPr>
  <p:slideViewPr>
    <p:cSldViewPr snapToGrid="0" snapToObjects="1">
      <p:cViewPr varScale="1">
        <p:scale>
          <a:sx n="82" d="100"/>
          <a:sy n="82" d="100"/>
        </p:scale>
        <p:origin x="13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 Hunter" userId="66d22abc-ecfa-48a2-8747-70eb536224c8" providerId="ADAL" clId="{635EDB68-51FB-436D-8266-351D0DD855C4}"/>
    <pc:docChg chg="custSel delSld modSld">
      <pc:chgData name="Christin Hunter" userId="66d22abc-ecfa-48a2-8747-70eb536224c8" providerId="ADAL" clId="{635EDB68-51FB-436D-8266-351D0DD855C4}" dt="2022-06-23T15:44:11.527" v="79" actId="6549"/>
      <pc:docMkLst>
        <pc:docMk/>
      </pc:docMkLst>
      <pc:sldChg chg="del">
        <pc:chgData name="Christin Hunter" userId="66d22abc-ecfa-48a2-8747-70eb536224c8" providerId="ADAL" clId="{635EDB68-51FB-436D-8266-351D0DD855C4}" dt="2022-06-22T16:26:54.420" v="0" actId="47"/>
        <pc:sldMkLst>
          <pc:docMk/>
          <pc:sldMk cId="600951991" sldId="278"/>
        </pc:sldMkLst>
      </pc:sldChg>
      <pc:sldChg chg="addSp delSp modSp mod">
        <pc:chgData name="Christin Hunter" userId="66d22abc-ecfa-48a2-8747-70eb536224c8" providerId="ADAL" clId="{635EDB68-51FB-436D-8266-351D0DD855C4}" dt="2022-06-23T15:44:11.527" v="79" actId="6549"/>
        <pc:sldMkLst>
          <pc:docMk/>
          <pc:sldMk cId="2499890768" sldId="629"/>
        </pc:sldMkLst>
        <pc:spChg chg="mod">
          <ac:chgData name="Christin Hunter" userId="66d22abc-ecfa-48a2-8747-70eb536224c8" providerId="ADAL" clId="{635EDB68-51FB-436D-8266-351D0DD855C4}" dt="2022-06-23T15:44:11.527" v="79" actId="6549"/>
          <ac:spMkLst>
            <pc:docMk/>
            <pc:sldMk cId="2499890768" sldId="629"/>
            <ac:spMk id="12" creationId="{79DBE688-7CD1-324C-887A-AC5285A16D22}"/>
          </ac:spMkLst>
        </pc:spChg>
        <pc:picChg chg="add mod">
          <ac:chgData name="Christin Hunter" userId="66d22abc-ecfa-48a2-8747-70eb536224c8" providerId="ADAL" clId="{635EDB68-51FB-436D-8266-351D0DD855C4}" dt="2022-06-22T16:34:46.921" v="78" actId="14100"/>
          <ac:picMkLst>
            <pc:docMk/>
            <pc:sldMk cId="2499890768" sldId="629"/>
            <ac:picMk id="3" creationId="{2F7E2488-2320-4607-B4DF-87152903D5B4}"/>
          </ac:picMkLst>
        </pc:picChg>
        <pc:picChg chg="del">
          <ac:chgData name="Christin Hunter" userId="66d22abc-ecfa-48a2-8747-70eb536224c8" providerId="ADAL" clId="{635EDB68-51FB-436D-8266-351D0DD855C4}" dt="2022-06-22T16:30:27.887" v="72" actId="478"/>
          <ac:picMkLst>
            <pc:docMk/>
            <pc:sldMk cId="2499890768" sldId="629"/>
            <ac:picMk id="21" creationId="{CA4AD269-E7D9-004A-BC4B-43925BCE14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C49B39-1227-644D-88F9-BD7E849EFF67}" type="datetimeFigureOut">
              <a:rPr lang="en-US" smtClean="0"/>
              <a:t>6/23/2022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6ECD42-1894-8A4D-9204-BE7F4E752B53}" type="slidenum">
              <a:rPr lang="en-US" smtClean="0"/>
              <a:t>‹#›</a:t>
            </a:fld>
            <a:endParaRPr lang="en-US"/>
          </a:p>
        </p:txBody>
      </p:sp>
    </p:spTree>
    <p:extLst>
      <p:ext uri="{BB962C8B-B14F-4D97-AF65-F5344CB8AC3E}">
        <p14:creationId xmlns:p14="http://schemas.microsoft.com/office/powerpoint/2010/main" val="18759625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unsplash.com/s/photos/data-trends?utm_source=unsplash&amp;utm_medium=referral&amp;utm_content=creditCopyText" TargetMode="External"/><Relationship Id="rId3" Type="http://schemas.openxmlformats.org/officeDocument/2006/relationships/hyperlink" Target="https://unsplash.com/@brockdupont?utm_source=unsplash&amp;utm_medium=referral&amp;utm_content=creditCopyText" TargetMode="External"/><Relationship Id="rId7" Type="http://schemas.openxmlformats.org/officeDocument/2006/relationships/hyperlink" Target="https://unsplash.com/@adeolueletu?utm_source=unsplash&amp;utm_medium=referral&amp;utm_content=creditCopyText" TargetMode="External"/><Relationship Id="rId12" Type="http://schemas.openxmlformats.org/officeDocument/2006/relationships/hyperlink" Target="https://unsplash.com/s/photos/traveling?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unsplash.com/s/photos/businessman?utm_source=unsplash&amp;utm_medium=referral&amp;utm_content=creditCopyText" TargetMode="External"/><Relationship Id="rId11" Type="http://schemas.openxmlformats.org/officeDocument/2006/relationships/hyperlink" Target="https://unsplash.com/es/@guilhermestecanella?utm_source=unsplash&amp;utm_medium=referral&amp;utm_content=creditCopyText" TargetMode="External"/><Relationship Id="rId5" Type="http://schemas.openxmlformats.org/officeDocument/2006/relationships/hyperlink" Target="https://unsplash.com/@taylor_grote?utm_source=unsplash&amp;utm_medium=referral&amp;utm_content=creditCopyText" TargetMode="External"/><Relationship Id="rId10" Type="http://schemas.openxmlformats.org/officeDocument/2006/relationships/hyperlink" Target="https://unsplash.com/s/photos/writing-code?utm_source=unsplash&amp;utm_medium=referral&amp;utm_content=creditCopyText" TargetMode="External"/><Relationship Id="rId4" Type="http://schemas.openxmlformats.org/officeDocument/2006/relationships/hyperlink" Target="https://unsplash.com/s/photos/movie-director?utm_source=unsplash&amp;utm_medium=referral&amp;utm_content=creditCopyText" TargetMode="External"/><Relationship Id="rId9" Type="http://schemas.openxmlformats.org/officeDocument/2006/relationships/hyperlink" Target="https://unsplash.com/@proggga?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unsplash.com/s/photos/families?utm_source=unsplash&amp;utm_medium=referral&amp;utm_content=creditCopyText" TargetMode="External"/><Relationship Id="rId3" Type="http://schemas.openxmlformats.org/officeDocument/2006/relationships/hyperlink" Target="https://unsplash.com/@appolinary_kalashnikova?utm_source=unsplash&amp;utm_medium=referral&amp;utm_content=creditCopyText" TargetMode="External"/><Relationship Id="rId7" Type="http://schemas.openxmlformats.org/officeDocument/2006/relationships/hyperlink" Target="https://unsplash.com/@azevdoluana?utm_source=unsplash&amp;utm_medium=referral&amp;utm_content=creditCopyText" TargetMode="External"/><Relationship Id="rId12" Type="http://schemas.openxmlformats.org/officeDocument/2006/relationships/hyperlink" Target="https://unsplash.com/s/photos/money-heist?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unsplash.com/s/photos/charities?utm_source=unsplash&amp;utm_medium=referral&amp;utm_content=creditCopyText" TargetMode="External"/><Relationship Id="rId11" Type="http://schemas.openxmlformats.org/officeDocument/2006/relationships/hyperlink" Target="https://unsplash.com/@gooner?utm_source=unsplash&amp;utm_medium=referral&amp;utm_content=creditCopyText" TargetMode="External"/><Relationship Id="rId5" Type="http://schemas.openxmlformats.org/officeDocument/2006/relationships/hyperlink" Target="https://unsplash.com/@jmuniz?utm_source=unsplash&amp;utm_medium=referral&amp;utm_content=creditCopyText" TargetMode="External"/><Relationship Id="rId10" Type="http://schemas.openxmlformats.org/officeDocument/2006/relationships/hyperlink" Target="https://unsplash.com/s/photos/estate-planning?utm_source=unsplash&amp;utm_medium=referral&amp;utm_content=creditCopyText" TargetMode="External"/><Relationship Id="rId4" Type="http://schemas.openxmlformats.org/officeDocument/2006/relationships/hyperlink" Target="https://unsplash.com/s/photos/sustainable?utm_source=unsplash&amp;utm_medium=referral&amp;utm_content=creditCopyText" TargetMode="External"/><Relationship Id="rId9" Type="http://schemas.openxmlformats.org/officeDocument/2006/relationships/hyperlink" Target="https://unsplash.com/@homajob?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36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People often believe they need to be a math whiz to become a CPA. The truth is, only the basic math skills are needed. Spreadsheets and computers do most of the number crunching.</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56ECD42-1894-8A4D-9204-BE7F4E752B53}" type="slidenum">
              <a:rPr lang="en-US" smtClean="0"/>
              <a:t>11</a:t>
            </a:fld>
            <a:endParaRPr lang="en-US"/>
          </a:p>
        </p:txBody>
      </p:sp>
    </p:spTree>
    <p:extLst>
      <p:ext uri="{BB962C8B-B14F-4D97-AF65-F5344CB8AC3E}">
        <p14:creationId xmlns:p14="http://schemas.microsoft.com/office/powerpoint/2010/main" val="74596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103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detailed information see pg. 8 of the printed Primer to the Accounting Profession piece.</a:t>
            </a:r>
          </a:p>
        </p:txBody>
      </p:sp>
      <p:sp>
        <p:nvSpPr>
          <p:cNvPr id="4" name="Slide Number Placeholder 3"/>
          <p:cNvSpPr>
            <a:spLocks noGrp="1"/>
          </p:cNvSpPr>
          <p:nvPr>
            <p:ph type="sldNum" sz="quarter" idx="10"/>
          </p:nvPr>
        </p:nvSpPr>
        <p:spPr/>
        <p:txBody>
          <a:bodyPr/>
          <a:lstStyle/>
          <a:p>
            <a:fld id="{456ECD42-1894-8A4D-9204-BE7F4E752B53}" type="slidenum">
              <a:rPr lang="en-US" smtClean="0"/>
              <a:t>13</a:t>
            </a:fld>
            <a:endParaRPr lang="en-US"/>
          </a:p>
        </p:txBody>
      </p:sp>
    </p:spTree>
    <p:extLst>
      <p:ext uri="{BB962C8B-B14F-4D97-AF65-F5344CB8AC3E}">
        <p14:creationId xmlns:p14="http://schemas.microsoft.com/office/powerpoint/2010/main" val="3224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**Use this slide if you are a college student presenting to high school students or undecided college students.**</a:t>
            </a:r>
          </a:p>
          <a:p>
            <a:pPr lvl="0"/>
            <a:r>
              <a:rPr lang="en-US" sz="1200" b="1" kern="1200" dirty="0">
                <a:solidFill>
                  <a:schemeClr val="tx1"/>
                </a:solidFill>
                <a:effectLst/>
                <a:latin typeface="+mn-lt"/>
                <a:ea typeface="+mn-ea"/>
                <a:cs typeface="+mn-cs"/>
              </a:rPr>
              <a:t>Personalize as needed. Examples below</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I’m a(n)… Beta Alpha Psi member, AICPA Legacy Scholar, AICPA Student Affiliate Member (Not a member? Join today at ThisWayToCPA.com/join)</a:t>
            </a:r>
          </a:p>
          <a:p>
            <a:pPr lvl="0"/>
            <a:endParaRPr lang="en-US" sz="1200" b="1" kern="1200" dirty="0">
              <a:solidFill>
                <a:schemeClr val="tx1"/>
              </a:solidFill>
              <a:effectLst/>
              <a:latin typeface="+mn-lt"/>
              <a:ea typeface="+mn-ea"/>
              <a:cs typeface="+mn-cs"/>
            </a:endParaRPr>
          </a:p>
          <a:p>
            <a:pPr lvl="0"/>
            <a:r>
              <a:rPr lang="en-US" sz="1200" b="1" u="sng" kern="1200" dirty="0">
                <a:solidFill>
                  <a:schemeClr val="tx1"/>
                </a:solidFill>
                <a:effectLst/>
                <a:latin typeface="+mn-lt"/>
                <a:ea typeface="+mn-ea"/>
                <a:cs typeface="+mn-cs"/>
              </a:rPr>
              <a:t>Presenter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Answer the questions on the slide—Feel free to change these if you have other ideas on what to share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Describe your college experience so far (e.g., what your classes are like, organizations you have joined and why you decided to major in accounting, what they can do now to starting preparing for an accounting major)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about your career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for and answer questions from students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Reminder: AICPA student affiliate membership is free and awards around 100 Legacy Scholarships each year!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78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**Use this slide if you are a CPA, state society representative or accounting faculty presenting to high school students or undecided college students. Personalize as needed.**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Answer the questions on the slide—Feel free to change these if you have other idea on what to share</a:t>
            </a:r>
          </a:p>
          <a:p>
            <a:pPr lvl="0"/>
            <a:r>
              <a:rPr lang="en-US" sz="1200" kern="1200" dirty="0">
                <a:solidFill>
                  <a:schemeClr val="tx1"/>
                </a:solidFill>
                <a:effectLst/>
                <a:latin typeface="+mn-lt"/>
                <a:ea typeface="+mn-ea"/>
                <a:cs typeface="+mn-cs"/>
              </a:rPr>
              <a:t>Describe the course of your career so far and how you got into the role you’re currently in</a:t>
            </a:r>
          </a:p>
          <a:p>
            <a:pPr lvl="0"/>
            <a:r>
              <a:rPr lang="en-US" sz="1200" kern="1200" dirty="0">
                <a:solidFill>
                  <a:schemeClr val="tx1"/>
                </a:solidFill>
                <a:effectLst/>
                <a:latin typeface="+mn-lt"/>
                <a:ea typeface="+mn-ea"/>
                <a:cs typeface="+mn-cs"/>
              </a:rPr>
              <a:t>Tell students about your current job and what you like about it</a:t>
            </a:r>
          </a:p>
          <a:p>
            <a:pPr lvl="0"/>
            <a:r>
              <a:rPr lang="en-US" sz="1200" kern="1200" dirty="0">
                <a:solidFill>
                  <a:schemeClr val="tx1"/>
                </a:solidFill>
                <a:effectLst/>
                <a:latin typeface="+mn-lt"/>
                <a:ea typeface="+mn-ea"/>
                <a:cs typeface="+mn-cs"/>
              </a:rPr>
              <a:t>Ask for and answer questions from students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78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7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34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 Photo by </a:t>
            </a:r>
            <a:r>
              <a:rPr lang="en-US" dirty="0">
                <a:hlinkClick r:id="rId3"/>
              </a:rPr>
              <a:t>Brock DuPont</a:t>
            </a:r>
            <a:r>
              <a:rPr lang="en-US" dirty="0"/>
              <a:t> on </a:t>
            </a:r>
            <a:r>
              <a:rPr lang="en-US" dirty="0" err="1">
                <a:hlinkClick r:id="rId4"/>
              </a:rPr>
              <a:t>Unsplash</a:t>
            </a:r>
            <a:r>
              <a:rPr lang="en-US" dirty="0"/>
              <a:t> </a:t>
            </a:r>
          </a:p>
          <a:p>
            <a:r>
              <a:rPr lang="en-US" dirty="0"/>
              <a:t>*White Collar Photo by </a:t>
            </a:r>
            <a:r>
              <a:rPr lang="en-US" dirty="0">
                <a:hlinkClick r:id="rId5"/>
              </a:rPr>
              <a:t>Taylor Grote</a:t>
            </a:r>
            <a:r>
              <a:rPr lang="en-US" dirty="0"/>
              <a:t> on </a:t>
            </a:r>
            <a:r>
              <a:rPr lang="en-US" dirty="0" err="1">
                <a:hlinkClick r:id="rId6"/>
              </a:rPr>
              <a:t>Unsplash</a:t>
            </a:r>
            <a:r>
              <a:rPr lang="en-US" dirty="0"/>
              <a:t> </a:t>
            </a:r>
          </a:p>
          <a:p>
            <a:r>
              <a:rPr lang="en-US" dirty="0"/>
              <a:t>*Trends </a:t>
            </a:r>
            <a:r>
              <a:rPr lang="en-US" b="0" i="0" dirty="0">
                <a:solidFill>
                  <a:srgbClr val="111111"/>
                </a:solidFill>
                <a:effectLst/>
                <a:latin typeface="-apple-system"/>
              </a:rPr>
              <a:t>Photo by </a:t>
            </a:r>
            <a:r>
              <a:rPr lang="en-US" b="0" i="0" dirty="0" err="1">
                <a:solidFill>
                  <a:srgbClr val="767676"/>
                </a:solidFill>
                <a:effectLst/>
                <a:latin typeface="-apple-system"/>
                <a:hlinkClick r:id="rId7"/>
              </a:rPr>
              <a:t>Adeolu</a:t>
            </a:r>
            <a:r>
              <a:rPr lang="en-US" b="0" i="0" dirty="0">
                <a:solidFill>
                  <a:srgbClr val="767676"/>
                </a:solidFill>
                <a:effectLst/>
                <a:latin typeface="-apple-system"/>
                <a:hlinkClick r:id="rId7"/>
              </a:rPr>
              <a:t> </a:t>
            </a:r>
            <a:r>
              <a:rPr lang="en-US" b="0" i="0" dirty="0" err="1">
                <a:solidFill>
                  <a:srgbClr val="767676"/>
                </a:solidFill>
                <a:effectLst/>
                <a:latin typeface="-apple-system"/>
                <a:hlinkClick r:id="rId7"/>
              </a:rPr>
              <a:t>Eletu</a:t>
            </a:r>
            <a:r>
              <a:rPr lang="en-US" b="0" i="0" dirty="0">
                <a:solidFill>
                  <a:srgbClr val="111111"/>
                </a:solidFill>
                <a:effectLst/>
                <a:latin typeface="-apple-system"/>
              </a:rPr>
              <a:t> on </a:t>
            </a:r>
            <a:r>
              <a:rPr lang="en-US" b="0" i="0" dirty="0" err="1">
                <a:solidFill>
                  <a:srgbClr val="767676"/>
                </a:solidFill>
                <a:effectLst/>
                <a:latin typeface="-apple-system"/>
                <a:hlinkClick r:id="rId8"/>
              </a:rPr>
              <a:t>Unsplash</a:t>
            </a:r>
            <a:endParaRPr lang="en-US" b="0" i="0" dirty="0">
              <a:solidFill>
                <a:srgbClr val="767676"/>
              </a:solidFill>
              <a:effectLst/>
              <a:latin typeface="-apple-system"/>
            </a:endParaRPr>
          </a:p>
          <a:p>
            <a:r>
              <a:rPr lang="en-US" b="0" i="0" dirty="0">
                <a:solidFill>
                  <a:srgbClr val="767676"/>
                </a:solidFill>
                <a:effectLst/>
                <a:latin typeface="-apple-system"/>
              </a:rPr>
              <a:t>*Code Photo by </a:t>
            </a:r>
            <a:r>
              <a:rPr lang="en-US" b="0" i="0" dirty="0">
                <a:solidFill>
                  <a:srgbClr val="767676"/>
                </a:solidFill>
                <a:effectLst/>
                <a:latin typeface="-apple-system"/>
                <a:hlinkClick r:id="rId9"/>
              </a:rPr>
              <a:t>Mikhail Fesenko</a:t>
            </a:r>
            <a:r>
              <a:rPr lang="en-US" b="0" i="0" dirty="0">
                <a:solidFill>
                  <a:srgbClr val="111111"/>
                </a:solidFill>
                <a:effectLst/>
                <a:latin typeface="-apple-system"/>
              </a:rPr>
              <a:t> on </a:t>
            </a:r>
            <a:r>
              <a:rPr lang="en-US" b="0" i="0" dirty="0" err="1">
                <a:solidFill>
                  <a:srgbClr val="767676"/>
                </a:solidFill>
                <a:effectLst/>
                <a:latin typeface="-apple-system"/>
                <a:hlinkClick r:id="rId10"/>
              </a:rPr>
              <a:t>Unsplash</a:t>
            </a:r>
            <a:endParaRPr lang="en-US" b="0" i="0" dirty="0">
              <a:solidFill>
                <a:srgbClr val="767676"/>
              </a:solidFill>
              <a:effectLst/>
              <a:latin typeface="-apple-system"/>
            </a:endParaRPr>
          </a:p>
          <a:p>
            <a:r>
              <a:rPr lang="en-US" b="0" i="0" dirty="0">
                <a:solidFill>
                  <a:srgbClr val="767676"/>
                </a:solidFill>
                <a:effectLst/>
                <a:latin typeface="-apple-system"/>
              </a:rPr>
              <a:t>*Travel </a:t>
            </a:r>
            <a:r>
              <a:rPr lang="en-US" b="0" i="0" dirty="0">
                <a:solidFill>
                  <a:srgbClr val="111111"/>
                </a:solidFill>
                <a:effectLst/>
                <a:latin typeface="-apple-system"/>
              </a:rPr>
              <a:t>Photo by </a:t>
            </a:r>
            <a:r>
              <a:rPr lang="en-US" b="0" i="0" dirty="0">
                <a:solidFill>
                  <a:srgbClr val="767676"/>
                </a:solidFill>
                <a:effectLst/>
                <a:latin typeface="-apple-system"/>
                <a:hlinkClick r:id="rId11"/>
              </a:rPr>
              <a:t>Guilherme </a:t>
            </a:r>
            <a:r>
              <a:rPr lang="en-US" b="0" i="0" dirty="0" err="1">
                <a:solidFill>
                  <a:srgbClr val="767676"/>
                </a:solidFill>
                <a:effectLst/>
                <a:latin typeface="-apple-system"/>
                <a:hlinkClick r:id="rId11"/>
              </a:rPr>
              <a:t>Stecanella</a:t>
            </a:r>
            <a:r>
              <a:rPr lang="en-US" b="0" i="0" dirty="0">
                <a:solidFill>
                  <a:srgbClr val="111111"/>
                </a:solidFill>
                <a:effectLst/>
                <a:latin typeface="-apple-system"/>
              </a:rPr>
              <a:t> on </a:t>
            </a:r>
            <a:r>
              <a:rPr lang="en-US" b="0" i="0" dirty="0" err="1">
                <a:solidFill>
                  <a:srgbClr val="767676"/>
                </a:solidFill>
                <a:effectLst/>
                <a:latin typeface="-apple-system"/>
                <a:hlinkClick r:id="rId12"/>
              </a:rPr>
              <a:t>Unsplash</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78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*Sustainable Photo by </a:t>
            </a:r>
            <a:r>
              <a:rPr lang="en-US" dirty="0" err="1">
                <a:hlinkClick r:id="rId3"/>
              </a:rPr>
              <a:t>Appolinary</a:t>
            </a:r>
            <a:r>
              <a:rPr lang="en-US" dirty="0">
                <a:hlinkClick r:id="rId3"/>
              </a:rPr>
              <a:t> </a:t>
            </a:r>
            <a:r>
              <a:rPr lang="en-US" dirty="0" err="1">
                <a:hlinkClick r:id="rId3"/>
              </a:rPr>
              <a:t>Kalashnikova</a:t>
            </a:r>
            <a:r>
              <a:rPr lang="en-US" dirty="0"/>
              <a:t> on </a:t>
            </a:r>
            <a:r>
              <a:rPr lang="en-US" dirty="0" err="1">
                <a:hlinkClick r:id="rId4"/>
              </a:rPr>
              <a:t>Unsplash</a:t>
            </a:r>
            <a:r>
              <a:rPr lang="en-US" dirty="0"/>
              <a:t> </a:t>
            </a:r>
          </a:p>
          <a:p>
            <a:r>
              <a:rPr lang="en-US" dirty="0"/>
              <a:t>*Charities </a:t>
            </a:r>
            <a:r>
              <a:rPr lang="en-US" b="0" i="0" dirty="0">
                <a:solidFill>
                  <a:srgbClr val="111111"/>
                </a:solidFill>
                <a:effectLst/>
                <a:latin typeface="-apple-system"/>
              </a:rPr>
              <a:t>Photo by </a:t>
            </a:r>
            <a:r>
              <a:rPr lang="en-US" b="0" i="0" dirty="0">
                <a:solidFill>
                  <a:srgbClr val="767676"/>
                </a:solidFill>
                <a:effectLst/>
                <a:latin typeface="-apple-system"/>
                <a:hlinkClick r:id="rId5"/>
              </a:rPr>
              <a:t>Joel Muniz</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767676"/>
              </a:solidFill>
              <a:effectLst/>
              <a:latin typeface="-apple-system"/>
            </a:endParaRPr>
          </a:p>
          <a:p>
            <a:r>
              <a:rPr lang="en-US" b="0" i="0" dirty="0">
                <a:solidFill>
                  <a:srgbClr val="767676"/>
                </a:solidFill>
                <a:effectLst/>
                <a:latin typeface="-apple-system"/>
              </a:rPr>
              <a:t>*Families Photo </a:t>
            </a:r>
            <a:r>
              <a:rPr lang="en-US" b="0" i="0" dirty="0">
                <a:solidFill>
                  <a:srgbClr val="111111"/>
                </a:solidFill>
                <a:effectLst/>
                <a:latin typeface="-apple-system"/>
              </a:rPr>
              <a:t>by </a:t>
            </a:r>
            <a:r>
              <a:rPr lang="en-US" b="0" i="0" dirty="0" err="1">
                <a:solidFill>
                  <a:srgbClr val="767676"/>
                </a:solidFill>
                <a:effectLst/>
                <a:latin typeface="-apple-system"/>
                <a:hlinkClick r:id="rId7"/>
              </a:rPr>
              <a:t>Luana</a:t>
            </a:r>
            <a:r>
              <a:rPr lang="en-US" b="0" i="0" dirty="0">
                <a:solidFill>
                  <a:srgbClr val="767676"/>
                </a:solidFill>
                <a:effectLst/>
                <a:latin typeface="-apple-system"/>
                <a:hlinkClick r:id="rId7"/>
              </a:rPr>
              <a:t> Azevedo</a:t>
            </a:r>
            <a:r>
              <a:rPr lang="en-US" b="0" i="0" dirty="0">
                <a:solidFill>
                  <a:srgbClr val="111111"/>
                </a:solidFill>
                <a:effectLst/>
                <a:latin typeface="-apple-system"/>
              </a:rPr>
              <a:t> on </a:t>
            </a:r>
            <a:r>
              <a:rPr lang="en-US" b="0" i="0" dirty="0" err="1">
                <a:solidFill>
                  <a:srgbClr val="767676"/>
                </a:solidFill>
                <a:effectLst/>
                <a:latin typeface="-apple-system"/>
                <a:hlinkClick r:id="rId8"/>
              </a:rPr>
              <a:t>Unsplash</a:t>
            </a:r>
            <a:endParaRPr lang="en-US" b="0" i="0" dirty="0">
              <a:solidFill>
                <a:srgbClr val="767676"/>
              </a:solidFill>
              <a:effectLst/>
              <a:latin typeface="-apple-system"/>
            </a:endParaRPr>
          </a:p>
          <a:p>
            <a:r>
              <a:rPr lang="en-US" dirty="0"/>
              <a:t>*Planning </a:t>
            </a:r>
            <a:r>
              <a:rPr lang="en-US" b="0" i="0" dirty="0">
                <a:solidFill>
                  <a:srgbClr val="111111"/>
                </a:solidFill>
                <a:effectLst/>
                <a:latin typeface="-apple-system"/>
              </a:rPr>
              <a:t>Photo by </a:t>
            </a:r>
            <a:r>
              <a:rPr lang="en-US" b="0" i="0" dirty="0">
                <a:solidFill>
                  <a:srgbClr val="767676"/>
                </a:solidFill>
                <a:effectLst/>
                <a:latin typeface="-apple-system"/>
                <a:hlinkClick r:id="rId9"/>
              </a:rPr>
              <a:t>Scott Graham</a:t>
            </a:r>
            <a:r>
              <a:rPr lang="en-US" b="0" i="0" dirty="0">
                <a:solidFill>
                  <a:srgbClr val="111111"/>
                </a:solidFill>
                <a:effectLst/>
                <a:latin typeface="-apple-system"/>
              </a:rPr>
              <a:t> on </a:t>
            </a:r>
            <a:r>
              <a:rPr lang="en-US" b="0" i="0" dirty="0" err="1">
                <a:solidFill>
                  <a:srgbClr val="767676"/>
                </a:solidFill>
                <a:effectLst/>
                <a:latin typeface="-apple-system"/>
                <a:hlinkClick r:id="rId10"/>
              </a:rPr>
              <a:t>Unsplash</a:t>
            </a:r>
            <a:endParaRPr lang="en-US" b="0" i="0" dirty="0">
              <a:solidFill>
                <a:srgbClr val="767676"/>
              </a:solidFill>
              <a:effectLst/>
              <a:latin typeface="-apple-system"/>
            </a:endParaRPr>
          </a:p>
          <a:p>
            <a:r>
              <a:rPr lang="en-US" b="0" i="0" dirty="0">
                <a:solidFill>
                  <a:srgbClr val="767676"/>
                </a:solidFill>
                <a:effectLst/>
                <a:latin typeface="-apple-system"/>
              </a:rPr>
              <a:t>*Money </a:t>
            </a:r>
            <a:r>
              <a:rPr lang="en-US" b="0" i="0" dirty="0">
                <a:solidFill>
                  <a:srgbClr val="111111"/>
                </a:solidFill>
                <a:effectLst/>
                <a:latin typeface="-apple-system"/>
              </a:rPr>
              <a:t>Photo by </a:t>
            </a:r>
            <a:r>
              <a:rPr lang="en-US" b="0" i="0" dirty="0">
                <a:solidFill>
                  <a:srgbClr val="767676"/>
                </a:solidFill>
                <a:effectLst/>
                <a:latin typeface="-apple-system"/>
                <a:hlinkClick r:id="rId11"/>
              </a:rPr>
              <a:t>Vitaly </a:t>
            </a:r>
            <a:r>
              <a:rPr lang="en-US" b="0" i="0" dirty="0" err="1">
                <a:solidFill>
                  <a:srgbClr val="767676"/>
                </a:solidFill>
                <a:effectLst/>
                <a:latin typeface="-apple-system"/>
                <a:hlinkClick r:id="rId11"/>
              </a:rPr>
              <a:t>Taranov</a:t>
            </a:r>
            <a:r>
              <a:rPr lang="en-US" b="0" i="0" dirty="0">
                <a:solidFill>
                  <a:srgbClr val="111111"/>
                </a:solidFill>
                <a:effectLst/>
                <a:latin typeface="-apple-system"/>
              </a:rPr>
              <a:t> on </a:t>
            </a:r>
            <a:r>
              <a:rPr lang="en-US" b="0" i="0" dirty="0" err="1">
                <a:solidFill>
                  <a:srgbClr val="767676"/>
                </a:solidFill>
                <a:effectLst/>
                <a:latin typeface="-apple-system"/>
                <a:hlinkClick r:id="rId12"/>
              </a:rPr>
              <a:t>Unsplash</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6ECD42-1894-8A4D-9204-BE7F4E752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79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Demand: There are more positions than skilled accountants to fill them.</a:t>
            </a:r>
            <a:r>
              <a:rPr lang="en-US" sz="1200" kern="1200" dirty="0">
                <a:solidFill>
                  <a:schemeClr val="tx1"/>
                </a:solidFill>
                <a:effectLst/>
                <a:latin typeface="+mn-lt"/>
                <a:ea typeface="+mn-ea"/>
                <a:cs typeface="+mn-cs"/>
              </a:rPr>
              <a:t> As organizations are becoming more and more globalized, the need for </a:t>
            </a:r>
            <a:r>
              <a:rPr lang="en-US" sz="1200" i="0" u="sng" kern="1200" dirty="0">
                <a:solidFill>
                  <a:schemeClr val="tx1"/>
                </a:solidFill>
                <a:effectLst/>
                <a:latin typeface="+mn-lt"/>
                <a:ea typeface="+mn-ea"/>
                <a:cs typeface="+mn-cs"/>
              </a:rPr>
              <a:t>skilled</a:t>
            </a:r>
            <a:r>
              <a:rPr lang="en-US" sz="1200" kern="1200" dirty="0">
                <a:solidFill>
                  <a:schemeClr val="tx1"/>
                </a:solidFill>
                <a:effectLst/>
                <a:latin typeface="+mn-lt"/>
                <a:ea typeface="+mn-ea"/>
                <a:cs typeface="+mn-cs"/>
              </a:rPr>
              <a:t> accountants—especially those with diverse backgrounds and experiences—is only going to continue to grow.</a:t>
            </a:r>
            <a:r>
              <a:rPr lang="en-US" sz="1200" i="1"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Earning potential: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Those who work with money bring home a good amount, too.</a:t>
            </a:r>
            <a:r>
              <a:rPr lang="en-US" sz="1200" kern="1200" dirty="0">
                <a:solidFill>
                  <a:schemeClr val="tx1"/>
                </a:solidFill>
                <a:effectLst/>
                <a:latin typeface="+mn-lt"/>
                <a:ea typeface="+mn-ea"/>
                <a:cs typeface="+mn-cs"/>
              </a:rPr>
              <a:t> And those with more experience make far more—we’re talking six, or even seven, figures!</a:t>
            </a:r>
            <a:r>
              <a:rPr lang="en-US" sz="1200" i="1"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Job security:</a:t>
            </a:r>
            <a:r>
              <a:rPr lang="en-US" sz="1200" b="1"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It’s one of the most recession-proof careers out there. </a:t>
            </a:r>
            <a:r>
              <a:rPr lang="en-US" sz="1200" kern="1200" dirty="0">
                <a:solidFill>
                  <a:schemeClr val="tx1"/>
                </a:solidFill>
                <a:effectLst/>
                <a:latin typeface="+mn-lt"/>
                <a:ea typeface="+mn-ea"/>
                <a:cs typeface="+mn-cs"/>
              </a:rPr>
              <a:t>While changes in the economy tend to have a direct impact on many professions, money matters are often even more critical when the market isn’t as hot. This affords many accountants much greater job stability regardless of what’s going on in the world.</a:t>
            </a:r>
            <a:r>
              <a:rPr lang="en-US" sz="1200" i="1"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Flexibility: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Work/life balance is a priority for big accounting firms.</a:t>
            </a:r>
            <a:r>
              <a:rPr lang="en-US" sz="1200" kern="1200" dirty="0">
                <a:solidFill>
                  <a:schemeClr val="tx1"/>
                </a:solidFill>
                <a:effectLst/>
                <a:latin typeface="+mn-lt"/>
                <a:ea typeface="+mn-ea"/>
                <a:cs typeface="+mn-cs"/>
              </a:rPr>
              <a:t> According to an article by the New York Times, big accounting firms have done the math and seen that being creating better work/life balance for employees is financially beneficial. Plus, much of the work accountants do can be done from anywhere, which makes managing life and deadlines much easier and helps prevent burnout.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Opportunities: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Prove yourself and the sky’s the limit.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Accountants hold everything from entry-level jobs to CFO positions and everything in between. Depending on what route you decide to take, promotions can come on a fairly regular basis and offer even more opportunity to focus on the aspects of your job that interest you the most.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Want to own your own business? Be your own boss? </a:t>
            </a:r>
            <a:r>
              <a:rPr lang="en-US" sz="1200" b="0" kern="1200" dirty="0">
                <a:solidFill>
                  <a:schemeClr val="tx1"/>
                </a:solidFill>
                <a:effectLst/>
                <a:latin typeface="+mn-lt"/>
                <a:ea typeface="+mn-ea"/>
                <a:cs typeface="+mn-cs"/>
              </a:rPr>
              <a:t>Understanding accounting, the ‘language of business’ will help ensure your company is a success!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Possibilities: Accountants do many different things in every industry.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Accountants work in every industry under the sun. So whatever you’re into—whether it’s food, photography, football or advising an entrepreneur on their start-up company —there’s a professional who accounts for it. That means if you decide as an accountant that you want to mix things up, there’s always another industry or position that’s ready to welcome you with open arms. </a:t>
            </a:r>
          </a:p>
        </p:txBody>
      </p:sp>
      <p:sp>
        <p:nvSpPr>
          <p:cNvPr id="4" name="Slide Number Placeholder 3"/>
          <p:cNvSpPr>
            <a:spLocks noGrp="1"/>
          </p:cNvSpPr>
          <p:nvPr>
            <p:ph type="sldNum" sz="quarter" idx="10"/>
          </p:nvPr>
        </p:nvSpPr>
        <p:spPr/>
        <p:txBody>
          <a:bodyPr/>
          <a:lstStyle/>
          <a:p>
            <a:fld id="{456ECD42-1894-8A4D-9204-BE7F4E752B53}" type="slidenum">
              <a:rPr lang="en-US" smtClean="0"/>
              <a:t>5</a:t>
            </a:fld>
            <a:endParaRPr lang="en-US"/>
          </a:p>
        </p:txBody>
      </p:sp>
    </p:spTree>
    <p:extLst>
      <p:ext uri="{BB962C8B-B14F-4D97-AF65-F5344CB8AC3E}">
        <p14:creationId xmlns:p14="http://schemas.microsoft.com/office/powerpoint/2010/main" val="72215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 CPA is a trusted advisor to individuals, businesses, and other organizations, helping each achieve their financial dreams and goals. Whether advising businesses on multi-million-dollar acquisitions, auditing companies’ 401K plans, or helping people investment for retirement, a CPA’s adherence to a strict code of ethics along with accounting and finance expertise allows the public to put their trust in CPAs.</a:t>
            </a:r>
            <a:endParaRPr lang="en-US" sz="1800" dirty="0">
              <a:effectLst/>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detailed information see pg. 8 of the printed Primer to the Accounting Profession piece.</a:t>
            </a:r>
          </a:p>
        </p:txBody>
      </p:sp>
      <p:sp>
        <p:nvSpPr>
          <p:cNvPr id="4" name="Slide Number Placeholder 3"/>
          <p:cNvSpPr>
            <a:spLocks noGrp="1"/>
          </p:cNvSpPr>
          <p:nvPr>
            <p:ph type="sldNum" sz="quarter" idx="10"/>
          </p:nvPr>
        </p:nvSpPr>
        <p:spPr/>
        <p:txBody>
          <a:bodyPr/>
          <a:lstStyle/>
          <a:p>
            <a:fld id="{456ECD42-1894-8A4D-9204-BE7F4E752B53}" type="slidenum">
              <a:rPr lang="en-US" smtClean="0"/>
              <a:t>6</a:t>
            </a:fld>
            <a:endParaRPr lang="en-US"/>
          </a:p>
        </p:txBody>
      </p:sp>
    </p:spTree>
    <p:extLst>
      <p:ext uri="{BB962C8B-B14F-4D97-AF65-F5344CB8AC3E}">
        <p14:creationId xmlns:p14="http://schemas.microsoft.com/office/powerpoint/2010/main" val="181172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dirty="0"/>
              <a:t>So what does it take to be a CPA?</a:t>
            </a:r>
            <a:r>
              <a:rPr lang="en-US" sz="1200" baseline="0" dirty="0"/>
              <a:t> Here are the requirements. </a:t>
            </a:r>
            <a:r>
              <a:rPr lang="en-US" sz="1200" i="1" baseline="0" dirty="0"/>
              <a:t>(this can be found in the state requirements section of ThisWayToCPA.com)</a:t>
            </a:r>
          </a:p>
          <a:p>
            <a:pPr marL="0" indent="0"/>
            <a:endParaRPr lang="en-US" sz="1200" baseline="0" dirty="0"/>
          </a:p>
          <a:p>
            <a:pPr marL="0" indent="0"/>
            <a:r>
              <a:rPr lang="en-US" sz="1200" baseline="0" dirty="0"/>
              <a:t>The 4 E’s:</a:t>
            </a:r>
          </a:p>
          <a:p>
            <a:pPr marL="171450" indent="-171450">
              <a:buFont typeface="Arial" panose="020B0604020202020204" pitchFamily="34" charset="0"/>
              <a:buChar char="•"/>
            </a:pPr>
            <a:r>
              <a:rPr lang="en-US" sz="1200" baseline="0" dirty="0"/>
              <a:t>Experience (1-2 years in most states)</a:t>
            </a:r>
          </a:p>
          <a:p>
            <a:pPr marL="171450" indent="-171450">
              <a:buFont typeface="Arial" panose="020B0604020202020204" pitchFamily="34" charset="0"/>
              <a:buChar char="•"/>
            </a:pPr>
            <a:r>
              <a:rPr lang="en-US" sz="1200" baseline="0" dirty="0"/>
              <a:t>Education (150 hours)</a:t>
            </a:r>
          </a:p>
          <a:p>
            <a:pPr marL="171450" indent="-171450">
              <a:buFont typeface="Arial" panose="020B0604020202020204" pitchFamily="34" charset="0"/>
              <a:buChar char="•"/>
            </a:pPr>
            <a:r>
              <a:rPr lang="en-US" sz="1200" baseline="0" dirty="0"/>
              <a:t>Examination (passing 4 sections)</a:t>
            </a:r>
          </a:p>
          <a:p>
            <a:pPr marL="171450" indent="-171450">
              <a:buFont typeface="Arial" panose="020B0604020202020204" pitchFamily="34" charset="0"/>
              <a:buChar char="•"/>
            </a:pPr>
            <a:r>
              <a:rPr lang="en-US" sz="1200" baseline="0" dirty="0"/>
              <a:t>Ethics (some states do not require this)</a:t>
            </a:r>
          </a:p>
          <a:p>
            <a:endParaRPr lang="en-US" dirty="0"/>
          </a:p>
          <a:p>
            <a:r>
              <a:rPr lang="en-US" b="1" dirty="0"/>
              <a:t>*Note for presenters: </a:t>
            </a:r>
            <a:r>
              <a:rPr lang="en-US" dirty="0"/>
              <a:t>Students viewing this presentation will be taking the new CPA Exam following CPA Evolution (https://evolutionofcpa.org/)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599AC-CD18-4F14-B469-B034D0238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14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Fun fact: </a:t>
            </a:r>
            <a:r>
              <a:rPr lang="en-US" sz="1200" b="0" kern="1200" dirty="0" err="1">
                <a:solidFill>
                  <a:schemeClr val="tx1"/>
                </a:solidFill>
                <a:effectLst/>
                <a:latin typeface="+mn-lt"/>
                <a:ea typeface="+mn-ea"/>
                <a:cs typeface="+mn-cs"/>
              </a:rPr>
              <a:t>Belicia</a:t>
            </a:r>
            <a:r>
              <a:rPr lang="en-US" sz="1200" b="0" kern="1200" dirty="0">
                <a:solidFill>
                  <a:schemeClr val="tx1"/>
                </a:solidFill>
                <a:effectLst/>
                <a:latin typeface="+mn-lt"/>
                <a:ea typeface="+mn-ea"/>
                <a:cs typeface="+mn-cs"/>
              </a:rPr>
              <a:t> Cespedes is the youngest CPA ever licensed, at 17 years old!</a:t>
            </a:r>
          </a:p>
        </p:txBody>
      </p:sp>
      <p:sp>
        <p:nvSpPr>
          <p:cNvPr id="4" name="Slide Number Placeholder 3"/>
          <p:cNvSpPr>
            <a:spLocks noGrp="1"/>
          </p:cNvSpPr>
          <p:nvPr>
            <p:ph type="sldNum" sz="quarter" idx="10"/>
          </p:nvPr>
        </p:nvSpPr>
        <p:spPr/>
        <p:txBody>
          <a:bodyPr/>
          <a:lstStyle/>
          <a:p>
            <a:fld id="{456ECD42-1894-8A4D-9204-BE7F4E752B53}" type="slidenum">
              <a:rPr lang="en-US" smtClean="0"/>
              <a:t>8</a:t>
            </a:fld>
            <a:endParaRPr lang="en-US"/>
          </a:p>
        </p:txBody>
      </p:sp>
    </p:spTree>
    <p:extLst>
      <p:ext uri="{BB962C8B-B14F-4D97-AF65-F5344CB8AC3E}">
        <p14:creationId xmlns:p14="http://schemas.microsoft.com/office/powerpoint/2010/main" val="180852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Thinking of starting your own company? Accountants have the financial know-how to become successful </a:t>
            </a:r>
            <a:r>
              <a:rPr lang="en-US" sz="1200" b="1" kern="1200" dirty="0">
                <a:solidFill>
                  <a:schemeClr val="tx1"/>
                </a:solidFill>
                <a:effectLst/>
                <a:latin typeface="+mn-lt"/>
                <a:ea typeface="+mn-ea"/>
                <a:cs typeface="+mn-cs"/>
              </a:rPr>
              <a:t>Business Owners</a:t>
            </a:r>
            <a:r>
              <a:rPr lang="en-US" sz="1200" kern="1200" dirty="0">
                <a:solidFill>
                  <a:schemeClr val="tx1"/>
                </a:solidFill>
                <a:effectLst/>
                <a:latin typeface="+mn-lt"/>
                <a:ea typeface="+mn-ea"/>
                <a:cs typeface="+mn-cs"/>
              </a:rPr>
              <a:t> in any industry they choose.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Controllers</a:t>
            </a:r>
            <a:r>
              <a:rPr lang="en-US" sz="1200" kern="1200" dirty="0">
                <a:solidFill>
                  <a:schemeClr val="tx1"/>
                </a:solidFill>
                <a:effectLst/>
                <a:latin typeface="+mn-lt"/>
                <a:ea typeface="+mn-ea"/>
                <a:cs typeface="+mn-cs"/>
              </a:rPr>
              <a:t> oversee the accounting department, implement controls and internal audits across the entire company, as well as ensure financial plans align with organizational goals.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Tax accountants</a:t>
            </a:r>
            <a:r>
              <a:rPr lang="en-US" sz="1200" kern="1200" dirty="0">
                <a:solidFill>
                  <a:schemeClr val="tx1"/>
                </a:solidFill>
                <a:effectLst/>
                <a:latin typeface="+mn-lt"/>
                <a:ea typeface="+mn-ea"/>
                <a:cs typeface="+mn-cs"/>
              </a:rPr>
              <a:t> handle tax reporting, keep up with changes in tax law, identify areas for tax savings and advise their accounting firm’s clients on the tax implications of their proposed corporate strategies.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Financial planning and analysis directors </a:t>
            </a:r>
            <a:r>
              <a:rPr lang="en-US" sz="1200" kern="1200" dirty="0">
                <a:solidFill>
                  <a:schemeClr val="tx1"/>
                </a:solidFill>
                <a:effectLst/>
                <a:latin typeface="+mn-lt"/>
                <a:ea typeface="+mn-ea"/>
                <a:cs typeface="+mn-cs"/>
              </a:rPr>
              <a:t>oversee financial analysts, those who analyze financial data to facilitate strategic decision making. Financial planning and analysis directors focus on </a:t>
            </a:r>
            <a:r>
              <a:rPr lang="en-US" sz="1800" dirty="0">
                <a:effectLst/>
                <a:latin typeface="Calibri" panose="020F0502020204030204" pitchFamily="34" charset="0"/>
                <a:ea typeface="Calibri" panose="020F0502020204030204" pitchFamily="34" charset="0"/>
              </a:rPr>
              <a:t>the future: budgets and forecasts, which are based on historical analysis and some assumptions about the future of areas such as the economy, industry, clients, production, etc</a:t>
            </a:r>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CFOs</a:t>
            </a:r>
            <a:r>
              <a:rPr lang="en-US" sz="1200" kern="1200" dirty="0">
                <a:solidFill>
                  <a:schemeClr val="tx1"/>
                </a:solidFill>
                <a:effectLst/>
                <a:latin typeface="+mn-lt"/>
                <a:ea typeface="+mn-ea"/>
                <a:cs typeface="+mn-cs"/>
              </a:rPr>
              <a:t> are the head of financial operations for an organization. They are responsible for its strategic direction, risk management and developing and monitoring control systems tied to assets.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Auditors</a:t>
            </a:r>
            <a:r>
              <a:rPr lang="en-US" sz="1200" kern="1200" dirty="0">
                <a:solidFill>
                  <a:schemeClr val="tx1"/>
                </a:solidFill>
                <a:effectLst/>
                <a:latin typeface="+mn-lt"/>
                <a:ea typeface="+mn-ea"/>
                <a:cs typeface="+mn-cs"/>
              </a:rPr>
              <a:t> provide an independent and objective assessment of how a company operates—ensuring employees follow procedures and their organization complies with laws and regulations.</a:t>
            </a:r>
          </a:p>
          <a:p>
            <a:r>
              <a:rPr lang="en-US" sz="1200" b="1" kern="1200" dirty="0">
                <a:solidFill>
                  <a:schemeClr val="tx1"/>
                </a:solidFill>
                <a:effectLst/>
                <a:latin typeface="+mn-lt"/>
                <a:ea typeface="+mn-ea"/>
                <a:cs typeface="+mn-cs"/>
              </a:rPr>
              <a:t>Forensic accountants</a:t>
            </a:r>
            <a:r>
              <a:rPr lang="en-US" sz="1200" kern="1200" dirty="0">
                <a:solidFill>
                  <a:schemeClr val="tx1"/>
                </a:solidFill>
                <a:effectLst/>
                <a:latin typeface="+mn-lt"/>
                <a:ea typeface="+mn-ea"/>
                <a:cs typeface="+mn-cs"/>
              </a:rPr>
              <a:t> investigate, audit and analyze financial records and accounts for evidence of fraud. They often provide expert testimony, present evidence and relay their conclusions in court.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Educators</a:t>
            </a:r>
            <a:r>
              <a:rPr lang="en-US" sz="1200" b="0" kern="1200" dirty="0">
                <a:solidFill>
                  <a:schemeClr val="tx1"/>
                </a:solidFill>
                <a:effectLst/>
                <a:latin typeface="+mn-lt"/>
                <a:ea typeface="+mn-ea"/>
                <a:cs typeface="+mn-cs"/>
              </a:rPr>
              <a:t> With your knowledge as a CPA, you can help develop the next generation of CPAs by teaching college classes part-time or full-time.</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6ECD42-1894-8A4D-9204-BE7F4E752B53}" type="slidenum">
              <a:rPr lang="en-US" smtClean="0"/>
              <a:t>9</a:t>
            </a:fld>
            <a:endParaRPr lang="en-US"/>
          </a:p>
        </p:txBody>
      </p:sp>
    </p:spTree>
    <p:extLst>
      <p:ext uri="{BB962C8B-B14F-4D97-AF65-F5344CB8AC3E}">
        <p14:creationId xmlns:p14="http://schemas.microsoft.com/office/powerpoint/2010/main" val="3284710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03F41"/>
                </a:solidFill>
                <a:latin typeface="PT Sans" panose="020B0503020203020204" pitchFamily="34" charset="0"/>
              </a:rPr>
              <a:t>Source for all salary: Robert Half, 2021 Accounting &amp; Finance Salary Guide </a:t>
            </a:r>
            <a:endParaRPr lang="en-US" sz="10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10"/>
          </p:nvPr>
        </p:nvSpPr>
        <p:spPr/>
        <p:txBody>
          <a:bodyPr/>
          <a:lstStyle/>
          <a:p>
            <a:fld id="{456ECD42-1894-8A4D-9204-BE7F4E752B53}" type="slidenum">
              <a:rPr lang="en-US" smtClean="0"/>
              <a:t>10</a:t>
            </a:fld>
            <a:endParaRPr lang="en-US"/>
          </a:p>
        </p:txBody>
      </p:sp>
    </p:spTree>
    <p:extLst>
      <p:ext uri="{BB962C8B-B14F-4D97-AF65-F5344CB8AC3E}">
        <p14:creationId xmlns:p14="http://schemas.microsoft.com/office/powerpoint/2010/main" val="82093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38056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14217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336831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135955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354727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535123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96774A-741D-3942-B379-45FE73B16FE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70301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96774A-741D-3942-B379-45FE73B16FE9}"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575851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96774A-741D-3942-B379-45FE73B16FE9}"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680011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6774A-741D-3942-B379-45FE73B16FE9}"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137580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6774A-741D-3942-B379-45FE73B16FE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03661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1768086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6774A-741D-3942-B379-45FE73B16FE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712044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3399243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1912655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ext 1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19200"/>
          </a:xfrm>
          <a:prstGeom prst="rect">
            <a:avLst/>
          </a:prstGeom>
        </p:spPr>
      </p:pic>
      <p:sp>
        <p:nvSpPr>
          <p:cNvPr id="2" name="Title 1"/>
          <p:cNvSpPr>
            <a:spLocks noGrp="1"/>
          </p:cNvSpPr>
          <p:nvPr>
            <p:ph type="title"/>
          </p:nvPr>
        </p:nvSpPr>
        <p:spPr>
          <a:xfrm>
            <a:off x="499169" y="487680"/>
            <a:ext cx="7772400" cy="788471"/>
          </a:xfrm>
          <a:effectLst/>
        </p:spPr>
        <p:txBody>
          <a:bodyPr lIns="0" tIns="0" rIns="0" bIns="0" anchor="t" anchorCtr="0">
            <a:noAutofit/>
          </a:bodyPr>
          <a:lstStyle>
            <a:lvl1pPr algn="l">
              <a:defRPr sz="2200">
                <a:solidFill>
                  <a:schemeClr val="bg1"/>
                </a:solidFill>
              </a:defRPr>
            </a:lvl1pPr>
          </a:lstStyle>
          <a:p>
            <a:r>
              <a:rPr lang="en-US"/>
              <a:t>Click to edit Master title style</a:t>
            </a:r>
          </a:p>
        </p:txBody>
      </p:sp>
      <p:sp>
        <p:nvSpPr>
          <p:cNvPr id="11"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Content Placeholder 3"/>
          <p:cNvSpPr>
            <a:spLocks noGrp="1"/>
          </p:cNvSpPr>
          <p:nvPr>
            <p:ph sz="quarter" idx="14"/>
          </p:nvPr>
        </p:nvSpPr>
        <p:spPr>
          <a:xfrm>
            <a:off x="499169" y="1602317"/>
            <a:ext cx="7772399" cy="4466167"/>
          </a:xfrm>
        </p:spPr>
        <p:txBody>
          <a:bodyPr>
            <a:noAutofit/>
          </a:bodyPr>
          <a:lstStyle>
            <a:lvl1pPr>
              <a:spcAft>
                <a:spcPts val="1200"/>
              </a:spcAft>
              <a:buClr>
                <a:schemeClr val="tx1"/>
              </a:buClr>
              <a:defRPr/>
            </a:lvl1pPr>
            <a:lvl2pPr>
              <a:spcAft>
                <a:spcPts val="1200"/>
              </a:spcAft>
              <a:buClr>
                <a:schemeClr val="tx1"/>
              </a:buClr>
              <a:defRPr/>
            </a:lvl2pPr>
            <a:lvl3pPr indent="-228600">
              <a:spcAft>
                <a:spcPts val="1200"/>
              </a:spcAft>
              <a:buClr>
                <a:schemeClr val="tx1"/>
              </a:buClr>
              <a:defRPr/>
            </a:lvl3pPr>
            <a:lvl4pPr>
              <a:spcAft>
                <a:spcPts val="1200"/>
              </a:spcAft>
              <a:buClr>
                <a:schemeClr val="tx1"/>
              </a:buClr>
              <a:defRPr/>
            </a:lvl4pPr>
            <a:lvl5pPr>
              <a:spcAft>
                <a:spcPts val="1200"/>
              </a:spcAft>
              <a:buClr>
                <a:schemeClr val="tx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2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6774A-741D-3942-B379-45FE73B16FE9}"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75591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96774A-741D-3942-B379-45FE73B16FE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56828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96774A-741D-3942-B379-45FE73B16FE9}"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63238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96774A-741D-3942-B379-45FE73B16FE9}"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150006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6774A-741D-3942-B379-45FE73B16FE9}"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44211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6774A-741D-3942-B379-45FE73B16FE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203640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6774A-741D-3942-B379-45FE73B16FE9}"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966F40-63C4-F749-BAF1-039DDDFCC38F}" type="slidenum">
              <a:rPr lang="en-US" smtClean="0"/>
              <a:t>‹#›</a:t>
            </a:fld>
            <a:endParaRPr lang="en-US"/>
          </a:p>
        </p:txBody>
      </p:sp>
    </p:spTree>
    <p:extLst>
      <p:ext uri="{BB962C8B-B14F-4D97-AF65-F5344CB8AC3E}">
        <p14:creationId xmlns:p14="http://schemas.microsoft.com/office/powerpoint/2010/main" val="201800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6774A-741D-3942-B379-45FE73B16FE9}" type="datetimeFigureOut">
              <a:rPr lang="en-US" smtClean="0"/>
              <a:t>6/23/2022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66F40-63C4-F749-BAF1-039DDDFCC38F}" type="slidenum">
              <a:rPr lang="en-US" smtClean="0"/>
              <a:t>‹#›</a:t>
            </a:fld>
            <a:endParaRPr lang="en-US"/>
          </a:p>
        </p:txBody>
      </p:sp>
    </p:spTree>
    <p:extLst>
      <p:ext uri="{BB962C8B-B14F-4D97-AF65-F5344CB8AC3E}">
        <p14:creationId xmlns:p14="http://schemas.microsoft.com/office/powerpoint/2010/main" val="3015409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6774A-741D-3942-B379-45FE73B16FE9}" type="datetimeFigureOut">
              <a:rPr lang="en-US" smtClean="0"/>
              <a:t>6/23/2022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66F40-63C4-F749-BAF1-039DDDFCC38F}" type="slidenum">
              <a:rPr lang="en-US" smtClean="0"/>
              <a:t>‹#›</a:t>
            </a:fld>
            <a:endParaRPr lang="en-US"/>
          </a:p>
        </p:txBody>
      </p:sp>
    </p:spTree>
    <p:extLst>
      <p:ext uri="{BB962C8B-B14F-4D97-AF65-F5344CB8AC3E}">
        <p14:creationId xmlns:p14="http://schemas.microsoft.com/office/powerpoint/2010/main" val="1719680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image" Target="../media/image10.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65F16A-BF94-4F42-9105-0B3A197900FC}"/>
              </a:ext>
            </a:extLst>
          </p:cNvPr>
          <p:cNvPicPr>
            <a:picLocks noChangeAspect="1"/>
          </p:cNvPicPr>
          <p:nvPr/>
        </p:nvPicPr>
        <p:blipFill>
          <a:blip r:embed="rId2"/>
          <a:stretch>
            <a:fillRect/>
          </a:stretch>
        </p:blipFill>
        <p:spPr>
          <a:xfrm>
            <a:off x="-12356" y="0"/>
            <a:ext cx="9156356" cy="6858000"/>
          </a:xfrm>
          <a:prstGeom prst="rect">
            <a:avLst/>
          </a:prstGeom>
        </p:spPr>
      </p:pic>
      <p:pic>
        <p:nvPicPr>
          <p:cNvPr id="7" name="Picture 6">
            <a:extLst>
              <a:ext uri="{FF2B5EF4-FFF2-40B4-BE49-F238E27FC236}">
                <a16:creationId xmlns:a16="http://schemas.microsoft.com/office/drawing/2014/main" id="{00196AB9-88B9-1742-9BA5-865A7202E77C}"/>
              </a:ext>
            </a:extLst>
          </p:cNvPr>
          <p:cNvPicPr>
            <a:picLocks noChangeAspect="1"/>
          </p:cNvPicPr>
          <p:nvPr/>
        </p:nvPicPr>
        <p:blipFill>
          <a:blip r:embed="rId3"/>
          <a:stretch>
            <a:fillRect/>
          </a:stretch>
        </p:blipFill>
        <p:spPr>
          <a:xfrm>
            <a:off x="3519953" y="1143000"/>
            <a:ext cx="4572000" cy="4572000"/>
          </a:xfrm>
          <a:prstGeom prst="rect">
            <a:avLst/>
          </a:prstGeom>
        </p:spPr>
      </p:pic>
      <p:pic>
        <p:nvPicPr>
          <p:cNvPr id="9" name="Picture 8">
            <a:extLst>
              <a:ext uri="{FF2B5EF4-FFF2-40B4-BE49-F238E27FC236}">
                <a16:creationId xmlns:a16="http://schemas.microsoft.com/office/drawing/2014/main" id="{4F09B2CE-74B2-9548-8178-F150CF2A4D0D}"/>
              </a:ext>
            </a:extLst>
          </p:cNvPr>
          <p:cNvPicPr>
            <a:picLocks noChangeAspect="1"/>
          </p:cNvPicPr>
          <p:nvPr/>
        </p:nvPicPr>
        <p:blipFill>
          <a:blip r:embed="rId4"/>
          <a:stretch>
            <a:fillRect/>
          </a:stretch>
        </p:blipFill>
        <p:spPr>
          <a:xfrm>
            <a:off x="1384300" y="2531482"/>
            <a:ext cx="6707653" cy="1710318"/>
          </a:xfrm>
          <a:prstGeom prst="rect">
            <a:avLst/>
          </a:prstGeom>
        </p:spPr>
      </p:pic>
      <p:sp>
        <p:nvSpPr>
          <p:cNvPr id="11" name="TextBox 10">
            <a:extLst>
              <a:ext uri="{FF2B5EF4-FFF2-40B4-BE49-F238E27FC236}">
                <a16:creationId xmlns:a16="http://schemas.microsoft.com/office/drawing/2014/main" id="{CCED359D-77D9-B343-9B98-6D3FC27AB074}"/>
              </a:ext>
            </a:extLst>
          </p:cNvPr>
          <p:cNvSpPr txBox="1"/>
          <p:nvPr/>
        </p:nvSpPr>
        <p:spPr>
          <a:xfrm>
            <a:off x="1263480" y="4228524"/>
            <a:ext cx="3963428" cy="584775"/>
          </a:xfrm>
          <a:prstGeom prst="rect">
            <a:avLst/>
          </a:prstGeom>
          <a:noFill/>
        </p:spPr>
        <p:txBody>
          <a:bodyPr wrap="square">
            <a:spAutoFit/>
          </a:bodyPr>
          <a:lstStyle/>
          <a:p>
            <a:r>
              <a:rPr lang="en-US" sz="1600" spc="100" dirty="0">
                <a:solidFill>
                  <a:srgbClr val="FFC000"/>
                </a:solidFill>
                <a:latin typeface="Roboto" panose="02000000000000000000" pitchFamily="2" charset="0"/>
                <a:ea typeface="Roboto" panose="02000000000000000000" pitchFamily="2" charset="0"/>
              </a:rPr>
              <a:t>AN INTRODUCTION TO THE </a:t>
            </a:r>
            <a:r>
              <a:rPr lang="en-US" sz="1600" b="1" spc="100" dirty="0">
                <a:solidFill>
                  <a:srgbClr val="FFC000"/>
                </a:solidFill>
                <a:latin typeface="Roboto" panose="02000000000000000000" pitchFamily="2" charset="0"/>
                <a:ea typeface="Roboto" panose="02000000000000000000" pitchFamily="2" charset="0"/>
              </a:rPr>
              <a:t>ACCOUNTING PROFESSION</a:t>
            </a:r>
            <a:endParaRPr lang="en-US" sz="1600" spc="100" dirty="0">
              <a:solidFill>
                <a:srgbClr val="FFC000"/>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E62CAFDD-968E-884C-BCA2-F2086F6FC79F}"/>
              </a:ext>
            </a:extLst>
          </p:cNvPr>
          <p:cNvPicPr>
            <a:picLocks noChangeAspect="1"/>
          </p:cNvPicPr>
          <p:nvPr/>
        </p:nvPicPr>
        <p:blipFill>
          <a:blip r:embed="rId5"/>
          <a:stretch>
            <a:fillRect/>
          </a:stretch>
        </p:blipFill>
        <p:spPr>
          <a:xfrm>
            <a:off x="-12356" y="6530376"/>
            <a:ext cx="9156356" cy="327012"/>
          </a:xfrm>
          <a:prstGeom prst="rect">
            <a:avLst/>
          </a:prstGeom>
        </p:spPr>
      </p:pic>
    </p:spTree>
    <p:extLst>
      <p:ext uri="{BB962C8B-B14F-4D97-AF65-F5344CB8AC3E}">
        <p14:creationId xmlns:p14="http://schemas.microsoft.com/office/powerpoint/2010/main" val="130433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577144C6-AF34-454D-87F0-25C1C41F429E}"/>
              </a:ext>
            </a:extLst>
          </p:cNvPr>
          <p:cNvPicPr>
            <a:picLocks noChangeAspect="1"/>
          </p:cNvPicPr>
          <p:nvPr/>
        </p:nvPicPr>
        <p:blipFill>
          <a:blip r:embed="rId3"/>
          <a:stretch>
            <a:fillRect/>
          </a:stretch>
        </p:blipFill>
        <p:spPr>
          <a:xfrm>
            <a:off x="-12356" y="6530376"/>
            <a:ext cx="9156356" cy="327012"/>
          </a:xfrm>
          <a:prstGeom prst="rect">
            <a:avLst/>
          </a:prstGeom>
        </p:spPr>
      </p:pic>
      <p:sp>
        <p:nvSpPr>
          <p:cNvPr id="66" name="Rectangle 65">
            <a:extLst>
              <a:ext uri="{FF2B5EF4-FFF2-40B4-BE49-F238E27FC236}">
                <a16:creationId xmlns:a16="http://schemas.microsoft.com/office/drawing/2014/main" id="{A2CAA9C4-76F0-4C51-82E8-FD894B93B4EE}"/>
              </a:ext>
            </a:extLst>
          </p:cNvPr>
          <p:cNvSpPr/>
          <p:nvPr/>
        </p:nvSpPr>
        <p:spPr>
          <a:xfrm>
            <a:off x="0" y="0"/>
            <a:ext cx="9144000" cy="13277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kern="2400" spc="200" dirty="0">
                <a:solidFill>
                  <a:schemeClr val="bg1">
                    <a:lumMod val="50000"/>
                  </a:schemeClr>
                </a:solidFill>
                <a:latin typeface="Roboto" panose="02000000000000000000" pitchFamily="2" charset="0"/>
                <a:ea typeface="Roboto" panose="02000000000000000000" pitchFamily="2" charset="0"/>
              </a:rPr>
              <a:t>The world needs skilled accountants.</a:t>
            </a:r>
            <a:br>
              <a:rPr lang="en-US" sz="3200" kern="2400" spc="200" dirty="0">
                <a:solidFill>
                  <a:schemeClr val="bg1">
                    <a:lumMod val="50000"/>
                  </a:schemeClr>
                </a:solidFill>
                <a:latin typeface="Roboto" panose="02000000000000000000" pitchFamily="2" charset="0"/>
                <a:ea typeface="Roboto" panose="02000000000000000000" pitchFamily="2" charset="0"/>
              </a:rPr>
            </a:br>
            <a:r>
              <a:rPr lang="en-US" sz="2000" b="1" kern="2400" spc="200" dirty="0">
                <a:solidFill>
                  <a:srgbClr val="FDB713"/>
                </a:solidFill>
                <a:latin typeface="Roboto" panose="02000000000000000000" pitchFamily="2" charset="0"/>
                <a:ea typeface="Roboto" panose="02000000000000000000" pitchFamily="2" charset="0"/>
              </a:rPr>
              <a:t>And they’re willing to pay to get them.</a:t>
            </a:r>
          </a:p>
        </p:txBody>
      </p:sp>
      <p:pic>
        <p:nvPicPr>
          <p:cNvPr id="80" name="Graphic 79" descr="Money outline">
            <a:extLst>
              <a:ext uri="{FF2B5EF4-FFF2-40B4-BE49-F238E27FC236}">
                <a16:creationId xmlns:a16="http://schemas.microsoft.com/office/drawing/2014/main" id="{020E9D48-BA3F-472E-B7EC-C0683C114A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4098" y="1327759"/>
            <a:ext cx="3764071" cy="3764071"/>
          </a:xfrm>
          <a:prstGeom prst="rect">
            <a:avLst/>
          </a:prstGeom>
        </p:spPr>
      </p:pic>
      <p:sp>
        <p:nvSpPr>
          <p:cNvPr id="82" name="TextBox 81">
            <a:extLst>
              <a:ext uri="{FF2B5EF4-FFF2-40B4-BE49-F238E27FC236}">
                <a16:creationId xmlns:a16="http://schemas.microsoft.com/office/drawing/2014/main" id="{DB7D5013-D24F-4CAA-9BEA-7C2B11806A64}"/>
              </a:ext>
            </a:extLst>
          </p:cNvPr>
          <p:cNvSpPr txBox="1"/>
          <p:nvPr/>
        </p:nvSpPr>
        <p:spPr>
          <a:xfrm>
            <a:off x="989555" y="5091830"/>
            <a:ext cx="7590773" cy="1200329"/>
          </a:xfrm>
          <a:prstGeom prst="rect">
            <a:avLst/>
          </a:prstGeom>
          <a:noFill/>
        </p:spPr>
        <p:txBody>
          <a:bodyPr wrap="square">
            <a:spAutoFit/>
          </a:bodyPr>
          <a:lstStyle/>
          <a:p>
            <a:pPr algn="ctr"/>
            <a:r>
              <a:rPr lang="en-US" sz="2400" dirty="0">
                <a:solidFill>
                  <a:srgbClr val="3B4A5A"/>
                </a:solidFill>
                <a:latin typeface="Roboto" panose="02000000000000000000" pitchFamily="2" charset="0"/>
                <a:ea typeface="Roboto" panose="02000000000000000000" pitchFamily="2" charset="0"/>
              </a:rPr>
              <a:t>Newly licensed CPAs make up to </a:t>
            </a:r>
            <a:r>
              <a:rPr lang="en-US" sz="2400" dirty="0">
                <a:solidFill>
                  <a:srgbClr val="A42D58"/>
                </a:solidFill>
                <a:latin typeface="Roboto" panose="02000000000000000000" pitchFamily="2" charset="0"/>
                <a:ea typeface="Roboto" panose="02000000000000000000" pitchFamily="2" charset="0"/>
              </a:rPr>
              <a:t>$93,500 </a:t>
            </a:r>
            <a:r>
              <a:rPr lang="en-US" sz="2400" dirty="0">
                <a:solidFill>
                  <a:srgbClr val="3B4A5A"/>
                </a:solidFill>
                <a:latin typeface="Roboto" panose="02000000000000000000" pitchFamily="2" charset="0"/>
                <a:ea typeface="Roboto" panose="02000000000000000000" pitchFamily="2" charset="0"/>
              </a:rPr>
              <a:t>per year. Those with more experience make far more – </a:t>
            </a:r>
            <a:br>
              <a:rPr lang="en-US" sz="2400" dirty="0">
                <a:solidFill>
                  <a:srgbClr val="3B4A5A"/>
                </a:solidFill>
                <a:latin typeface="Roboto" panose="02000000000000000000" pitchFamily="2" charset="0"/>
                <a:ea typeface="Roboto" panose="02000000000000000000" pitchFamily="2" charset="0"/>
              </a:rPr>
            </a:br>
            <a:r>
              <a:rPr lang="en-US" sz="2400" dirty="0">
                <a:solidFill>
                  <a:srgbClr val="3B4A5A"/>
                </a:solidFill>
                <a:latin typeface="Roboto" panose="02000000000000000000" pitchFamily="2" charset="0"/>
                <a:ea typeface="Roboto" panose="02000000000000000000" pitchFamily="2" charset="0"/>
              </a:rPr>
              <a:t>upward of six figures annually!</a:t>
            </a:r>
          </a:p>
        </p:txBody>
      </p:sp>
    </p:spTree>
    <p:extLst>
      <p:ext uri="{BB962C8B-B14F-4D97-AF65-F5344CB8AC3E}">
        <p14:creationId xmlns:p14="http://schemas.microsoft.com/office/powerpoint/2010/main" val="87565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E9D2A61-5CC0-4F41-B913-FC884C9BC487}"/>
              </a:ext>
            </a:extLst>
          </p:cNvPr>
          <p:cNvPicPr>
            <a:picLocks noChangeAspect="1"/>
          </p:cNvPicPr>
          <p:nvPr/>
        </p:nvPicPr>
        <p:blipFill>
          <a:blip r:embed="rId3"/>
          <a:stretch>
            <a:fillRect/>
          </a:stretch>
        </p:blipFill>
        <p:spPr>
          <a:xfrm>
            <a:off x="-127322" y="-2682534"/>
            <a:ext cx="9271322" cy="6792345"/>
          </a:xfrm>
          <a:prstGeom prst="rect">
            <a:avLst/>
          </a:prstGeom>
        </p:spPr>
      </p:pic>
      <p:sp>
        <p:nvSpPr>
          <p:cNvPr id="6" name="Rectangle 5"/>
          <p:cNvSpPr/>
          <p:nvPr/>
        </p:nvSpPr>
        <p:spPr>
          <a:xfrm>
            <a:off x="1321825" y="4730640"/>
            <a:ext cx="6487993" cy="1569660"/>
          </a:xfrm>
          <a:prstGeom prst="rect">
            <a:avLst/>
          </a:prstGeom>
        </p:spPr>
        <p:txBody>
          <a:bodyPr wrap="square">
            <a:spAutoFit/>
          </a:bodyPr>
          <a:lstStyle/>
          <a:p>
            <a:pPr algn="ctr"/>
            <a:r>
              <a:rPr lang="en-US" sz="2400" dirty="0">
                <a:solidFill>
                  <a:srgbClr val="3B4A5A"/>
                </a:solidFill>
                <a:latin typeface="Roboto" panose="02000000000000000000" pitchFamily="2" charset="0"/>
                <a:ea typeface="Roboto" panose="02000000000000000000" pitchFamily="2" charset="0"/>
              </a:rPr>
              <a:t>Accounting isn’t math. It’s money. </a:t>
            </a:r>
            <a:br>
              <a:rPr lang="en-US" sz="2400" dirty="0">
                <a:solidFill>
                  <a:srgbClr val="3B4A5A"/>
                </a:solidFill>
                <a:latin typeface="Roboto" panose="02000000000000000000" pitchFamily="2" charset="0"/>
                <a:ea typeface="Roboto" panose="02000000000000000000" pitchFamily="2" charset="0"/>
              </a:rPr>
            </a:br>
            <a:r>
              <a:rPr lang="en-US" sz="2400" dirty="0">
                <a:solidFill>
                  <a:srgbClr val="3B4A5A"/>
                </a:solidFill>
                <a:latin typeface="Roboto" panose="02000000000000000000" pitchFamily="2" charset="0"/>
                <a:ea typeface="Roboto" panose="02000000000000000000" pitchFamily="2" charset="0"/>
              </a:rPr>
              <a:t>People skills are important, too – even more so the further a CPA climbs the corporate ladder.</a:t>
            </a:r>
          </a:p>
        </p:txBody>
      </p:sp>
      <p:pic>
        <p:nvPicPr>
          <p:cNvPr id="2" name="Picture 1">
            <a:extLst>
              <a:ext uri="{FF2B5EF4-FFF2-40B4-BE49-F238E27FC236}">
                <a16:creationId xmlns:a16="http://schemas.microsoft.com/office/drawing/2014/main" id="{A7F7B4A6-785A-C94B-8E43-3E890AC7C540}"/>
              </a:ext>
            </a:extLst>
          </p:cNvPr>
          <p:cNvPicPr>
            <a:picLocks noChangeAspect="1"/>
          </p:cNvPicPr>
          <p:nvPr/>
        </p:nvPicPr>
        <p:blipFill>
          <a:blip r:embed="rId4"/>
          <a:stretch>
            <a:fillRect/>
          </a:stretch>
        </p:blipFill>
        <p:spPr>
          <a:xfrm>
            <a:off x="2025469" y="839002"/>
            <a:ext cx="5093062" cy="1990212"/>
          </a:xfrm>
          <a:prstGeom prst="rect">
            <a:avLst/>
          </a:prstGeom>
        </p:spPr>
      </p:pic>
      <p:pic>
        <p:nvPicPr>
          <p:cNvPr id="7" name="Picture 6">
            <a:extLst>
              <a:ext uri="{FF2B5EF4-FFF2-40B4-BE49-F238E27FC236}">
                <a16:creationId xmlns:a16="http://schemas.microsoft.com/office/drawing/2014/main" id="{D6866632-9412-DB4F-B289-733B2ADC52BE}"/>
              </a:ext>
            </a:extLst>
          </p:cNvPr>
          <p:cNvPicPr>
            <a:picLocks noChangeAspect="1"/>
          </p:cNvPicPr>
          <p:nvPr/>
        </p:nvPicPr>
        <p:blipFill>
          <a:blip r:embed="rId5"/>
          <a:stretch>
            <a:fillRect/>
          </a:stretch>
        </p:blipFill>
        <p:spPr>
          <a:xfrm>
            <a:off x="4128701" y="3133468"/>
            <a:ext cx="886597" cy="197021"/>
          </a:xfrm>
          <a:prstGeom prst="rect">
            <a:avLst/>
          </a:prstGeom>
        </p:spPr>
      </p:pic>
      <p:pic>
        <p:nvPicPr>
          <p:cNvPr id="12" name="Picture 11">
            <a:extLst>
              <a:ext uri="{FF2B5EF4-FFF2-40B4-BE49-F238E27FC236}">
                <a16:creationId xmlns:a16="http://schemas.microsoft.com/office/drawing/2014/main" id="{146E7707-B040-0B4C-910F-BCB8297D1DF6}"/>
              </a:ext>
            </a:extLst>
          </p:cNvPr>
          <p:cNvPicPr>
            <a:picLocks noChangeAspect="1"/>
          </p:cNvPicPr>
          <p:nvPr/>
        </p:nvPicPr>
        <p:blipFill>
          <a:blip r:embed="rId6"/>
          <a:stretch>
            <a:fillRect/>
          </a:stretch>
        </p:blipFill>
        <p:spPr>
          <a:xfrm>
            <a:off x="-12356" y="6530376"/>
            <a:ext cx="9156356" cy="327012"/>
          </a:xfrm>
          <a:prstGeom prst="rect">
            <a:avLst/>
          </a:prstGeom>
        </p:spPr>
      </p:pic>
    </p:spTree>
    <p:extLst>
      <p:ext uri="{BB962C8B-B14F-4D97-AF65-F5344CB8AC3E}">
        <p14:creationId xmlns:p14="http://schemas.microsoft.com/office/powerpoint/2010/main" val="2961931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271B4A-6D49-5F43-BC19-1C519C247912}"/>
              </a:ext>
            </a:extLst>
          </p:cNvPr>
          <p:cNvPicPr>
            <a:picLocks noChangeAspect="1"/>
          </p:cNvPicPr>
          <p:nvPr/>
        </p:nvPicPr>
        <p:blipFill>
          <a:blip r:embed="rId3"/>
          <a:stretch>
            <a:fillRect/>
          </a:stretch>
        </p:blipFill>
        <p:spPr>
          <a:xfrm>
            <a:off x="-12356" y="-81023"/>
            <a:ext cx="9144000" cy="6939023"/>
          </a:xfrm>
          <a:prstGeom prst="rect">
            <a:avLst/>
          </a:prstGeom>
        </p:spPr>
      </p:pic>
      <p:sp>
        <p:nvSpPr>
          <p:cNvPr id="7" name="Rectangle 6"/>
          <p:cNvSpPr/>
          <p:nvPr/>
        </p:nvSpPr>
        <p:spPr>
          <a:xfrm>
            <a:off x="1746700" y="389453"/>
            <a:ext cx="563824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mn-cs"/>
              </a:rPr>
              <a:t>Traits of successful CPAs:</a:t>
            </a:r>
          </a:p>
        </p:txBody>
      </p:sp>
      <p:pic>
        <p:nvPicPr>
          <p:cNvPr id="19" name="Picture 18">
            <a:extLst>
              <a:ext uri="{FF2B5EF4-FFF2-40B4-BE49-F238E27FC236}">
                <a16:creationId xmlns:a16="http://schemas.microsoft.com/office/drawing/2014/main" id="{D052AE10-E9DB-CF44-9723-CBD1B06FB85C}"/>
              </a:ext>
            </a:extLst>
          </p:cNvPr>
          <p:cNvPicPr>
            <a:picLocks noChangeAspect="1"/>
          </p:cNvPicPr>
          <p:nvPr/>
        </p:nvPicPr>
        <p:blipFill>
          <a:blip r:embed="rId4"/>
          <a:stretch>
            <a:fillRect/>
          </a:stretch>
        </p:blipFill>
        <p:spPr>
          <a:xfrm>
            <a:off x="-12356" y="6530376"/>
            <a:ext cx="9156356" cy="327012"/>
          </a:xfrm>
          <a:prstGeom prst="rect">
            <a:avLst/>
          </a:prstGeom>
        </p:spPr>
      </p:pic>
      <p:grpSp>
        <p:nvGrpSpPr>
          <p:cNvPr id="15" name="Group 14">
            <a:extLst>
              <a:ext uri="{FF2B5EF4-FFF2-40B4-BE49-F238E27FC236}">
                <a16:creationId xmlns:a16="http://schemas.microsoft.com/office/drawing/2014/main" id="{C2AD9BAD-A157-1948-8844-6A4749012360}"/>
              </a:ext>
            </a:extLst>
          </p:cNvPr>
          <p:cNvGrpSpPr/>
          <p:nvPr/>
        </p:nvGrpSpPr>
        <p:grpSpPr>
          <a:xfrm>
            <a:off x="2905184" y="1512798"/>
            <a:ext cx="3308919" cy="4586059"/>
            <a:chOff x="2922523" y="1348975"/>
            <a:chExt cx="3308919" cy="4586059"/>
          </a:xfrm>
        </p:grpSpPr>
        <p:grpSp>
          <p:nvGrpSpPr>
            <p:cNvPr id="16" name="Group 15">
              <a:extLst>
                <a:ext uri="{FF2B5EF4-FFF2-40B4-BE49-F238E27FC236}">
                  <a16:creationId xmlns:a16="http://schemas.microsoft.com/office/drawing/2014/main" id="{28BA3762-C1D4-D54E-9C54-7D963EF4371A}"/>
                </a:ext>
              </a:extLst>
            </p:cNvPr>
            <p:cNvGrpSpPr/>
            <p:nvPr/>
          </p:nvGrpSpPr>
          <p:grpSpPr>
            <a:xfrm>
              <a:off x="2922523" y="1348975"/>
              <a:ext cx="3308919" cy="4119336"/>
              <a:chOff x="2911364" y="1459057"/>
              <a:chExt cx="3308919" cy="4119336"/>
            </a:xfrm>
          </p:grpSpPr>
          <p:sp>
            <p:nvSpPr>
              <p:cNvPr id="20" name="TextBox 19">
                <a:extLst>
                  <a:ext uri="{FF2B5EF4-FFF2-40B4-BE49-F238E27FC236}">
                    <a16:creationId xmlns:a16="http://schemas.microsoft.com/office/drawing/2014/main" id="{9337A3AA-B801-E147-A5C0-9A2D62FAC115}"/>
                  </a:ext>
                </a:extLst>
              </p:cNvPr>
              <p:cNvSpPr txBox="1"/>
              <p:nvPr/>
            </p:nvSpPr>
            <p:spPr>
              <a:xfrm>
                <a:off x="2911364" y="2431843"/>
                <a:ext cx="3308919"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CREATIVE PROBLEM SOLVERS</a:t>
                </a:r>
              </a:p>
            </p:txBody>
          </p:sp>
          <p:sp>
            <p:nvSpPr>
              <p:cNvPr id="21" name="TextBox 20">
                <a:extLst>
                  <a:ext uri="{FF2B5EF4-FFF2-40B4-BE49-F238E27FC236}">
                    <a16:creationId xmlns:a16="http://schemas.microsoft.com/office/drawing/2014/main" id="{5402287C-7BE7-2B4A-A23B-4C85BFEA55A6}"/>
                  </a:ext>
                </a:extLst>
              </p:cNvPr>
              <p:cNvSpPr txBox="1"/>
              <p:nvPr/>
            </p:nvSpPr>
            <p:spPr>
              <a:xfrm>
                <a:off x="3069826" y="2916095"/>
                <a:ext cx="2816798"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RELATIONSHIP BUILDERS</a:t>
                </a:r>
              </a:p>
            </p:txBody>
          </p:sp>
          <p:sp>
            <p:nvSpPr>
              <p:cNvPr id="22" name="TextBox 21">
                <a:extLst>
                  <a:ext uri="{FF2B5EF4-FFF2-40B4-BE49-F238E27FC236}">
                    <a16:creationId xmlns:a16="http://schemas.microsoft.com/office/drawing/2014/main" id="{C9E28445-7924-ED40-8869-A4288610BF00}"/>
                  </a:ext>
                </a:extLst>
              </p:cNvPr>
              <p:cNvSpPr txBox="1"/>
              <p:nvPr/>
            </p:nvSpPr>
            <p:spPr>
              <a:xfrm>
                <a:off x="3826042" y="3400347"/>
                <a:ext cx="1507144"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LEADERS</a:t>
                </a:r>
              </a:p>
            </p:txBody>
          </p:sp>
          <p:sp>
            <p:nvSpPr>
              <p:cNvPr id="32" name="TextBox 31">
                <a:extLst>
                  <a:ext uri="{FF2B5EF4-FFF2-40B4-BE49-F238E27FC236}">
                    <a16:creationId xmlns:a16="http://schemas.microsoft.com/office/drawing/2014/main" id="{1E6E17DD-4C38-DB42-96D5-266FAF5457CC}"/>
                  </a:ext>
                </a:extLst>
              </p:cNvPr>
              <p:cNvSpPr txBox="1"/>
              <p:nvPr/>
            </p:nvSpPr>
            <p:spPr>
              <a:xfrm>
                <a:off x="3348347" y="3839681"/>
                <a:ext cx="2447306"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CRITICAL THINKERS</a:t>
                </a:r>
              </a:p>
            </p:txBody>
          </p:sp>
          <p:sp>
            <p:nvSpPr>
              <p:cNvPr id="33" name="TextBox 32">
                <a:extLst>
                  <a:ext uri="{FF2B5EF4-FFF2-40B4-BE49-F238E27FC236}">
                    <a16:creationId xmlns:a16="http://schemas.microsoft.com/office/drawing/2014/main" id="{5DEBEF1C-0F8F-D149-BB50-06B5115B84B0}"/>
                  </a:ext>
                </a:extLst>
              </p:cNvPr>
              <p:cNvSpPr txBox="1"/>
              <p:nvPr/>
            </p:nvSpPr>
            <p:spPr>
              <a:xfrm>
                <a:off x="3596816" y="1459057"/>
                <a:ext cx="1962726"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CURIOUS</a:t>
                </a:r>
              </a:p>
            </p:txBody>
          </p:sp>
          <p:sp>
            <p:nvSpPr>
              <p:cNvPr id="34" name="TextBox 33">
                <a:extLst>
                  <a:ext uri="{FF2B5EF4-FFF2-40B4-BE49-F238E27FC236}">
                    <a16:creationId xmlns:a16="http://schemas.microsoft.com/office/drawing/2014/main" id="{0DB7F747-8F1A-2946-9604-34A5150451CE}"/>
                  </a:ext>
                </a:extLst>
              </p:cNvPr>
              <p:cNvSpPr txBox="1"/>
              <p:nvPr/>
            </p:nvSpPr>
            <p:spPr>
              <a:xfrm>
                <a:off x="3491183" y="1945450"/>
                <a:ext cx="2173993"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ORGANIZED</a:t>
                </a:r>
              </a:p>
            </p:txBody>
          </p:sp>
          <p:sp>
            <p:nvSpPr>
              <p:cNvPr id="35" name="TextBox 34">
                <a:extLst>
                  <a:ext uri="{FF2B5EF4-FFF2-40B4-BE49-F238E27FC236}">
                    <a16:creationId xmlns:a16="http://schemas.microsoft.com/office/drawing/2014/main" id="{7CA9A329-8027-B041-9898-2C437410CEE2}"/>
                  </a:ext>
                </a:extLst>
              </p:cNvPr>
              <p:cNvSpPr txBox="1"/>
              <p:nvPr/>
            </p:nvSpPr>
            <p:spPr>
              <a:xfrm>
                <a:off x="3257378" y="4306400"/>
                <a:ext cx="2629246"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BIG-PICTURE THINKERS</a:t>
                </a:r>
              </a:p>
            </p:txBody>
          </p:sp>
          <p:sp>
            <p:nvSpPr>
              <p:cNvPr id="36" name="TextBox 35">
                <a:extLst>
                  <a:ext uri="{FF2B5EF4-FFF2-40B4-BE49-F238E27FC236}">
                    <a16:creationId xmlns:a16="http://schemas.microsoft.com/office/drawing/2014/main" id="{CFE3C333-93BA-E84D-8D77-A868AB1D7A19}"/>
                  </a:ext>
                </a:extLst>
              </p:cNvPr>
              <p:cNvSpPr txBox="1"/>
              <p:nvPr/>
            </p:nvSpPr>
            <p:spPr>
              <a:xfrm>
                <a:off x="3469775" y="4773119"/>
                <a:ext cx="2204451"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COLLABORATORS</a:t>
                </a:r>
              </a:p>
            </p:txBody>
          </p:sp>
          <p:sp>
            <p:nvSpPr>
              <p:cNvPr id="37" name="TextBox 36">
                <a:extLst>
                  <a:ext uri="{FF2B5EF4-FFF2-40B4-BE49-F238E27FC236}">
                    <a16:creationId xmlns:a16="http://schemas.microsoft.com/office/drawing/2014/main" id="{7D02F628-7F7C-E64F-81CA-412D727ED252}"/>
                  </a:ext>
                </a:extLst>
              </p:cNvPr>
              <p:cNvSpPr txBox="1"/>
              <p:nvPr/>
            </p:nvSpPr>
            <p:spPr>
              <a:xfrm>
                <a:off x="3442123" y="5239839"/>
                <a:ext cx="2274983"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DECISION MAKERS</a:t>
                </a:r>
              </a:p>
            </p:txBody>
          </p:sp>
        </p:grpSp>
        <p:sp>
          <p:nvSpPr>
            <p:cNvPr id="17" name="TextBox 16">
              <a:extLst>
                <a:ext uri="{FF2B5EF4-FFF2-40B4-BE49-F238E27FC236}">
                  <a16:creationId xmlns:a16="http://schemas.microsoft.com/office/drawing/2014/main" id="{19735E44-CDEC-CF43-BDDB-6DF8723DB4E5}"/>
                </a:ext>
              </a:extLst>
            </p:cNvPr>
            <p:cNvSpPr txBox="1"/>
            <p:nvPr/>
          </p:nvSpPr>
          <p:spPr>
            <a:xfrm>
              <a:off x="3524217" y="5596480"/>
              <a:ext cx="2117887" cy="338554"/>
            </a:xfrm>
            <a:prstGeom prst="rect">
              <a:avLst/>
            </a:prstGeom>
            <a:solidFill>
              <a:srgbClr val="2F959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INNOVATORS</a:t>
              </a:r>
            </a:p>
          </p:txBody>
        </p:sp>
      </p:grpSp>
    </p:spTree>
    <p:extLst>
      <p:ext uri="{BB962C8B-B14F-4D97-AF65-F5344CB8AC3E}">
        <p14:creationId xmlns:p14="http://schemas.microsoft.com/office/powerpoint/2010/main" val="2764926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33FA954-A17A-AE47-A518-86852A7C63BC}"/>
              </a:ext>
            </a:extLst>
          </p:cNvPr>
          <p:cNvPicPr>
            <a:picLocks noChangeAspect="1"/>
          </p:cNvPicPr>
          <p:nvPr/>
        </p:nvPicPr>
        <p:blipFill>
          <a:blip r:embed="rId3"/>
          <a:stretch>
            <a:fillRect/>
          </a:stretch>
        </p:blipFill>
        <p:spPr>
          <a:xfrm>
            <a:off x="-12356" y="6530376"/>
            <a:ext cx="9156356" cy="327012"/>
          </a:xfrm>
          <a:prstGeom prst="rect">
            <a:avLst/>
          </a:prstGeom>
        </p:spPr>
      </p:pic>
      <p:sp>
        <p:nvSpPr>
          <p:cNvPr id="29" name="TextBox 28">
            <a:extLst>
              <a:ext uri="{FF2B5EF4-FFF2-40B4-BE49-F238E27FC236}">
                <a16:creationId xmlns:a16="http://schemas.microsoft.com/office/drawing/2014/main" id="{5B64BF83-64BC-B74A-BAA2-2420AE88A25C}"/>
              </a:ext>
            </a:extLst>
          </p:cNvPr>
          <p:cNvSpPr txBox="1"/>
          <p:nvPr/>
        </p:nvSpPr>
        <p:spPr>
          <a:xfrm>
            <a:off x="447980" y="662845"/>
            <a:ext cx="8435776" cy="523220"/>
          </a:xfrm>
          <a:prstGeom prst="rect">
            <a:avLst/>
          </a:prstGeom>
          <a:noFill/>
        </p:spPr>
        <p:txBody>
          <a:bodyPr wrap="square">
            <a:spAutoFit/>
          </a:bodyPr>
          <a:lstStyle/>
          <a:p>
            <a:pPr algn="ctr"/>
            <a:r>
              <a:rPr lang="en-US" sz="2800" spc="100" dirty="0">
                <a:solidFill>
                  <a:srgbClr val="2F9590"/>
                </a:solidFill>
                <a:latin typeface="Roboto" panose="02000000000000000000" pitchFamily="2" charset="0"/>
                <a:ea typeface="Roboto" panose="02000000000000000000" pitchFamily="2" charset="0"/>
              </a:rPr>
              <a:t>CPAs are leaders in technology.</a:t>
            </a:r>
          </a:p>
        </p:txBody>
      </p:sp>
      <p:sp>
        <p:nvSpPr>
          <p:cNvPr id="17" name="Rectangle 16">
            <a:extLst>
              <a:ext uri="{FF2B5EF4-FFF2-40B4-BE49-F238E27FC236}">
                <a16:creationId xmlns:a16="http://schemas.microsoft.com/office/drawing/2014/main" id="{2A719B8C-50DC-1149-B550-7DE42D29C643}"/>
              </a:ext>
            </a:extLst>
          </p:cNvPr>
          <p:cNvSpPr/>
          <p:nvPr/>
        </p:nvSpPr>
        <p:spPr>
          <a:xfrm>
            <a:off x="990027" y="1768663"/>
            <a:ext cx="7151586" cy="1200329"/>
          </a:xfrm>
          <a:prstGeom prst="rect">
            <a:avLst/>
          </a:prstGeom>
        </p:spPr>
        <p:txBody>
          <a:bodyPr wrap="square">
            <a:spAutoFit/>
          </a:bodyPr>
          <a:lstStyle/>
          <a:p>
            <a:pPr algn="ctr"/>
            <a:r>
              <a:rPr lang="en-US" dirty="0">
                <a:solidFill>
                  <a:srgbClr val="3B4A5A"/>
                </a:solidFill>
                <a:latin typeface="Roboto" panose="02000000000000000000" pitchFamily="2" charset="0"/>
                <a:ea typeface="Roboto" panose="02000000000000000000" pitchFamily="2" charset="0"/>
              </a:rPr>
              <a:t>Today’s CPAs are more immersed in technology than ever before, which is why tech savviness is now a required skill for the job. </a:t>
            </a:r>
          </a:p>
          <a:p>
            <a:pPr algn="ctr"/>
            <a:endParaRPr lang="en-US" dirty="0">
              <a:solidFill>
                <a:srgbClr val="3B4A5A"/>
              </a:solidFill>
              <a:latin typeface="Roboto" panose="02000000000000000000" pitchFamily="2" charset="0"/>
              <a:ea typeface="Roboto" panose="02000000000000000000" pitchFamily="2" charset="0"/>
            </a:endParaRPr>
          </a:p>
          <a:p>
            <a:pPr algn="ctr"/>
            <a:r>
              <a:rPr lang="en-US" dirty="0">
                <a:solidFill>
                  <a:srgbClr val="3B4A5A"/>
                </a:solidFill>
                <a:latin typeface="Roboto" panose="02000000000000000000" pitchFamily="2" charset="0"/>
                <a:ea typeface="Roboto" panose="02000000000000000000" pitchFamily="2" charset="0"/>
              </a:rPr>
              <a:t>CPAs use their tech skills for things like:</a:t>
            </a:r>
          </a:p>
        </p:txBody>
      </p:sp>
      <p:pic>
        <p:nvPicPr>
          <p:cNvPr id="18" name="Picture 17">
            <a:extLst>
              <a:ext uri="{FF2B5EF4-FFF2-40B4-BE49-F238E27FC236}">
                <a16:creationId xmlns:a16="http://schemas.microsoft.com/office/drawing/2014/main" id="{C4999AB6-8965-CC4A-8C12-55431A9C6540}"/>
              </a:ext>
            </a:extLst>
          </p:cNvPr>
          <p:cNvPicPr>
            <a:picLocks noChangeAspect="1"/>
          </p:cNvPicPr>
          <p:nvPr/>
        </p:nvPicPr>
        <p:blipFill>
          <a:blip r:embed="rId4"/>
          <a:stretch>
            <a:fillRect/>
          </a:stretch>
        </p:blipFill>
        <p:spPr>
          <a:xfrm>
            <a:off x="4122521" y="1371486"/>
            <a:ext cx="886597" cy="197021"/>
          </a:xfrm>
          <a:prstGeom prst="rect">
            <a:avLst/>
          </a:prstGeom>
        </p:spPr>
      </p:pic>
      <p:grpSp>
        <p:nvGrpSpPr>
          <p:cNvPr id="2" name="Group 1">
            <a:extLst>
              <a:ext uri="{FF2B5EF4-FFF2-40B4-BE49-F238E27FC236}">
                <a16:creationId xmlns:a16="http://schemas.microsoft.com/office/drawing/2014/main" id="{47E0C18D-0376-284C-9526-AC536DEA704B}"/>
              </a:ext>
            </a:extLst>
          </p:cNvPr>
          <p:cNvGrpSpPr/>
          <p:nvPr/>
        </p:nvGrpSpPr>
        <p:grpSpPr>
          <a:xfrm>
            <a:off x="2732005" y="3308791"/>
            <a:ext cx="3867726" cy="2877315"/>
            <a:chOff x="2732005" y="3189485"/>
            <a:chExt cx="3867726" cy="2877315"/>
          </a:xfrm>
        </p:grpSpPr>
        <p:sp>
          <p:nvSpPr>
            <p:cNvPr id="21" name="TextBox 20">
              <a:extLst>
                <a:ext uri="{FF2B5EF4-FFF2-40B4-BE49-F238E27FC236}">
                  <a16:creationId xmlns:a16="http://schemas.microsoft.com/office/drawing/2014/main" id="{B786901D-B0CE-7B41-B4CD-702FE587EF06}"/>
                </a:ext>
              </a:extLst>
            </p:cNvPr>
            <p:cNvSpPr txBox="1"/>
            <p:nvPr/>
          </p:nvSpPr>
          <p:spPr>
            <a:xfrm>
              <a:off x="3578872" y="3189485"/>
              <a:ext cx="2173993" cy="338554"/>
            </a:xfrm>
            <a:prstGeom prst="rect">
              <a:avLst/>
            </a:prstGeom>
            <a:solidFill>
              <a:srgbClr val="A42D58"/>
            </a:solidFill>
          </p:spPr>
          <p:txBody>
            <a:bodyPr wrap="square" rtlCol="0">
              <a:spAutoFit/>
            </a:bodyPr>
            <a:lstStyle/>
            <a:p>
              <a:pPr algn="ctr"/>
              <a:r>
                <a:rPr lang="en-US" sz="1600" spc="100" dirty="0">
                  <a:solidFill>
                    <a:schemeClr val="bg1"/>
                  </a:solidFill>
                  <a:latin typeface="Roboto" panose="02000000000000000000" pitchFamily="2" charset="0"/>
                  <a:ea typeface="Roboto" panose="02000000000000000000" pitchFamily="2" charset="0"/>
                </a:rPr>
                <a:t>DATA ANALYTICS</a:t>
              </a:r>
            </a:p>
          </p:txBody>
        </p:sp>
        <p:sp>
          <p:nvSpPr>
            <p:cNvPr id="32" name="TextBox 31">
              <a:extLst>
                <a:ext uri="{FF2B5EF4-FFF2-40B4-BE49-F238E27FC236}">
                  <a16:creationId xmlns:a16="http://schemas.microsoft.com/office/drawing/2014/main" id="{C11ACB90-C270-9245-978A-06EA8414EEB1}"/>
                </a:ext>
              </a:extLst>
            </p:cNvPr>
            <p:cNvSpPr txBox="1"/>
            <p:nvPr/>
          </p:nvSpPr>
          <p:spPr>
            <a:xfrm>
              <a:off x="3326647" y="3697237"/>
              <a:ext cx="2678443" cy="338554"/>
            </a:xfrm>
            <a:prstGeom prst="rect">
              <a:avLst/>
            </a:prstGeom>
            <a:solidFill>
              <a:srgbClr val="A42D58"/>
            </a:solidFill>
          </p:spPr>
          <p:txBody>
            <a:bodyPr wrap="square" rtlCol="0">
              <a:spAutoFit/>
            </a:bodyPr>
            <a:lstStyle/>
            <a:p>
              <a:pPr algn="ctr"/>
              <a:r>
                <a:rPr lang="en-US" sz="1600" spc="100" dirty="0">
                  <a:solidFill>
                    <a:schemeClr val="bg1"/>
                  </a:solidFill>
                  <a:latin typeface="Roboto" panose="02000000000000000000" pitchFamily="2" charset="0"/>
                  <a:ea typeface="Roboto" panose="02000000000000000000" pitchFamily="2" charset="0"/>
                </a:rPr>
                <a:t>DATA VISUALIZATION</a:t>
              </a:r>
            </a:p>
          </p:txBody>
        </p:sp>
        <p:sp>
          <p:nvSpPr>
            <p:cNvPr id="33" name="TextBox 32">
              <a:extLst>
                <a:ext uri="{FF2B5EF4-FFF2-40B4-BE49-F238E27FC236}">
                  <a16:creationId xmlns:a16="http://schemas.microsoft.com/office/drawing/2014/main" id="{449EA41A-3F57-E84A-9740-9CBEBD340886}"/>
                </a:ext>
              </a:extLst>
            </p:cNvPr>
            <p:cNvSpPr txBox="1"/>
            <p:nvPr/>
          </p:nvSpPr>
          <p:spPr>
            <a:xfrm>
              <a:off x="3720267" y="5728246"/>
              <a:ext cx="1891202" cy="338554"/>
            </a:xfrm>
            <a:prstGeom prst="rect">
              <a:avLst/>
            </a:prstGeom>
            <a:solidFill>
              <a:srgbClr val="A42D58"/>
            </a:solidFill>
          </p:spPr>
          <p:txBody>
            <a:bodyPr wrap="square" rtlCol="0">
              <a:spAutoFit/>
            </a:bodyPr>
            <a:lstStyle/>
            <a:p>
              <a:pPr algn="ctr"/>
              <a:r>
                <a:rPr lang="en-US" sz="1600" spc="100" dirty="0">
                  <a:solidFill>
                    <a:schemeClr val="bg1"/>
                  </a:solidFill>
                  <a:latin typeface="Roboto" panose="02000000000000000000" pitchFamily="2" charset="0"/>
                  <a:ea typeface="Roboto" panose="02000000000000000000" pitchFamily="2" charset="0"/>
                </a:rPr>
                <a:t>BLOCKCHAIN</a:t>
              </a:r>
            </a:p>
          </p:txBody>
        </p:sp>
        <p:sp>
          <p:nvSpPr>
            <p:cNvPr id="34" name="TextBox 33">
              <a:extLst>
                <a:ext uri="{FF2B5EF4-FFF2-40B4-BE49-F238E27FC236}">
                  <a16:creationId xmlns:a16="http://schemas.microsoft.com/office/drawing/2014/main" id="{0A00FD37-9DEE-5342-B232-D7F4B3E53B52}"/>
                </a:ext>
              </a:extLst>
            </p:cNvPr>
            <p:cNvSpPr txBox="1"/>
            <p:nvPr/>
          </p:nvSpPr>
          <p:spPr>
            <a:xfrm>
              <a:off x="3578872" y="5220493"/>
              <a:ext cx="2173993" cy="338554"/>
            </a:xfrm>
            <a:prstGeom prst="rect">
              <a:avLst/>
            </a:prstGeom>
            <a:solidFill>
              <a:srgbClr val="A42D58"/>
            </a:solidFill>
          </p:spPr>
          <p:txBody>
            <a:bodyPr wrap="square" rtlCol="0">
              <a:spAutoFit/>
            </a:bodyPr>
            <a:lstStyle/>
            <a:p>
              <a:pPr algn="ctr"/>
              <a:r>
                <a:rPr lang="en-US" sz="1600" spc="100" dirty="0">
                  <a:solidFill>
                    <a:schemeClr val="bg1"/>
                  </a:solidFill>
                  <a:latin typeface="Roboto" panose="02000000000000000000" pitchFamily="2" charset="0"/>
                  <a:ea typeface="Roboto" panose="02000000000000000000" pitchFamily="2" charset="0"/>
                </a:rPr>
                <a:t>CYBERSECURITY</a:t>
              </a:r>
            </a:p>
          </p:txBody>
        </p:sp>
        <p:sp>
          <p:nvSpPr>
            <p:cNvPr id="35" name="TextBox 34">
              <a:extLst>
                <a:ext uri="{FF2B5EF4-FFF2-40B4-BE49-F238E27FC236}">
                  <a16:creationId xmlns:a16="http://schemas.microsoft.com/office/drawing/2014/main" id="{532DC0CC-7990-B349-BCD5-5B56CD62A7EF}"/>
                </a:ext>
              </a:extLst>
            </p:cNvPr>
            <p:cNvSpPr txBox="1"/>
            <p:nvPr/>
          </p:nvSpPr>
          <p:spPr>
            <a:xfrm>
              <a:off x="3042005" y="4712741"/>
              <a:ext cx="3247727" cy="338554"/>
            </a:xfrm>
            <a:prstGeom prst="rect">
              <a:avLst/>
            </a:prstGeom>
            <a:solidFill>
              <a:srgbClr val="A42D58"/>
            </a:solidFill>
          </p:spPr>
          <p:txBody>
            <a:bodyPr wrap="square" rtlCol="0">
              <a:spAutoFit/>
            </a:bodyPr>
            <a:lstStyle/>
            <a:p>
              <a:pPr algn="ctr"/>
              <a:r>
                <a:rPr lang="en-US" sz="1600" spc="100" dirty="0">
                  <a:solidFill>
                    <a:schemeClr val="bg1"/>
                  </a:solidFill>
                  <a:latin typeface="Roboto" panose="02000000000000000000" pitchFamily="2" charset="0"/>
                  <a:ea typeface="Roboto" panose="02000000000000000000" pitchFamily="2" charset="0"/>
                </a:rPr>
                <a:t>ARTIFICIAL INTELLIGENCE</a:t>
              </a:r>
            </a:p>
          </p:txBody>
        </p:sp>
        <p:sp>
          <p:nvSpPr>
            <p:cNvPr id="36" name="TextBox 35">
              <a:extLst>
                <a:ext uri="{FF2B5EF4-FFF2-40B4-BE49-F238E27FC236}">
                  <a16:creationId xmlns:a16="http://schemas.microsoft.com/office/drawing/2014/main" id="{925ACF08-5B03-B546-8478-D8FA0128628D}"/>
                </a:ext>
              </a:extLst>
            </p:cNvPr>
            <p:cNvSpPr txBox="1"/>
            <p:nvPr/>
          </p:nvSpPr>
          <p:spPr>
            <a:xfrm>
              <a:off x="2732005" y="4204989"/>
              <a:ext cx="3867726" cy="338554"/>
            </a:xfrm>
            <a:prstGeom prst="rect">
              <a:avLst/>
            </a:prstGeom>
            <a:solidFill>
              <a:srgbClr val="A42D58"/>
            </a:solidFill>
          </p:spPr>
          <p:txBody>
            <a:bodyPr wrap="square" rtlCol="0">
              <a:spAutoFit/>
            </a:bodyPr>
            <a:lstStyle/>
            <a:p>
              <a:pPr algn="ctr"/>
              <a:r>
                <a:rPr lang="en-US" sz="1600" spc="100" dirty="0">
                  <a:solidFill>
                    <a:schemeClr val="bg1"/>
                  </a:solidFill>
                  <a:latin typeface="Roboto" panose="02000000000000000000" pitchFamily="2" charset="0"/>
                  <a:ea typeface="Roboto" panose="02000000000000000000" pitchFamily="2" charset="0"/>
                </a:rPr>
                <a:t>ROBOTIC PROCESS AUTOMATION</a:t>
              </a:r>
            </a:p>
          </p:txBody>
        </p:sp>
      </p:grpSp>
    </p:spTree>
    <p:extLst>
      <p:ext uri="{BB962C8B-B14F-4D97-AF65-F5344CB8AC3E}">
        <p14:creationId xmlns:p14="http://schemas.microsoft.com/office/powerpoint/2010/main" val="2261316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77B936-958A-8E46-9E54-A817D098D717}"/>
              </a:ext>
            </a:extLst>
          </p:cNvPr>
          <p:cNvPicPr>
            <a:picLocks noChangeAspect="1"/>
          </p:cNvPicPr>
          <p:nvPr/>
        </p:nvPicPr>
        <p:blipFill>
          <a:blip r:embed="rId2"/>
          <a:stretch>
            <a:fillRect/>
          </a:stretch>
        </p:blipFill>
        <p:spPr>
          <a:xfrm>
            <a:off x="12356" y="4825685"/>
            <a:ext cx="9144000" cy="2044329"/>
          </a:xfrm>
          <a:prstGeom prst="rect">
            <a:avLst/>
          </a:prstGeom>
        </p:spPr>
      </p:pic>
      <p:pic>
        <p:nvPicPr>
          <p:cNvPr id="6" name="Picture 5">
            <a:extLst>
              <a:ext uri="{FF2B5EF4-FFF2-40B4-BE49-F238E27FC236}">
                <a16:creationId xmlns:a16="http://schemas.microsoft.com/office/drawing/2014/main" id="{B24906D2-FC21-964B-93F7-36717C91975B}"/>
              </a:ext>
            </a:extLst>
          </p:cNvPr>
          <p:cNvPicPr>
            <a:picLocks noChangeAspect="1"/>
          </p:cNvPicPr>
          <p:nvPr/>
        </p:nvPicPr>
        <p:blipFill>
          <a:blip r:embed="rId3"/>
          <a:stretch>
            <a:fillRect/>
          </a:stretch>
        </p:blipFill>
        <p:spPr>
          <a:xfrm>
            <a:off x="0" y="0"/>
            <a:ext cx="9144000" cy="4780344"/>
          </a:xfrm>
          <a:prstGeom prst="rect">
            <a:avLst/>
          </a:prstGeom>
        </p:spPr>
      </p:pic>
      <p:pic>
        <p:nvPicPr>
          <p:cNvPr id="8" name="Picture 7">
            <a:extLst>
              <a:ext uri="{FF2B5EF4-FFF2-40B4-BE49-F238E27FC236}">
                <a16:creationId xmlns:a16="http://schemas.microsoft.com/office/drawing/2014/main" id="{88893AA4-B188-FB44-B9AE-C85BC6723F69}"/>
              </a:ext>
            </a:extLst>
          </p:cNvPr>
          <p:cNvPicPr>
            <a:picLocks noChangeAspect="1"/>
          </p:cNvPicPr>
          <p:nvPr/>
        </p:nvPicPr>
        <p:blipFill>
          <a:blip r:embed="rId4"/>
          <a:stretch>
            <a:fillRect/>
          </a:stretch>
        </p:blipFill>
        <p:spPr>
          <a:xfrm>
            <a:off x="1663700" y="1528866"/>
            <a:ext cx="5816600" cy="1739900"/>
          </a:xfrm>
          <a:prstGeom prst="rect">
            <a:avLst/>
          </a:prstGeom>
        </p:spPr>
      </p:pic>
      <p:pic>
        <p:nvPicPr>
          <p:cNvPr id="9" name="Picture 8">
            <a:extLst>
              <a:ext uri="{FF2B5EF4-FFF2-40B4-BE49-F238E27FC236}">
                <a16:creationId xmlns:a16="http://schemas.microsoft.com/office/drawing/2014/main" id="{3DCEE057-EE4F-0A49-86C6-55F47593DD4D}"/>
              </a:ext>
            </a:extLst>
          </p:cNvPr>
          <p:cNvPicPr>
            <a:picLocks noChangeAspect="1"/>
          </p:cNvPicPr>
          <p:nvPr/>
        </p:nvPicPr>
        <p:blipFill>
          <a:blip r:embed="rId5"/>
          <a:stretch>
            <a:fillRect/>
          </a:stretch>
        </p:blipFill>
        <p:spPr>
          <a:xfrm>
            <a:off x="2146623" y="4236334"/>
            <a:ext cx="4838397" cy="1040516"/>
          </a:xfrm>
          <a:prstGeom prst="rect">
            <a:avLst/>
          </a:prstGeom>
        </p:spPr>
      </p:pic>
      <p:pic>
        <p:nvPicPr>
          <p:cNvPr id="21" name="Picture 20">
            <a:extLst>
              <a:ext uri="{FF2B5EF4-FFF2-40B4-BE49-F238E27FC236}">
                <a16:creationId xmlns:a16="http://schemas.microsoft.com/office/drawing/2014/main" id="{54DF9A65-5FFE-0E4A-9DC1-D9C8E36C1DCA}"/>
              </a:ext>
            </a:extLst>
          </p:cNvPr>
          <p:cNvPicPr>
            <a:picLocks noChangeAspect="1"/>
          </p:cNvPicPr>
          <p:nvPr/>
        </p:nvPicPr>
        <p:blipFill>
          <a:blip r:embed="rId6"/>
          <a:stretch>
            <a:fillRect/>
          </a:stretch>
        </p:blipFill>
        <p:spPr>
          <a:xfrm>
            <a:off x="-12356" y="6530376"/>
            <a:ext cx="9156356" cy="327012"/>
          </a:xfrm>
          <a:prstGeom prst="rect">
            <a:avLst/>
          </a:prstGeom>
        </p:spPr>
      </p:pic>
    </p:spTree>
    <p:extLst>
      <p:ext uri="{BB962C8B-B14F-4D97-AF65-F5344CB8AC3E}">
        <p14:creationId xmlns:p14="http://schemas.microsoft.com/office/powerpoint/2010/main" val="126816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2DA4BE3-7DFE-F141-9A05-4D9530B6576F}"/>
              </a:ext>
            </a:extLst>
          </p:cNvPr>
          <p:cNvSpPr/>
          <p:nvPr/>
        </p:nvSpPr>
        <p:spPr>
          <a:xfrm>
            <a:off x="0" y="3262185"/>
            <a:ext cx="9144000" cy="3595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859714" y="473321"/>
            <a:ext cx="7389192"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t>More about me and</a:t>
            </a:r>
            <a:b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br>
            <a: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t>my professional goals. </a:t>
            </a:r>
          </a:p>
        </p:txBody>
      </p:sp>
      <p:pic>
        <p:nvPicPr>
          <p:cNvPr id="8" name="Picture 7">
            <a:extLst>
              <a:ext uri="{FF2B5EF4-FFF2-40B4-BE49-F238E27FC236}">
                <a16:creationId xmlns:a16="http://schemas.microsoft.com/office/drawing/2014/main" id="{8118A447-FDC5-044D-A00D-FB23039D30D4}"/>
              </a:ext>
            </a:extLst>
          </p:cNvPr>
          <p:cNvPicPr>
            <a:picLocks noChangeAspect="1"/>
          </p:cNvPicPr>
          <p:nvPr/>
        </p:nvPicPr>
        <p:blipFill>
          <a:blip r:embed="rId3"/>
          <a:stretch>
            <a:fillRect/>
          </a:stretch>
        </p:blipFill>
        <p:spPr>
          <a:xfrm>
            <a:off x="-12356" y="6530376"/>
            <a:ext cx="9156356" cy="327012"/>
          </a:xfrm>
          <a:prstGeom prst="rect">
            <a:avLst/>
          </a:prstGeom>
        </p:spPr>
      </p:pic>
      <p:sp>
        <p:nvSpPr>
          <p:cNvPr id="6" name="Rectangle 5">
            <a:extLst>
              <a:ext uri="{FF2B5EF4-FFF2-40B4-BE49-F238E27FC236}">
                <a16:creationId xmlns:a16="http://schemas.microsoft.com/office/drawing/2014/main" id="{66CA6E35-67E6-5C44-8DC5-BFD9658F760A}"/>
              </a:ext>
            </a:extLst>
          </p:cNvPr>
          <p:cNvSpPr/>
          <p:nvPr/>
        </p:nvSpPr>
        <p:spPr>
          <a:xfrm>
            <a:off x="706966" y="3908186"/>
            <a:ext cx="2980267" cy="195374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I’m a(n) &lt;&lt;affiliation&gt;&gt;</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That means I get:</a:t>
            </a:r>
          </a:p>
          <a:p>
            <a:pPr marL="457200" marR="0" lvl="1" indent="0" algn="l" defTabSz="4572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stronger resume</a:t>
            </a:r>
          </a:p>
          <a:p>
            <a:pPr marL="457200" marR="0" lvl="1" indent="0" algn="l" defTabSz="4572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Money for college</a:t>
            </a:r>
          </a:p>
          <a:p>
            <a:pPr marL="457200" marR="0" lvl="1" indent="0" algn="l" defTabSz="4572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Opportunities to gain</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real-world skills</a:t>
            </a:r>
          </a:p>
        </p:txBody>
      </p:sp>
      <p:sp>
        <p:nvSpPr>
          <p:cNvPr id="7" name="Rectangle 6">
            <a:extLst>
              <a:ext uri="{FF2B5EF4-FFF2-40B4-BE49-F238E27FC236}">
                <a16:creationId xmlns:a16="http://schemas.microsoft.com/office/drawing/2014/main" id="{EDC10AB2-E4AD-6F41-BA5E-79D699405F3C}"/>
              </a:ext>
            </a:extLst>
          </p:cNvPr>
          <p:cNvSpPr/>
          <p:nvPr/>
        </p:nvSpPr>
        <p:spPr>
          <a:xfrm>
            <a:off x="4406717" y="3908186"/>
            <a:ext cx="4445000" cy="20313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Around 100 AICPA Legacy Scholarships—</a:t>
            </a:r>
            <a:r>
              <a:rPr kumimoji="0" lang="en-US" sz="1800" b="1" i="0" u="none" strike="noStrike" kern="1200" cap="none" spc="0" normalizeH="0" baseline="0" noProof="0" dirty="0">
                <a:ln>
                  <a:noFill/>
                </a:ln>
                <a:solidFill>
                  <a:prstClr val="black"/>
                </a:solidFill>
                <a:effectLst/>
                <a:uLnTx/>
                <a:uFillTx/>
                <a:latin typeface="Calibri"/>
                <a:ea typeface="+mn-ea"/>
                <a:cs typeface="+mn-cs"/>
              </a:rPr>
              <a:t>worth up to $10,000</a:t>
            </a:r>
            <a:r>
              <a:rPr kumimoji="0" lang="en-US" sz="1800" b="0" i="0" u="none" strike="noStrike" kern="1200" cap="none" spc="0" normalizeH="0" baseline="0" noProof="0" dirty="0">
                <a:ln>
                  <a:noFill/>
                </a:ln>
                <a:solidFill>
                  <a:prstClr val="black"/>
                </a:solidFill>
                <a:effectLst/>
                <a:uLnTx/>
                <a:uFillTx/>
                <a:latin typeface="Calibri"/>
                <a:ea typeface="+mn-ea"/>
                <a:cs typeface="+mn-cs"/>
              </a:rPr>
              <a:t>—are available for different types of students who plan on becoming CPAs.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Learn more and apply online at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ThisWayToCPA.com</a:t>
            </a:r>
            <a:r>
              <a:rPr kumimoji="0" lang="en-US" sz="1800" b="1" i="0" u="none" strike="noStrike" kern="1200" cap="none" spc="0" normalizeH="0" baseline="0" noProof="0" dirty="0">
                <a:ln>
                  <a:noFill/>
                </a:ln>
                <a:solidFill>
                  <a:prstClr val="black"/>
                </a:solidFill>
                <a:effectLst/>
                <a:uLnTx/>
                <a:uFillTx/>
                <a:latin typeface="Calibri"/>
                <a:ea typeface="+mn-ea"/>
                <a:cs typeface="+mn-cs"/>
              </a:rPr>
              <a:t>/scholarships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1CAE016C-05CE-C948-8AB3-C478E0B32BF8}"/>
              </a:ext>
            </a:extLst>
          </p:cNvPr>
          <p:cNvCxnSpPr/>
          <p:nvPr/>
        </p:nvCxnSpPr>
        <p:spPr>
          <a:xfrm>
            <a:off x="4030133" y="4036083"/>
            <a:ext cx="0" cy="1838795"/>
          </a:xfrm>
          <a:prstGeom prst="line">
            <a:avLst/>
          </a:prstGeom>
          <a:ln>
            <a:solidFill>
              <a:srgbClr val="AEC677"/>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251C2F16-54A5-1248-92AD-9678AF5211C1}"/>
              </a:ext>
            </a:extLst>
          </p:cNvPr>
          <p:cNvSpPr/>
          <p:nvPr/>
        </p:nvSpPr>
        <p:spPr>
          <a:xfrm>
            <a:off x="593124" y="1903352"/>
            <a:ext cx="799381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&lt;&lt;name&gt;&gt; · &lt;&lt;major&gt;&gt;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&lt;&lt;year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eg</a:t>
            </a:r>
            <a:r>
              <a:rPr kumimoji="0" lang="en-US" sz="1600" b="0" i="0" u="none" strike="noStrike" kern="1200" cap="none" spc="0" normalizeH="0" baseline="0" noProof="0" dirty="0">
                <a:ln>
                  <a:noFill/>
                </a:ln>
                <a:solidFill>
                  <a:prstClr val="black"/>
                </a:solidFill>
                <a:effectLst/>
                <a:uLnTx/>
                <a:uFillTx/>
                <a:latin typeface="Calibri"/>
                <a:ea typeface="+mn-ea"/>
                <a:cs typeface="+mn-cs"/>
              </a:rPr>
              <a:t>. Sophomore)&gt;&gt; at &lt;&lt;university/college name&gt;&gt;</a:t>
            </a:r>
          </a:p>
        </p:txBody>
      </p:sp>
      <p:pic>
        <p:nvPicPr>
          <p:cNvPr id="14" name="Picture 13">
            <a:extLst>
              <a:ext uri="{FF2B5EF4-FFF2-40B4-BE49-F238E27FC236}">
                <a16:creationId xmlns:a16="http://schemas.microsoft.com/office/drawing/2014/main" id="{B513E414-B88C-1849-A257-48DC5D568A40}"/>
              </a:ext>
            </a:extLst>
          </p:cNvPr>
          <p:cNvPicPr>
            <a:picLocks noChangeAspect="1"/>
          </p:cNvPicPr>
          <p:nvPr/>
        </p:nvPicPr>
        <p:blipFill>
          <a:blip r:embed="rId4"/>
          <a:stretch>
            <a:fillRect/>
          </a:stretch>
        </p:blipFill>
        <p:spPr>
          <a:xfrm>
            <a:off x="862851" y="4589205"/>
            <a:ext cx="249257" cy="191736"/>
          </a:xfrm>
          <a:prstGeom prst="rect">
            <a:avLst/>
          </a:prstGeom>
        </p:spPr>
      </p:pic>
      <p:pic>
        <p:nvPicPr>
          <p:cNvPr id="15" name="Picture 14">
            <a:extLst>
              <a:ext uri="{FF2B5EF4-FFF2-40B4-BE49-F238E27FC236}">
                <a16:creationId xmlns:a16="http://schemas.microsoft.com/office/drawing/2014/main" id="{7991823D-2290-6246-8387-CD8C38BEEDCF}"/>
              </a:ext>
            </a:extLst>
          </p:cNvPr>
          <p:cNvPicPr>
            <a:picLocks noChangeAspect="1"/>
          </p:cNvPicPr>
          <p:nvPr/>
        </p:nvPicPr>
        <p:blipFill>
          <a:blip r:embed="rId4"/>
          <a:stretch>
            <a:fillRect/>
          </a:stretch>
        </p:blipFill>
        <p:spPr>
          <a:xfrm>
            <a:off x="862851" y="4910480"/>
            <a:ext cx="249257" cy="191736"/>
          </a:xfrm>
          <a:prstGeom prst="rect">
            <a:avLst/>
          </a:prstGeom>
        </p:spPr>
      </p:pic>
      <p:pic>
        <p:nvPicPr>
          <p:cNvPr id="16" name="Picture 15">
            <a:extLst>
              <a:ext uri="{FF2B5EF4-FFF2-40B4-BE49-F238E27FC236}">
                <a16:creationId xmlns:a16="http://schemas.microsoft.com/office/drawing/2014/main" id="{9E775632-AE12-E04B-A366-C3B792A89587}"/>
              </a:ext>
            </a:extLst>
          </p:cNvPr>
          <p:cNvPicPr>
            <a:picLocks noChangeAspect="1"/>
          </p:cNvPicPr>
          <p:nvPr/>
        </p:nvPicPr>
        <p:blipFill>
          <a:blip r:embed="rId4"/>
          <a:stretch>
            <a:fillRect/>
          </a:stretch>
        </p:blipFill>
        <p:spPr>
          <a:xfrm>
            <a:off x="862851" y="5244112"/>
            <a:ext cx="249257" cy="191736"/>
          </a:xfrm>
          <a:prstGeom prst="rect">
            <a:avLst/>
          </a:prstGeom>
        </p:spPr>
      </p:pic>
    </p:spTree>
    <p:extLst>
      <p:ext uri="{BB962C8B-B14F-4D97-AF65-F5344CB8AC3E}">
        <p14:creationId xmlns:p14="http://schemas.microsoft.com/office/powerpoint/2010/main" val="280716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859714" y="473321"/>
            <a:ext cx="7389192"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t>More about me and my 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t>in the accounting profession. </a:t>
            </a:r>
          </a:p>
        </p:txBody>
      </p:sp>
      <p:sp>
        <p:nvSpPr>
          <p:cNvPr id="5" name="Rectangle 4"/>
          <p:cNvSpPr/>
          <p:nvPr/>
        </p:nvSpPr>
        <p:spPr>
          <a:xfrm>
            <a:off x="859714" y="2538855"/>
            <a:ext cx="7389192" cy="26237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&lt;&lt;name&gt;&gt; &lt;&lt;title&gt;&gt;</a:t>
            </a:r>
            <a:b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b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&lt;&lt;company&gt;&gt;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Number of years as a CPA: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&lt;&lt;your answer&gt;&gt;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Why I went into accounting: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&lt;&lt;your answer&gt;&gt;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Favorite part of being an accountant: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&lt;&lt;your answer&gt;&gt;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My best advice: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&lt;&lt;your advice to future accountants/CPAs&gt;&gt;</a:t>
            </a:r>
          </a:p>
        </p:txBody>
      </p:sp>
      <p:pic>
        <p:nvPicPr>
          <p:cNvPr id="8" name="Picture 7">
            <a:extLst>
              <a:ext uri="{FF2B5EF4-FFF2-40B4-BE49-F238E27FC236}">
                <a16:creationId xmlns:a16="http://schemas.microsoft.com/office/drawing/2014/main" id="{8118A447-FDC5-044D-A00D-FB23039D30D4}"/>
              </a:ext>
            </a:extLst>
          </p:cNvPr>
          <p:cNvPicPr>
            <a:picLocks noChangeAspect="1"/>
          </p:cNvPicPr>
          <p:nvPr/>
        </p:nvPicPr>
        <p:blipFill>
          <a:blip r:embed="rId3"/>
          <a:stretch>
            <a:fillRect/>
          </a:stretch>
        </p:blipFill>
        <p:spPr>
          <a:xfrm>
            <a:off x="-12356" y="6530376"/>
            <a:ext cx="9156356" cy="327012"/>
          </a:xfrm>
          <a:prstGeom prst="rect">
            <a:avLst/>
          </a:prstGeom>
        </p:spPr>
      </p:pic>
      <p:pic>
        <p:nvPicPr>
          <p:cNvPr id="11" name="Picture 10">
            <a:extLst>
              <a:ext uri="{FF2B5EF4-FFF2-40B4-BE49-F238E27FC236}">
                <a16:creationId xmlns:a16="http://schemas.microsoft.com/office/drawing/2014/main" id="{3024FCC3-F6E2-FD40-A9D8-15F1CCA23215}"/>
              </a:ext>
            </a:extLst>
          </p:cNvPr>
          <p:cNvPicPr>
            <a:picLocks noChangeAspect="1"/>
          </p:cNvPicPr>
          <p:nvPr/>
        </p:nvPicPr>
        <p:blipFill>
          <a:blip r:embed="rId4"/>
          <a:stretch>
            <a:fillRect/>
          </a:stretch>
        </p:blipFill>
        <p:spPr>
          <a:xfrm>
            <a:off x="4122522" y="2007742"/>
            <a:ext cx="886597" cy="197021"/>
          </a:xfrm>
          <a:prstGeom prst="rect">
            <a:avLst/>
          </a:prstGeom>
        </p:spPr>
      </p:pic>
    </p:spTree>
    <p:extLst>
      <p:ext uri="{BB962C8B-B14F-4D97-AF65-F5344CB8AC3E}">
        <p14:creationId xmlns:p14="http://schemas.microsoft.com/office/powerpoint/2010/main" val="23237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F9590"/>
        </a:solidFill>
        <a:effectLst/>
      </p:bgPr>
    </p:bg>
    <p:spTree>
      <p:nvGrpSpPr>
        <p:cNvPr id="1" name=""/>
        <p:cNvGrpSpPr/>
        <p:nvPr/>
      </p:nvGrpSpPr>
      <p:grpSpPr>
        <a:xfrm>
          <a:off x="0" y="0"/>
          <a:ext cx="0" cy="0"/>
          <a:chOff x="0" y="0"/>
          <a:chExt cx="0" cy="0"/>
        </a:xfrm>
      </p:grpSpPr>
      <p:sp>
        <p:nvSpPr>
          <p:cNvPr id="5" name="Rectangle 4"/>
          <p:cNvSpPr/>
          <p:nvPr/>
        </p:nvSpPr>
        <p:spPr>
          <a:xfrm>
            <a:off x="705663" y="2417103"/>
            <a:ext cx="7720314" cy="3369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If so, here are some great ways to learn more,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gain experience and get involved: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457200" marR="0" lvl="1"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Take an accounting class</a:t>
            </a:r>
          </a:p>
          <a:p>
            <a:pPr marL="457200" marR="0" lvl="1"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Join an accounting club or society (e.g., Beta Alpha Psi)</a:t>
            </a:r>
          </a:p>
          <a:p>
            <a:pPr marL="457200" marR="0" lvl="1"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Discuss it with a career counselor or academic advisor</a:t>
            </a:r>
          </a:p>
          <a:p>
            <a:pPr marL="457200" marR="0" lvl="1"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Find an accounting internship or a CPA that you can shadow for a day</a:t>
            </a:r>
          </a:p>
          <a:p>
            <a:pPr marL="457200" marR="0" lvl="1"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Get involved with your local state CPA society</a:t>
            </a:r>
          </a:p>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9050FAB7-12C0-EA42-8A62-B21031D5D17E}"/>
              </a:ext>
            </a:extLst>
          </p:cNvPr>
          <p:cNvPicPr>
            <a:picLocks noChangeAspect="1"/>
          </p:cNvPicPr>
          <p:nvPr/>
        </p:nvPicPr>
        <p:blipFill>
          <a:blip r:embed="rId3"/>
          <a:stretch>
            <a:fillRect/>
          </a:stretch>
        </p:blipFill>
        <p:spPr>
          <a:xfrm>
            <a:off x="-12356" y="6530376"/>
            <a:ext cx="9156356" cy="327012"/>
          </a:xfrm>
          <a:prstGeom prst="rect">
            <a:avLst/>
          </a:prstGeom>
        </p:spPr>
      </p:pic>
      <p:pic>
        <p:nvPicPr>
          <p:cNvPr id="4" name="Picture 3">
            <a:extLst>
              <a:ext uri="{FF2B5EF4-FFF2-40B4-BE49-F238E27FC236}">
                <a16:creationId xmlns:a16="http://schemas.microsoft.com/office/drawing/2014/main" id="{0D3C5364-B43E-0C41-9833-E2E91E7E3F8B}"/>
              </a:ext>
            </a:extLst>
          </p:cNvPr>
          <p:cNvPicPr>
            <a:picLocks noChangeAspect="1"/>
          </p:cNvPicPr>
          <p:nvPr/>
        </p:nvPicPr>
        <p:blipFill>
          <a:blip r:embed="rId4"/>
          <a:stretch>
            <a:fillRect/>
          </a:stretch>
        </p:blipFill>
        <p:spPr>
          <a:xfrm>
            <a:off x="1236412" y="560708"/>
            <a:ext cx="6658819" cy="1189892"/>
          </a:xfrm>
          <a:prstGeom prst="rect">
            <a:avLst/>
          </a:prstGeom>
        </p:spPr>
      </p:pic>
      <p:pic>
        <p:nvPicPr>
          <p:cNvPr id="12" name="Picture 11">
            <a:extLst>
              <a:ext uri="{FF2B5EF4-FFF2-40B4-BE49-F238E27FC236}">
                <a16:creationId xmlns:a16="http://schemas.microsoft.com/office/drawing/2014/main" id="{6855BB82-E453-5E44-915A-38D34EF865FB}"/>
              </a:ext>
            </a:extLst>
          </p:cNvPr>
          <p:cNvPicPr>
            <a:picLocks noChangeAspect="1"/>
          </p:cNvPicPr>
          <p:nvPr/>
        </p:nvPicPr>
        <p:blipFill>
          <a:blip r:embed="rId5"/>
          <a:stretch>
            <a:fillRect/>
          </a:stretch>
        </p:blipFill>
        <p:spPr>
          <a:xfrm>
            <a:off x="925265" y="3429000"/>
            <a:ext cx="260398" cy="200306"/>
          </a:xfrm>
          <a:prstGeom prst="rect">
            <a:avLst/>
          </a:prstGeom>
        </p:spPr>
      </p:pic>
      <p:pic>
        <p:nvPicPr>
          <p:cNvPr id="13" name="Picture 12">
            <a:extLst>
              <a:ext uri="{FF2B5EF4-FFF2-40B4-BE49-F238E27FC236}">
                <a16:creationId xmlns:a16="http://schemas.microsoft.com/office/drawing/2014/main" id="{15017322-B9BC-2845-B1FD-5705BC01A06E}"/>
              </a:ext>
            </a:extLst>
          </p:cNvPr>
          <p:cNvPicPr>
            <a:picLocks noChangeAspect="1"/>
          </p:cNvPicPr>
          <p:nvPr/>
        </p:nvPicPr>
        <p:blipFill>
          <a:blip r:embed="rId5"/>
          <a:stretch>
            <a:fillRect/>
          </a:stretch>
        </p:blipFill>
        <p:spPr>
          <a:xfrm>
            <a:off x="925265" y="4260904"/>
            <a:ext cx="260398" cy="200306"/>
          </a:xfrm>
          <a:prstGeom prst="rect">
            <a:avLst/>
          </a:prstGeom>
        </p:spPr>
      </p:pic>
      <p:pic>
        <p:nvPicPr>
          <p:cNvPr id="14" name="Picture 13">
            <a:extLst>
              <a:ext uri="{FF2B5EF4-FFF2-40B4-BE49-F238E27FC236}">
                <a16:creationId xmlns:a16="http://schemas.microsoft.com/office/drawing/2014/main" id="{8EE46BF5-B903-994A-8D2C-07A847D2F62D}"/>
              </a:ext>
            </a:extLst>
          </p:cNvPr>
          <p:cNvPicPr>
            <a:picLocks noChangeAspect="1"/>
          </p:cNvPicPr>
          <p:nvPr/>
        </p:nvPicPr>
        <p:blipFill>
          <a:blip r:embed="rId5"/>
          <a:stretch>
            <a:fillRect/>
          </a:stretch>
        </p:blipFill>
        <p:spPr>
          <a:xfrm>
            <a:off x="925265" y="4676856"/>
            <a:ext cx="260398" cy="200306"/>
          </a:xfrm>
          <a:prstGeom prst="rect">
            <a:avLst/>
          </a:prstGeom>
        </p:spPr>
      </p:pic>
      <p:pic>
        <p:nvPicPr>
          <p:cNvPr id="15" name="Picture 14">
            <a:extLst>
              <a:ext uri="{FF2B5EF4-FFF2-40B4-BE49-F238E27FC236}">
                <a16:creationId xmlns:a16="http://schemas.microsoft.com/office/drawing/2014/main" id="{C1D75846-0601-2A4F-8716-BD3A51EA16B2}"/>
              </a:ext>
            </a:extLst>
          </p:cNvPr>
          <p:cNvPicPr>
            <a:picLocks noChangeAspect="1"/>
          </p:cNvPicPr>
          <p:nvPr/>
        </p:nvPicPr>
        <p:blipFill>
          <a:blip r:embed="rId5"/>
          <a:stretch>
            <a:fillRect/>
          </a:stretch>
        </p:blipFill>
        <p:spPr>
          <a:xfrm>
            <a:off x="925265" y="5092808"/>
            <a:ext cx="260398" cy="200306"/>
          </a:xfrm>
          <a:prstGeom prst="rect">
            <a:avLst/>
          </a:prstGeom>
        </p:spPr>
      </p:pic>
      <p:pic>
        <p:nvPicPr>
          <p:cNvPr id="17" name="Picture 16">
            <a:extLst>
              <a:ext uri="{FF2B5EF4-FFF2-40B4-BE49-F238E27FC236}">
                <a16:creationId xmlns:a16="http://schemas.microsoft.com/office/drawing/2014/main" id="{19742318-CC70-8E49-89E9-7B5BCA12C789}"/>
              </a:ext>
            </a:extLst>
          </p:cNvPr>
          <p:cNvPicPr>
            <a:picLocks noChangeAspect="1"/>
          </p:cNvPicPr>
          <p:nvPr/>
        </p:nvPicPr>
        <p:blipFill>
          <a:blip r:embed="rId6"/>
          <a:stretch>
            <a:fillRect/>
          </a:stretch>
        </p:blipFill>
        <p:spPr>
          <a:xfrm>
            <a:off x="4122522" y="2007742"/>
            <a:ext cx="886597" cy="197021"/>
          </a:xfrm>
          <a:prstGeom prst="rect">
            <a:avLst/>
          </a:prstGeom>
        </p:spPr>
      </p:pic>
      <p:pic>
        <p:nvPicPr>
          <p:cNvPr id="18" name="Picture 17">
            <a:extLst>
              <a:ext uri="{FF2B5EF4-FFF2-40B4-BE49-F238E27FC236}">
                <a16:creationId xmlns:a16="http://schemas.microsoft.com/office/drawing/2014/main" id="{DD6D43F1-B36A-B647-8B80-704CE72691C8}"/>
              </a:ext>
            </a:extLst>
          </p:cNvPr>
          <p:cNvPicPr>
            <a:picLocks noChangeAspect="1"/>
          </p:cNvPicPr>
          <p:nvPr/>
        </p:nvPicPr>
        <p:blipFill>
          <a:blip r:embed="rId5"/>
          <a:stretch>
            <a:fillRect/>
          </a:stretch>
        </p:blipFill>
        <p:spPr>
          <a:xfrm>
            <a:off x="925265" y="3844952"/>
            <a:ext cx="260398" cy="200306"/>
          </a:xfrm>
          <a:prstGeom prst="rect">
            <a:avLst/>
          </a:prstGeom>
        </p:spPr>
      </p:pic>
    </p:spTree>
    <p:extLst>
      <p:ext uri="{BB962C8B-B14F-4D97-AF65-F5344CB8AC3E}">
        <p14:creationId xmlns:p14="http://schemas.microsoft.com/office/powerpoint/2010/main" val="146837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859714" y="473321"/>
            <a:ext cx="7389192"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t>Become an</a:t>
            </a:r>
            <a:b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br>
            <a:r>
              <a:rPr kumimoji="0" lang="en-US" sz="3600" b="0" i="0" u="none" strike="noStrike" kern="1200" cap="none" spc="0" normalizeH="0" baseline="0" noProof="0" dirty="0">
                <a:ln>
                  <a:noFill/>
                </a:ln>
                <a:solidFill>
                  <a:srgbClr val="A42D58"/>
                </a:solidFill>
                <a:effectLst/>
                <a:uLnTx/>
                <a:uFillTx/>
                <a:latin typeface="Roboto Light" panose="02000000000000000000" pitchFamily="2" charset="0"/>
                <a:ea typeface="Roboto Light" panose="02000000000000000000" pitchFamily="2" charset="0"/>
                <a:cs typeface="+mn-cs"/>
              </a:rPr>
              <a:t>AICPA Student Affiliate Member</a:t>
            </a:r>
          </a:p>
        </p:txBody>
      </p:sp>
      <p:pic>
        <p:nvPicPr>
          <p:cNvPr id="8" name="Picture 7">
            <a:extLst>
              <a:ext uri="{FF2B5EF4-FFF2-40B4-BE49-F238E27FC236}">
                <a16:creationId xmlns:a16="http://schemas.microsoft.com/office/drawing/2014/main" id="{8118A447-FDC5-044D-A00D-FB23039D30D4}"/>
              </a:ext>
            </a:extLst>
          </p:cNvPr>
          <p:cNvPicPr>
            <a:picLocks noChangeAspect="1"/>
          </p:cNvPicPr>
          <p:nvPr/>
        </p:nvPicPr>
        <p:blipFill>
          <a:blip r:embed="rId3"/>
          <a:stretch>
            <a:fillRect/>
          </a:stretch>
        </p:blipFill>
        <p:spPr>
          <a:xfrm>
            <a:off x="-12356" y="6530376"/>
            <a:ext cx="9156356" cy="327012"/>
          </a:xfrm>
          <a:prstGeom prst="rect">
            <a:avLst/>
          </a:prstGeom>
        </p:spPr>
      </p:pic>
      <p:pic>
        <p:nvPicPr>
          <p:cNvPr id="11" name="Picture 10">
            <a:extLst>
              <a:ext uri="{FF2B5EF4-FFF2-40B4-BE49-F238E27FC236}">
                <a16:creationId xmlns:a16="http://schemas.microsoft.com/office/drawing/2014/main" id="{708DC151-726B-3548-A404-3A3EE914B324}"/>
              </a:ext>
            </a:extLst>
          </p:cNvPr>
          <p:cNvPicPr>
            <a:picLocks noChangeAspect="1"/>
          </p:cNvPicPr>
          <p:nvPr/>
        </p:nvPicPr>
        <p:blipFill>
          <a:blip r:embed="rId4"/>
          <a:stretch>
            <a:fillRect/>
          </a:stretch>
        </p:blipFill>
        <p:spPr>
          <a:xfrm>
            <a:off x="4128701" y="1878980"/>
            <a:ext cx="886597" cy="197021"/>
          </a:xfrm>
          <a:prstGeom prst="rect">
            <a:avLst/>
          </a:prstGeom>
        </p:spPr>
      </p:pic>
      <p:sp>
        <p:nvSpPr>
          <p:cNvPr id="12" name="Rectangle 11">
            <a:extLst>
              <a:ext uri="{FF2B5EF4-FFF2-40B4-BE49-F238E27FC236}">
                <a16:creationId xmlns:a16="http://schemas.microsoft.com/office/drawing/2014/main" id="{79DBE688-7CD1-324C-887A-AC5285A16D22}"/>
              </a:ext>
            </a:extLst>
          </p:cNvPr>
          <p:cNvSpPr/>
          <p:nvPr/>
        </p:nvSpPr>
        <p:spPr>
          <a:xfrm>
            <a:off x="1292605" y="2299649"/>
            <a:ext cx="7403415" cy="30963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 join </a:t>
            </a:r>
            <a:r>
              <a:rPr kumimoji="0" lang="en-US" sz="1800" b="1" i="0" u="none" strike="noStrike" kern="1200" cap="none" spc="0" normalizeH="0" baseline="0" noProof="0" dirty="0">
                <a:ln>
                  <a:noFill/>
                </a:ln>
                <a:solidFill>
                  <a:prstClr val="black"/>
                </a:solidFill>
                <a:effectLst/>
                <a:uLnTx/>
                <a:uFillTx/>
                <a:latin typeface="Calibri"/>
                <a:ea typeface="+mn-ea"/>
                <a:cs typeface="+mn-cs"/>
              </a:rPr>
              <a:t>*the* professional home for CPAs </a:t>
            </a:r>
            <a:r>
              <a:rPr kumimoji="0" lang="en-US" sz="1800" b="0" i="0" u="none" strike="noStrike" kern="1200" cap="none" spc="0" normalizeH="0" baseline="0" noProof="0" dirty="0">
                <a:ln>
                  <a:noFill/>
                </a:ln>
                <a:solidFill>
                  <a:prstClr val="black"/>
                </a:solidFill>
                <a:effectLst/>
                <a:uLnTx/>
                <a:uFillTx/>
                <a:latin typeface="Calibri"/>
                <a:ea typeface="+mn-ea"/>
                <a:cs typeface="+mn-cs"/>
              </a:rPr>
              <a:t>for free, you’ll 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Exclusive scholarship opportunities</a:t>
            </a: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Access to upcoming and archived student webinars</a:t>
            </a: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Valuable industry news and publications</a:t>
            </a: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latest CPA Exam info, directly from the source</a:t>
            </a: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Member-only deals on products and services </a:t>
            </a: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Follow the QR code to join the AICPA: </a:t>
            </a:r>
          </a:p>
        </p:txBody>
      </p:sp>
      <p:pic>
        <p:nvPicPr>
          <p:cNvPr id="15" name="Picture 14">
            <a:extLst>
              <a:ext uri="{FF2B5EF4-FFF2-40B4-BE49-F238E27FC236}">
                <a16:creationId xmlns:a16="http://schemas.microsoft.com/office/drawing/2014/main" id="{D53DCA6E-146D-AE4F-8B30-561770A32D30}"/>
              </a:ext>
            </a:extLst>
          </p:cNvPr>
          <p:cNvPicPr>
            <a:picLocks noChangeAspect="1"/>
          </p:cNvPicPr>
          <p:nvPr/>
        </p:nvPicPr>
        <p:blipFill>
          <a:blip r:embed="rId5"/>
          <a:stretch>
            <a:fillRect/>
          </a:stretch>
        </p:blipFill>
        <p:spPr>
          <a:xfrm>
            <a:off x="1831937" y="2972091"/>
            <a:ext cx="315947" cy="243036"/>
          </a:xfrm>
          <a:prstGeom prst="rect">
            <a:avLst/>
          </a:prstGeom>
        </p:spPr>
      </p:pic>
      <p:pic>
        <p:nvPicPr>
          <p:cNvPr id="16" name="Picture 15">
            <a:extLst>
              <a:ext uri="{FF2B5EF4-FFF2-40B4-BE49-F238E27FC236}">
                <a16:creationId xmlns:a16="http://schemas.microsoft.com/office/drawing/2014/main" id="{6C3BFBE3-A13F-CB4E-A2BF-8148C1120700}"/>
              </a:ext>
            </a:extLst>
          </p:cNvPr>
          <p:cNvPicPr>
            <a:picLocks noChangeAspect="1"/>
          </p:cNvPicPr>
          <p:nvPr/>
        </p:nvPicPr>
        <p:blipFill>
          <a:blip r:embed="rId5"/>
          <a:stretch>
            <a:fillRect/>
          </a:stretch>
        </p:blipFill>
        <p:spPr>
          <a:xfrm>
            <a:off x="1831937" y="3388985"/>
            <a:ext cx="315947" cy="243036"/>
          </a:xfrm>
          <a:prstGeom prst="rect">
            <a:avLst/>
          </a:prstGeom>
        </p:spPr>
      </p:pic>
      <p:pic>
        <p:nvPicPr>
          <p:cNvPr id="17" name="Picture 16">
            <a:extLst>
              <a:ext uri="{FF2B5EF4-FFF2-40B4-BE49-F238E27FC236}">
                <a16:creationId xmlns:a16="http://schemas.microsoft.com/office/drawing/2014/main" id="{5F71B16E-B846-B142-A1D6-CD1965395D41}"/>
              </a:ext>
            </a:extLst>
          </p:cNvPr>
          <p:cNvPicPr>
            <a:picLocks noChangeAspect="1"/>
          </p:cNvPicPr>
          <p:nvPr/>
        </p:nvPicPr>
        <p:blipFill>
          <a:blip r:embed="rId5"/>
          <a:stretch>
            <a:fillRect/>
          </a:stretch>
        </p:blipFill>
        <p:spPr>
          <a:xfrm>
            <a:off x="1831937" y="3805879"/>
            <a:ext cx="315947" cy="243036"/>
          </a:xfrm>
          <a:prstGeom prst="rect">
            <a:avLst/>
          </a:prstGeom>
        </p:spPr>
      </p:pic>
      <p:pic>
        <p:nvPicPr>
          <p:cNvPr id="18" name="Picture 17">
            <a:extLst>
              <a:ext uri="{FF2B5EF4-FFF2-40B4-BE49-F238E27FC236}">
                <a16:creationId xmlns:a16="http://schemas.microsoft.com/office/drawing/2014/main" id="{01211F60-21FF-854E-B5BD-6B9EC664CD6C}"/>
              </a:ext>
            </a:extLst>
          </p:cNvPr>
          <p:cNvPicPr>
            <a:picLocks noChangeAspect="1"/>
          </p:cNvPicPr>
          <p:nvPr/>
        </p:nvPicPr>
        <p:blipFill>
          <a:blip r:embed="rId5"/>
          <a:stretch>
            <a:fillRect/>
          </a:stretch>
        </p:blipFill>
        <p:spPr>
          <a:xfrm>
            <a:off x="1831937" y="4222773"/>
            <a:ext cx="315947" cy="243036"/>
          </a:xfrm>
          <a:prstGeom prst="rect">
            <a:avLst/>
          </a:prstGeom>
        </p:spPr>
      </p:pic>
      <p:pic>
        <p:nvPicPr>
          <p:cNvPr id="19" name="Picture 18">
            <a:extLst>
              <a:ext uri="{FF2B5EF4-FFF2-40B4-BE49-F238E27FC236}">
                <a16:creationId xmlns:a16="http://schemas.microsoft.com/office/drawing/2014/main" id="{E743B5D5-DFF3-5741-BB1E-F29A1A79BC67}"/>
              </a:ext>
            </a:extLst>
          </p:cNvPr>
          <p:cNvPicPr>
            <a:picLocks noChangeAspect="1"/>
          </p:cNvPicPr>
          <p:nvPr/>
        </p:nvPicPr>
        <p:blipFill>
          <a:blip r:embed="rId5"/>
          <a:stretch>
            <a:fillRect/>
          </a:stretch>
        </p:blipFill>
        <p:spPr>
          <a:xfrm>
            <a:off x="1831937" y="4639667"/>
            <a:ext cx="315947" cy="243036"/>
          </a:xfrm>
          <a:prstGeom prst="rect">
            <a:avLst/>
          </a:prstGeom>
        </p:spPr>
      </p:pic>
      <p:pic>
        <p:nvPicPr>
          <p:cNvPr id="20" name="Picture 19">
            <a:extLst>
              <a:ext uri="{FF2B5EF4-FFF2-40B4-BE49-F238E27FC236}">
                <a16:creationId xmlns:a16="http://schemas.microsoft.com/office/drawing/2014/main" id="{8692D6FC-303C-5542-A490-353BFEAD2B0E}"/>
              </a:ext>
            </a:extLst>
          </p:cNvPr>
          <p:cNvPicPr>
            <a:picLocks noChangeAspect="1"/>
          </p:cNvPicPr>
          <p:nvPr/>
        </p:nvPicPr>
        <p:blipFill>
          <a:blip r:embed="rId5"/>
          <a:stretch>
            <a:fillRect/>
          </a:stretch>
        </p:blipFill>
        <p:spPr>
          <a:xfrm>
            <a:off x="1831937" y="5056561"/>
            <a:ext cx="315947" cy="243036"/>
          </a:xfrm>
          <a:prstGeom prst="rect">
            <a:avLst/>
          </a:prstGeom>
        </p:spPr>
      </p:pic>
      <p:pic>
        <p:nvPicPr>
          <p:cNvPr id="3" name="Picture 2" descr="Qr code&#10;&#10;Description automatically generated">
            <a:extLst>
              <a:ext uri="{FF2B5EF4-FFF2-40B4-BE49-F238E27FC236}">
                <a16:creationId xmlns:a16="http://schemas.microsoft.com/office/drawing/2014/main" id="{2F7E2488-2320-4607-B4DF-87152903D5B4}"/>
              </a:ext>
            </a:extLst>
          </p:cNvPr>
          <p:cNvPicPr>
            <a:picLocks noChangeAspect="1"/>
          </p:cNvPicPr>
          <p:nvPr/>
        </p:nvPicPr>
        <p:blipFill>
          <a:blip r:embed="rId6"/>
          <a:stretch>
            <a:fillRect/>
          </a:stretch>
        </p:blipFill>
        <p:spPr>
          <a:xfrm>
            <a:off x="6980129" y="5056561"/>
            <a:ext cx="1388764" cy="1388764"/>
          </a:xfrm>
          <a:prstGeom prst="rect">
            <a:avLst/>
          </a:prstGeom>
        </p:spPr>
      </p:pic>
    </p:spTree>
    <p:extLst>
      <p:ext uri="{BB962C8B-B14F-4D97-AF65-F5344CB8AC3E}">
        <p14:creationId xmlns:p14="http://schemas.microsoft.com/office/powerpoint/2010/main" val="249989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9590"/>
        </a:solidFill>
        <a:effectLst/>
      </p:bgPr>
    </p:bg>
    <p:spTree>
      <p:nvGrpSpPr>
        <p:cNvPr id="1" name=""/>
        <p:cNvGrpSpPr/>
        <p:nvPr/>
      </p:nvGrpSpPr>
      <p:grpSpPr>
        <a:xfrm>
          <a:off x="0" y="0"/>
          <a:ext cx="0" cy="0"/>
          <a:chOff x="0" y="0"/>
          <a:chExt cx="0" cy="0"/>
        </a:xfrm>
      </p:grpSpPr>
      <p:sp>
        <p:nvSpPr>
          <p:cNvPr id="9" name="TextBox 8"/>
          <p:cNvSpPr txBox="1"/>
          <p:nvPr/>
        </p:nvSpPr>
        <p:spPr>
          <a:xfrm>
            <a:off x="1255456" y="3024587"/>
            <a:ext cx="7448696" cy="2943563"/>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They’re the backbone of the business world</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They keep finances in check—for everyone</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They help companies thrive in times of uncertainty</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They implement new accounting technologies and systems</a:t>
            </a:r>
          </a:p>
        </p:txBody>
      </p:sp>
      <p:pic>
        <p:nvPicPr>
          <p:cNvPr id="2" name="Picture 1">
            <a:extLst>
              <a:ext uri="{FF2B5EF4-FFF2-40B4-BE49-F238E27FC236}">
                <a16:creationId xmlns:a16="http://schemas.microsoft.com/office/drawing/2014/main" id="{7A4798B4-89BE-514A-B8EB-CD6E375D2EAF}"/>
              </a:ext>
            </a:extLst>
          </p:cNvPr>
          <p:cNvPicPr>
            <a:picLocks noChangeAspect="1"/>
          </p:cNvPicPr>
          <p:nvPr/>
        </p:nvPicPr>
        <p:blipFill>
          <a:blip r:embed="rId3"/>
          <a:stretch>
            <a:fillRect/>
          </a:stretch>
        </p:blipFill>
        <p:spPr>
          <a:xfrm>
            <a:off x="1665581" y="1651379"/>
            <a:ext cx="5812837" cy="1191551"/>
          </a:xfrm>
          <a:prstGeom prst="rect">
            <a:avLst/>
          </a:prstGeom>
        </p:spPr>
      </p:pic>
      <p:pic>
        <p:nvPicPr>
          <p:cNvPr id="3" name="Picture 2">
            <a:extLst>
              <a:ext uri="{FF2B5EF4-FFF2-40B4-BE49-F238E27FC236}">
                <a16:creationId xmlns:a16="http://schemas.microsoft.com/office/drawing/2014/main" id="{51B77907-0148-5D46-92E3-5E39457D8A05}"/>
              </a:ext>
            </a:extLst>
          </p:cNvPr>
          <p:cNvPicPr>
            <a:picLocks noChangeAspect="1"/>
          </p:cNvPicPr>
          <p:nvPr/>
        </p:nvPicPr>
        <p:blipFill>
          <a:blip r:embed="rId4"/>
          <a:stretch>
            <a:fillRect/>
          </a:stretch>
        </p:blipFill>
        <p:spPr>
          <a:xfrm>
            <a:off x="700286" y="3302497"/>
            <a:ext cx="495300" cy="381000"/>
          </a:xfrm>
          <a:prstGeom prst="rect">
            <a:avLst/>
          </a:prstGeom>
        </p:spPr>
      </p:pic>
      <p:pic>
        <p:nvPicPr>
          <p:cNvPr id="14" name="Picture 13">
            <a:extLst>
              <a:ext uri="{FF2B5EF4-FFF2-40B4-BE49-F238E27FC236}">
                <a16:creationId xmlns:a16="http://schemas.microsoft.com/office/drawing/2014/main" id="{26A13048-C2E9-334E-860B-726AD55621F4}"/>
              </a:ext>
            </a:extLst>
          </p:cNvPr>
          <p:cNvPicPr>
            <a:picLocks noChangeAspect="1"/>
          </p:cNvPicPr>
          <p:nvPr/>
        </p:nvPicPr>
        <p:blipFill>
          <a:blip r:embed="rId4"/>
          <a:stretch>
            <a:fillRect/>
          </a:stretch>
        </p:blipFill>
        <p:spPr>
          <a:xfrm>
            <a:off x="700286" y="4015070"/>
            <a:ext cx="495300" cy="381000"/>
          </a:xfrm>
          <a:prstGeom prst="rect">
            <a:avLst/>
          </a:prstGeom>
        </p:spPr>
      </p:pic>
      <p:pic>
        <p:nvPicPr>
          <p:cNvPr id="15" name="Picture 14">
            <a:extLst>
              <a:ext uri="{FF2B5EF4-FFF2-40B4-BE49-F238E27FC236}">
                <a16:creationId xmlns:a16="http://schemas.microsoft.com/office/drawing/2014/main" id="{D6D22F4B-BF35-CB4D-9914-2CBA9ABEC878}"/>
              </a:ext>
            </a:extLst>
          </p:cNvPr>
          <p:cNvPicPr>
            <a:picLocks noChangeAspect="1"/>
          </p:cNvPicPr>
          <p:nvPr/>
        </p:nvPicPr>
        <p:blipFill>
          <a:blip r:embed="rId4"/>
          <a:stretch>
            <a:fillRect/>
          </a:stretch>
        </p:blipFill>
        <p:spPr>
          <a:xfrm>
            <a:off x="700286" y="4727643"/>
            <a:ext cx="495300" cy="381000"/>
          </a:xfrm>
          <a:prstGeom prst="rect">
            <a:avLst/>
          </a:prstGeom>
        </p:spPr>
      </p:pic>
      <p:pic>
        <p:nvPicPr>
          <p:cNvPr id="16" name="Picture 15">
            <a:extLst>
              <a:ext uri="{FF2B5EF4-FFF2-40B4-BE49-F238E27FC236}">
                <a16:creationId xmlns:a16="http://schemas.microsoft.com/office/drawing/2014/main" id="{2E7CEA5F-3AD2-2A4F-8B4C-A7AA10073846}"/>
              </a:ext>
            </a:extLst>
          </p:cNvPr>
          <p:cNvPicPr>
            <a:picLocks noChangeAspect="1"/>
          </p:cNvPicPr>
          <p:nvPr/>
        </p:nvPicPr>
        <p:blipFill>
          <a:blip r:embed="rId4"/>
          <a:stretch>
            <a:fillRect/>
          </a:stretch>
        </p:blipFill>
        <p:spPr>
          <a:xfrm>
            <a:off x="700286" y="5440216"/>
            <a:ext cx="495300" cy="381000"/>
          </a:xfrm>
          <a:prstGeom prst="rect">
            <a:avLst/>
          </a:prstGeom>
        </p:spPr>
      </p:pic>
      <p:pic>
        <p:nvPicPr>
          <p:cNvPr id="17" name="Picture 16">
            <a:extLst>
              <a:ext uri="{FF2B5EF4-FFF2-40B4-BE49-F238E27FC236}">
                <a16:creationId xmlns:a16="http://schemas.microsoft.com/office/drawing/2014/main" id="{A9178C31-32DF-4540-8340-CF7867C2D071}"/>
              </a:ext>
            </a:extLst>
          </p:cNvPr>
          <p:cNvPicPr>
            <a:picLocks noChangeAspect="1"/>
          </p:cNvPicPr>
          <p:nvPr/>
        </p:nvPicPr>
        <p:blipFill>
          <a:blip r:embed="rId5"/>
          <a:stretch>
            <a:fillRect/>
          </a:stretch>
        </p:blipFill>
        <p:spPr>
          <a:xfrm>
            <a:off x="-12356" y="6530376"/>
            <a:ext cx="9156356" cy="327012"/>
          </a:xfrm>
          <a:prstGeom prst="rect">
            <a:avLst/>
          </a:prstGeom>
        </p:spPr>
      </p:pic>
      <p:pic>
        <p:nvPicPr>
          <p:cNvPr id="4" name="Picture 3">
            <a:extLst>
              <a:ext uri="{FF2B5EF4-FFF2-40B4-BE49-F238E27FC236}">
                <a16:creationId xmlns:a16="http://schemas.microsoft.com/office/drawing/2014/main" id="{0EB7AE9C-0A91-824A-A82F-4640F884C763}"/>
              </a:ext>
            </a:extLst>
          </p:cNvPr>
          <p:cNvPicPr>
            <a:picLocks noChangeAspect="1"/>
          </p:cNvPicPr>
          <p:nvPr/>
        </p:nvPicPr>
        <p:blipFill>
          <a:blip r:embed="rId6"/>
          <a:stretch>
            <a:fillRect/>
          </a:stretch>
        </p:blipFill>
        <p:spPr>
          <a:xfrm>
            <a:off x="4248150" y="514209"/>
            <a:ext cx="647700" cy="749300"/>
          </a:xfrm>
          <a:prstGeom prst="rect">
            <a:avLst/>
          </a:prstGeom>
        </p:spPr>
      </p:pic>
      <p:pic>
        <p:nvPicPr>
          <p:cNvPr id="18" name="Picture 17">
            <a:extLst>
              <a:ext uri="{FF2B5EF4-FFF2-40B4-BE49-F238E27FC236}">
                <a16:creationId xmlns:a16="http://schemas.microsoft.com/office/drawing/2014/main" id="{B5D5C809-ED58-514D-A687-91D3F4D84FDC}"/>
              </a:ext>
            </a:extLst>
          </p:cNvPr>
          <p:cNvPicPr>
            <a:picLocks noChangeAspect="1"/>
          </p:cNvPicPr>
          <p:nvPr/>
        </p:nvPicPr>
        <p:blipFill>
          <a:blip r:embed="rId7">
            <a:alphaModFix amt="50000"/>
          </a:blip>
          <a:stretch>
            <a:fillRect/>
          </a:stretch>
        </p:blipFill>
        <p:spPr>
          <a:xfrm>
            <a:off x="-1206850" y="-1006760"/>
            <a:ext cx="3429000" cy="3111500"/>
          </a:xfrm>
          <a:prstGeom prst="rect">
            <a:avLst/>
          </a:prstGeom>
        </p:spPr>
      </p:pic>
    </p:spTree>
    <p:extLst>
      <p:ext uri="{BB962C8B-B14F-4D97-AF65-F5344CB8AC3E}">
        <p14:creationId xmlns:p14="http://schemas.microsoft.com/office/powerpoint/2010/main" val="1254615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421B287-EE76-45B6-8CA2-74938BACDDDF}"/>
              </a:ext>
            </a:extLst>
          </p:cNvPr>
          <p:cNvPicPr>
            <a:picLocks noChangeAspect="1"/>
          </p:cNvPicPr>
          <p:nvPr/>
        </p:nvPicPr>
        <p:blipFill>
          <a:blip r:embed="rId3"/>
          <a:stretch>
            <a:fillRect/>
          </a:stretch>
        </p:blipFill>
        <p:spPr>
          <a:xfrm>
            <a:off x="-12356" y="0"/>
            <a:ext cx="9156356" cy="1576137"/>
          </a:xfrm>
          <a:prstGeom prst="rect">
            <a:avLst/>
          </a:prstGeom>
          <a:effectLst>
            <a:outerShdw blurRad="50800" dist="38100" dir="5400000" algn="t" rotWithShape="0">
              <a:prstClr val="black">
                <a:alpha val="40000"/>
              </a:prstClr>
            </a:outerShdw>
          </a:effectLst>
        </p:spPr>
      </p:pic>
      <p:sp>
        <p:nvSpPr>
          <p:cNvPr id="7" name="Rectangle 6"/>
          <p:cNvSpPr/>
          <p:nvPr/>
        </p:nvSpPr>
        <p:spPr>
          <a:xfrm>
            <a:off x="0" y="444228"/>
            <a:ext cx="9144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Accountants work in many different settings,</a:t>
            </a:r>
            <a:b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making their mark in a variety of ways.</a:t>
            </a:r>
          </a:p>
        </p:txBody>
      </p:sp>
      <p:sp>
        <p:nvSpPr>
          <p:cNvPr id="12" name="Rectangle 11">
            <a:extLst>
              <a:ext uri="{FF2B5EF4-FFF2-40B4-BE49-F238E27FC236}">
                <a16:creationId xmlns:a16="http://schemas.microsoft.com/office/drawing/2014/main" id="{4EA844DC-27EF-4785-9546-16FE894A81BF}"/>
              </a:ext>
            </a:extLst>
          </p:cNvPr>
          <p:cNvSpPr/>
          <p:nvPr/>
        </p:nvSpPr>
        <p:spPr>
          <a:xfrm>
            <a:off x="0" y="1767256"/>
            <a:ext cx="1828800" cy="2286000"/>
          </a:xfrm>
          <a:prstGeom prst="rect">
            <a:avLst/>
          </a:prstGeom>
          <a:solidFill>
            <a:srgbClr val="72216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Helping </a:t>
            </a:r>
            <a:r>
              <a:rPr kumimoji="0" lang="en-US" sz="1800" b="1" i="0" u="none" strike="noStrike" kern="1200" cap="none" spc="0" normalizeH="0" baseline="0" noProof="0" dirty="0">
                <a:ln>
                  <a:noFill/>
                </a:ln>
                <a:solidFill>
                  <a:prstClr val="white"/>
                </a:solidFill>
                <a:effectLst/>
                <a:uLnTx/>
                <a:uFillTx/>
                <a:latin typeface="Calibri"/>
                <a:ea typeface="+mn-ea"/>
                <a:cs typeface="+mn-cs"/>
              </a:rPr>
              <a:t>directors</a:t>
            </a:r>
            <a:r>
              <a:rPr kumimoji="0" lang="en-US" sz="1800" b="0" i="0" u="none" strike="noStrike" kern="1200" cap="none" spc="0" normalizeH="0" baseline="0" noProof="0" dirty="0">
                <a:ln>
                  <a:noFill/>
                </a:ln>
                <a:solidFill>
                  <a:prstClr val="white"/>
                </a:solidFill>
                <a:effectLst/>
                <a:uLnTx/>
                <a:uFillTx/>
                <a:latin typeface="Calibri"/>
                <a:ea typeface="+mn-ea"/>
                <a:cs typeface="+mn-cs"/>
              </a:rPr>
              <a:t> bring their on-screen visions to life without going over budget</a:t>
            </a:r>
          </a:p>
        </p:txBody>
      </p:sp>
      <p:sp>
        <p:nvSpPr>
          <p:cNvPr id="20" name="Rectangle 19">
            <a:extLst>
              <a:ext uri="{FF2B5EF4-FFF2-40B4-BE49-F238E27FC236}">
                <a16:creationId xmlns:a16="http://schemas.microsoft.com/office/drawing/2014/main" id="{A5B8C83B-0833-41AB-8976-8E438EE30AAC}"/>
              </a:ext>
            </a:extLst>
          </p:cNvPr>
          <p:cNvSpPr/>
          <p:nvPr/>
        </p:nvSpPr>
        <p:spPr>
          <a:xfrm>
            <a:off x="1828802" y="4053256"/>
            <a:ext cx="1828800" cy="2286000"/>
          </a:xfrm>
          <a:prstGeom prst="rect">
            <a:avLst/>
          </a:prstGeom>
          <a:solidFill>
            <a:srgbClr val="FEB8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Work with </a:t>
            </a:r>
            <a:r>
              <a:rPr kumimoji="0" lang="en-US" sz="1800" b="1" i="0" u="none" strike="noStrike" kern="1200" cap="none" spc="0" normalizeH="0" baseline="0" noProof="0" dirty="0">
                <a:ln>
                  <a:noFill/>
                </a:ln>
                <a:solidFill>
                  <a:prstClr val="white"/>
                </a:solidFill>
                <a:effectLst/>
                <a:uLnTx/>
                <a:uFillTx/>
                <a:latin typeface="Calibri"/>
                <a:ea typeface="+mn-ea"/>
                <a:cs typeface="+mn-cs"/>
              </a:rPr>
              <a:t>law enforcement </a:t>
            </a:r>
            <a:r>
              <a:rPr kumimoji="0" lang="en-US" sz="1800" b="0" i="0" u="none" strike="noStrike" kern="1200" cap="none" spc="0" normalizeH="0" baseline="0" noProof="0" dirty="0">
                <a:ln>
                  <a:noFill/>
                </a:ln>
                <a:solidFill>
                  <a:prstClr val="white"/>
                </a:solidFill>
                <a:effectLst/>
                <a:uLnTx/>
                <a:uFillTx/>
                <a:latin typeface="Calibri"/>
                <a:ea typeface="+mn-ea"/>
                <a:cs typeface="+mn-cs"/>
              </a:rPr>
              <a:t>to catch white-collar criminals and financial wrongdoing</a:t>
            </a:r>
          </a:p>
        </p:txBody>
      </p:sp>
      <p:sp>
        <p:nvSpPr>
          <p:cNvPr id="21" name="Rectangle 20">
            <a:extLst>
              <a:ext uri="{FF2B5EF4-FFF2-40B4-BE49-F238E27FC236}">
                <a16:creationId xmlns:a16="http://schemas.microsoft.com/office/drawing/2014/main" id="{15838D17-C021-46A3-BC60-FB9DED8DAAF1}"/>
              </a:ext>
            </a:extLst>
          </p:cNvPr>
          <p:cNvSpPr/>
          <p:nvPr/>
        </p:nvSpPr>
        <p:spPr>
          <a:xfrm>
            <a:off x="3657600" y="1767256"/>
            <a:ext cx="1828800" cy="2286000"/>
          </a:xfrm>
          <a:prstGeom prst="rect">
            <a:avLst/>
          </a:prstGeom>
          <a:solidFill>
            <a:srgbClr val="00928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Identifying </a:t>
            </a:r>
            <a:r>
              <a:rPr kumimoji="0" lang="en-US" sz="1800" b="1" i="0" u="none" strike="noStrike" kern="1200" cap="none" spc="0" normalizeH="0" baseline="0" noProof="0" dirty="0">
                <a:ln>
                  <a:noFill/>
                </a:ln>
                <a:solidFill>
                  <a:prstClr val="white"/>
                </a:solidFill>
                <a:effectLst/>
                <a:uLnTx/>
                <a:uFillTx/>
                <a:latin typeface="Calibri"/>
                <a:ea typeface="+mn-ea"/>
                <a:cs typeface="+mn-cs"/>
              </a:rPr>
              <a:t>data trends</a:t>
            </a:r>
            <a:r>
              <a:rPr kumimoji="0" lang="en-US" sz="1800" b="0" i="0" u="none" strike="noStrike" kern="1200" cap="none" spc="0" normalizeH="0" baseline="0" noProof="0" dirty="0">
                <a:ln>
                  <a:noFill/>
                </a:ln>
                <a:solidFill>
                  <a:prstClr val="white"/>
                </a:solidFill>
                <a:effectLst/>
                <a:uLnTx/>
                <a:uFillTx/>
                <a:latin typeface="Calibri"/>
                <a:ea typeface="+mn-ea"/>
                <a:cs typeface="+mn-cs"/>
              </a:rPr>
              <a:t> and making strategic decisions based on findings</a:t>
            </a:r>
          </a:p>
        </p:txBody>
      </p:sp>
      <p:sp>
        <p:nvSpPr>
          <p:cNvPr id="23" name="Rectangle 22">
            <a:extLst>
              <a:ext uri="{FF2B5EF4-FFF2-40B4-BE49-F238E27FC236}">
                <a16:creationId xmlns:a16="http://schemas.microsoft.com/office/drawing/2014/main" id="{3ACC39C5-7879-416D-8FA8-CDF57BC4E9AD}"/>
              </a:ext>
            </a:extLst>
          </p:cNvPr>
          <p:cNvSpPr/>
          <p:nvPr/>
        </p:nvSpPr>
        <p:spPr>
          <a:xfrm>
            <a:off x="5486400" y="1767256"/>
            <a:ext cx="1828800" cy="228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C2C6323E-4063-4659-B470-937A77A8C22F}"/>
              </a:ext>
            </a:extLst>
          </p:cNvPr>
          <p:cNvSpPr/>
          <p:nvPr/>
        </p:nvSpPr>
        <p:spPr>
          <a:xfrm>
            <a:off x="5486384" y="4053251"/>
            <a:ext cx="1828800" cy="2286000"/>
          </a:xfrm>
          <a:prstGeom prst="rect">
            <a:avLst/>
          </a:prstGeom>
          <a:solidFill>
            <a:srgbClr val="EE64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Writing code </a:t>
            </a:r>
            <a:r>
              <a:rPr kumimoji="0" lang="en-US" sz="1800" b="0" i="0" u="none" strike="noStrike" kern="1200" cap="none" spc="0" normalizeH="0" baseline="0" noProof="0" dirty="0">
                <a:ln>
                  <a:noFill/>
                </a:ln>
                <a:solidFill>
                  <a:prstClr val="white"/>
                </a:solidFill>
                <a:effectLst/>
                <a:uLnTx/>
                <a:uFillTx/>
                <a:latin typeface="Calibri"/>
                <a:ea typeface="+mn-ea"/>
                <a:cs typeface="+mn-cs"/>
              </a:rPr>
              <a:t>to automate manual processes and work more collaboratively with technical specialists</a:t>
            </a:r>
          </a:p>
        </p:txBody>
      </p:sp>
      <p:sp>
        <p:nvSpPr>
          <p:cNvPr id="25" name="Rectangle 24">
            <a:extLst>
              <a:ext uri="{FF2B5EF4-FFF2-40B4-BE49-F238E27FC236}">
                <a16:creationId xmlns:a16="http://schemas.microsoft.com/office/drawing/2014/main" id="{F5528E06-C891-48FA-B070-BB90F8410221}"/>
              </a:ext>
            </a:extLst>
          </p:cNvPr>
          <p:cNvSpPr/>
          <p:nvPr/>
        </p:nvSpPr>
        <p:spPr>
          <a:xfrm>
            <a:off x="7315200" y="1767256"/>
            <a:ext cx="1828800" cy="2286000"/>
          </a:xfrm>
          <a:prstGeom prst="rect">
            <a:avLst/>
          </a:prstGeom>
          <a:solidFill>
            <a:srgbClr val="953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Traveling</a:t>
            </a:r>
            <a:r>
              <a:rPr kumimoji="0" lang="en-US" sz="1800" b="0" i="0" u="none" strike="noStrike" kern="1200" cap="none" spc="0" normalizeH="0" baseline="0" noProof="0" dirty="0">
                <a:ln>
                  <a:noFill/>
                </a:ln>
                <a:solidFill>
                  <a:prstClr val="white"/>
                </a:solidFill>
                <a:effectLst/>
                <a:uLnTx/>
                <a:uFillTx/>
                <a:latin typeface="Calibri"/>
                <a:ea typeface="+mn-ea"/>
                <a:cs typeface="+mn-cs"/>
              </a:rPr>
              <a:t> the world managing financial affairs for global companies</a:t>
            </a:r>
          </a:p>
        </p:txBody>
      </p:sp>
      <p:pic>
        <p:nvPicPr>
          <p:cNvPr id="5" name="Picture 4">
            <a:extLst>
              <a:ext uri="{FF2B5EF4-FFF2-40B4-BE49-F238E27FC236}">
                <a16:creationId xmlns:a16="http://schemas.microsoft.com/office/drawing/2014/main" id="{4879BA3D-A65D-4C6E-AD80-3E4623F6DFAD}"/>
              </a:ext>
            </a:extLst>
          </p:cNvPr>
          <p:cNvPicPr>
            <a:picLocks noChangeAspect="1"/>
          </p:cNvPicPr>
          <p:nvPr/>
        </p:nvPicPr>
        <p:blipFill>
          <a:blip r:embed="rId4"/>
          <a:srcRect t="8333" b="8333"/>
          <a:stretch/>
        </p:blipFill>
        <p:spPr>
          <a:xfrm>
            <a:off x="5486398" y="1767256"/>
            <a:ext cx="1828798" cy="2286000"/>
          </a:xfrm>
          <a:prstGeom prst="rect">
            <a:avLst/>
          </a:prstGeom>
          <a:ln>
            <a:noFill/>
          </a:ln>
        </p:spPr>
      </p:pic>
      <p:pic>
        <p:nvPicPr>
          <p:cNvPr id="31" name="Picture 30">
            <a:extLst>
              <a:ext uri="{FF2B5EF4-FFF2-40B4-BE49-F238E27FC236}">
                <a16:creationId xmlns:a16="http://schemas.microsoft.com/office/drawing/2014/main" id="{A14DC8DF-E025-4494-A7BE-1ECB8B269067}"/>
              </a:ext>
            </a:extLst>
          </p:cNvPr>
          <p:cNvPicPr>
            <a:picLocks noChangeAspect="1"/>
          </p:cNvPicPr>
          <p:nvPr/>
        </p:nvPicPr>
        <p:blipFill>
          <a:blip r:embed="rId5"/>
          <a:stretch>
            <a:fillRect/>
          </a:stretch>
        </p:blipFill>
        <p:spPr>
          <a:xfrm>
            <a:off x="-12356" y="6530376"/>
            <a:ext cx="9156356" cy="327012"/>
          </a:xfrm>
          <a:prstGeom prst="rect">
            <a:avLst/>
          </a:prstGeom>
        </p:spPr>
      </p:pic>
      <p:pic>
        <p:nvPicPr>
          <p:cNvPr id="15" name="Picture 14" descr="A picture containing outdoor, person, building, street&#10;&#10;Description automatically generated">
            <a:extLst>
              <a:ext uri="{FF2B5EF4-FFF2-40B4-BE49-F238E27FC236}">
                <a16:creationId xmlns:a16="http://schemas.microsoft.com/office/drawing/2014/main" id="{1B6C0706-7FFC-4098-9396-19D6BB1D626B}"/>
              </a:ext>
            </a:extLst>
          </p:cNvPr>
          <p:cNvPicPr>
            <a:picLocks noChangeAspect="1"/>
          </p:cNvPicPr>
          <p:nvPr/>
        </p:nvPicPr>
        <p:blipFill rotWithShape="1">
          <a:blip r:embed="rId6"/>
          <a:srcRect r="48684" b="4504"/>
          <a:stretch/>
        </p:blipFill>
        <p:spPr>
          <a:xfrm>
            <a:off x="0" y="4053249"/>
            <a:ext cx="1828800" cy="2285993"/>
          </a:xfrm>
          <a:prstGeom prst="rect">
            <a:avLst/>
          </a:prstGeom>
        </p:spPr>
      </p:pic>
      <p:pic>
        <p:nvPicPr>
          <p:cNvPr id="33" name="Picture 32">
            <a:extLst>
              <a:ext uri="{FF2B5EF4-FFF2-40B4-BE49-F238E27FC236}">
                <a16:creationId xmlns:a16="http://schemas.microsoft.com/office/drawing/2014/main" id="{E6654CB0-6B84-458B-A486-574A8B68247C}"/>
              </a:ext>
            </a:extLst>
          </p:cNvPr>
          <p:cNvPicPr>
            <a:picLocks noChangeAspect="1"/>
          </p:cNvPicPr>
          <p:nvPr/>
        </p:nvPicPr>
        <p:blipFill>
          <a:blip r:embed="rId7"/>
          <a:srcRect t="8333" b="8333"/>
          <a:stretch/>
        </p:blipFill>
        <p:spPr>
          <a:xfrm>
            <a:off x="1828803" y="1767257"/>
            <a:ext cx="1828764" cy="2286000"/>
          </a:xfrm>
          <a:prstGeom prst="rect">
            <a:avLst/>
          </a:prstGeom>
        </p:spPr>
      </p:pic>
      <p:pic>
        <p:nvPicPr>
          <p:cNvPr id="35" name="Picture 34" descr="A picture containing text, person, striped&#10;&#10;Description automatically generated">
            <a:extLst>
              <a:ext uri="{FF2B5EF4-FFF2-40B4-BE49-F238E27FC236}">
                <a16:creationId xmlns:a16="http://schemas.microsoft.com/office/drawing/2014/main" id="{8C2C2392-1688-4537-A969-98C2112B8905}"/>
              </a:ext>
            </a:extLst>
          </p:cNvPr>
          <p:cNvPicPr>
            <a:picLocks noChangeAspect="1"/>
          </p:cNvPicPr>
          <p:nvPr/>
        </p:nvPicPr>
        <p:blipFill rotWithShape="1">
          <a:blip r:embed="rId8"/>
          <a:srcRect l="29869" t="22569" r="24605"/>
          <a:stretch/>
        </p:blipFill>
        <p:spPr>
          <a:xfrm>
            <a:off x="3657567" y="4053248"/>
            <a:ext cx="1828765" cy="2285994"/>
          </a:xfrm>
          <a:prstGeom prst="rect">
            <a:avLst/>
          </a:prstGeom>
        </p:spPr>
      </p:pic>
      <p:pic>
        <p:nvPicPr>
          <p:cNvPr id="37" name="Picture 36" descr="A picture containing building, outdoor, road, street&#10;&#10;Description automatically generated">
            <a:extLst>
              <a:ext uri="{FF2B5EF4-FFF2-40B4-BE49-F238E27FC236}">
                <a16:creationId xmlns:a16="http://schemas.microsoft.com/office/drawing/2014/main" id="{934B00EF-C697-450C-86DF-A6943362C855}"/>
              </a:ext>
            </a:extLst>
          </p:cNvPr>
          <p:cNvPicPr>
            <a:picLocks noChangeAspect="1"/>
          </p:cNvPicPr>
          <p:nvPr/>
        </p:nvPicPr>
        <p:blipFill rotWithShape="1">
          <a:blip r:embed="rId9"/>
          <a:srcRect t="24780" r="9737"/>
          <a:stretch/>
        </p:blipFill>
        <p:spPr>
          <a:xfrm>
            <a:off x="7315096" y="4053242"/>
            <a:ext cx="1828800" cy="2286000"/>
          </a:xfrm>
          <a:prstGeom prst="rect">
            <a:avLst/>
          </a:prstGeom>
        </p:spPr>
      </p:pic>
    </p:spTree>
    <p:extLst>
      <p:ext uri="{BB962C8B-B14F-4D97-AF65-F5344CB8AC3E}">
        <p14:creationId xmlns:p14="http://schemas.microsoft.com/office/powerpoint/2010/main" val="293129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1B9BF-A869-4EB9-8835-DE3AFFFD0466}"/>
              </a:ext>
            </a:extLst>
          </p:cNvPr>
          <p:cNvSpPr/>
          <p:nvPr/>
        </p:nvSpPr>
        <p:spPr>
          <a:xfrm>
            <a:off x="-12390" y="0"/>
            <a:ext cx="9156390" cy="1576129"/>
          </a:xfrm>
          <a:prstGeom prst="rect">
            <a:avLst/>
          </a:prstGeom>
          <a:solidFill>
            <a:srgbClr val="0092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0" y="444228"/>
            <a:ext cx="9144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Looking for a way to give back? </a:t>
            </a:r>
            <a:b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Consider a career in accounting.</a:t>
            </a:r>
          </a:p>
        </p:txBody>
      </p:sp>
      <p:sp>
        <p:nvSpPr>
          <p:cNvPr id="12" name="Rectangle 11">
            <a:extLst>
              <a:ext uri="{FF2B5EF4-FFF2-40B4-BE49-F238E27FC236}">
                <a16:creationId xmlns:a16="http://schemas.microsoft.com/office/drawing/2014/main" id="{4EA844DC-27EF-4785-9546-16FE894A81BF}"/>
              </a:ext>
            </a:extLst>
          </p:cNvPr>
          <p:cNvSpPr/>
          <p:nvPr/>
        </p:nvSpPr>
        <p:spPr>
          <a:xfrm>
            <a:off x="0" y="1767256"/>
            <a:ext cx="1828800" cy="2286000"/>
          </a:xfrm>
          <a:prstGeom prst="rect">
            <a:avLst/>
          </a:prstGeom>
          <a:solidFill>
            <a:srgbClr val="72216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Devising ways for companies to become more </a:t>
            </a:r>
            <a:r>
              <a:rPr kumimoji="0" lang="en-US" sz="1800" b="1" i="0" u="none" strike="noStrike" kern="1200" cap="none" spc="0" normalizeH="0" baseline="0" noProof="0" dirty="0">
                <a:ln>
                  <a:noFill/>
                </a:ln>
                <a:solidFill>
                  <a:prstClr val="white"/>
                </a:solidFill>
                <a:effectLst/>
                <a:uLnTx/>
                <a:uFillTx/>
                <a:latin typeface="Calibri"/>
                <a:ea typeface="+mn-ea"/>
                <a:cs typeface="+mn-cs"/>
              </a:rPr>
              <a:t>green and sustainable</a:t>
            </a:r>
          </a:p>
        </p:txBody>
      </p:sp>
      <p:sp>
        <p:nvSpPr>
          <p:cNvPr id="19" name="Rectangle 18">
            <a:extLst>
              <a:ext uri="{FF2B5EF4-FFF2-40B4-BE49-F238E27FC236}">
                <a16:creationId xmlns:a16="http://schemas.microsoft.com/office/drawing/2014/main" id="{3524E444-0E86-4B0B-B6BA-63FF3931EAA2}"/>
              </a:ext>
            </a:extLst>
          </p:cNvPr>
          <p:cNvSpPr/>
          <p:nvPr/>
        </p:nvSpPr>
        <p:spPr>
          <a:xfrm>
            <a:off x="1828800" y="1767256"/>
            <a:ext cx="1828800" cy="228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A5B8C83B-0833-41AB-8976-8E438EE30AAC}"/>
              </a:ext>
            </a:extLst>
          </p:cNvPr>
          <p:cNvSpPr/>
          <p:nvPr/>
        </p:nvSpPr>
        <p:spPr>
          <a:xfrm>
            <a:off x="1828802" y="4053256"/>
            <a:ext cx="1828800" cy="2286000"/>
          </a:xfrm>
          <a:prstGeom prst="rect">
            <a:avLst/>
          </a:prstGeom>
          <a:solidFill>
            <a:srgbClr val="FEB8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Stretching dollars from donors to </a:t>
            </a:r>
            <a:r>
              <a:rPr kumimoji="0" lang="en-US" sz="1800" b="1" i="0" u="none" strike="noStrike" kern="1200" cap="none" spc="0" normalizeH="0" baseline="0" noProof="0" dirty="0">
                <a:ln>
                  <a:noFill/>
                </a:ln>
                <a:solidFill>
                  <a:prstClr val="white"/>
                </a:solidFill>
                <a:effectLst/>
                <a:uLnTx/>
                <a:uFillTx/>
                <a:latin typeface="Calibri"/>
                <a:ea typeface="+mn-ea"/>
                <a:cs typeface="+mn-cs"/>
              </a:rPr>
              <a:t>help charities </a:t>
            </a:r>
            <a:r>
              <a:rPr kumimoji="0" lang="en-US" sz="1800" b="0" i="0" u="none" strike="noStrike" kern="1200" cap="none" spc="0" normalizeH="0" baseline="0" noProof="0" dirty="0">
                <a:ln>
                  <a:noFill/>
                </a:ln>
                <a:solidFill>
                  <a:prstClr val="white"/>
                </a:solidFill>
                <a:effectLst/>
                <a:uLnTx/>
                <a:uFillTx/>
                <a:latin typeface="Calibri"/>
                <a:ea typeface="+mn-ea"/>
                <a:cs typeface="+mn-cs"/>
              </a:rPr>
              <a:t>make the biggest impact possible</a:t>
            </a:r>
          </a:p>
        </p:txBody>
      </p:sp>
      <p:sp>
        <p:nvSpPr>
          <p:cNvPr id="21" name="Rectangle 20">
            <a:extLst>
              <a:ext uri="{FF2B5EF4-FFF2-40B4-BE49-F238E27FC236}">
                <a16:creationId xmlns:a16="http://schemas.microsoft.com/office/drawing/2014/main" id="{15838D17-C021-46A3-BC60-FB9DED8DAAF1}"/>
              </a:ext>
            </a:extLst>
          </p:cNvPr>
          <p:cNvSpPr/>
          <p:nvPr/>
        </p:nvSpPr>
        <p:spPr>
          <a:xfrm>
            <a:off x="3657600" y="1767256"/>
            <a:ext cx="1828800" cy="2286000"/>
          </a:xfrm>
          <a:prstGeom prst="rect">
            <a:avLst/>
          </a:prstGeom>
          <a:solidFill>
            <a:srgbClr val="00928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Finding ways to </a:t>
            </a:r>
            <a:r>
              <a:rPr kumimoji="0" lang="en-US" sz="1800" b="1" i="0" u="none" strike="noStrike" kern="1200" cap="none" spc="0" normalizeH="0" baseline="0" noProof="0" dirty="0">
                <a:ln>
                  <a:noFill/>
                </a:ln>
                <a:solidFill>
                  <a:prstClr val="white"/>
                </a:solidFill>
                <a:effectLst/>
                <a:uLnTx/>
                <a:uFillTx/>
                <a:latin typeface="Calibri"/>
                <a:ea typeface="+mn-ea"/>
                <a:cs typeface="+mn-cs"/>
              </a:rPr>
              <a:t>keep costs down </a:t>
            </a:r>
            <a:r>
              <a:rPr kumimoji="0" lang="en-US" sz="1800" b="0" i="0" u="none" strike="noStrike" kern="1200" cap="none" spc="0" normalizeH="0" baseline="0" noProof="0" dirty="0">
                <a:ln>
                  <a:noFill/>
                </a:ln>
                <a:solidFill>
                  <a:prstClr val="white"/>
                </a:solidFill>
                <a:effectLst/>
                <a:uLnTx/>
                <a:uFillTx/>
                <a:latin typeface="Calibri"/>
                <a:ea typeface="+mn-ea"/>
                <a:cs typeface="+mn-cs"/>
              </a:rPr>
              <a:t>on services for local low-income families</a:t>
            </a:r>
          </a:p>
        </p:txBody>
      </p:sp>
      <p:sp>
        <p:nvSpPr>
          <p:cNvPr id="23" name="Rectangle 22">
            <a:extLst>
              <a:ext uri="{FF2B5EF4-FFF2-40B4-BE49-F238E27FC236}">
                <a16:creationId xmlns:a16="http://schemas.microsoft.com/office/drawing/2014/main" id="{3ACC39C5-7879-416D-8FA8-CDF57BC4E9AD}"/>
              </a:ext>
            </a:extLst>
          </p:cNvPr>
          <p:cNvSpPr/>
          <p:nvPr/>
        </p:nvSpPr>
        <p:spPr>
          <a:xfrm>
            <a:off x="5486400" y="1767256"/>
            <a:ext cx="1828800" cy="228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C2C6323E-4063-4659-B470-937A77A8C22F}"/>
              </a:ext>
            </a:extLst>
          </p:cNvPr>
          <p:cNvSpPr/>
          <p:nvPr/>
        </p:nvSpPr>
        <p:spPr>
          <a:xfrm>
            <a:off x="5486384" y="4053251"/>
            <a:ext cx="1828800" cy="2286000"/>
          </a:xfrm>
          <a:prstGeom prst="rect">
            <a:avLst/>
          </a:prstGeom>
          <a:solidFill>
            <a:srgbClr val="EE64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Helping clients navigate estate, retirement and </a:t>
            </a:r>
            <a:r>
              <a:rPr kumimoji="0" lang="en-US" sz="1800" b="1" i="0" u="none" strike="noStrike" kern="1200" cap="none" spc="0" normalizeH="0" baseline="0" noProof="0" dirty="0">
                <a:ln>
                  <a:noFill/>
                </a:ln>
                <a:solidFill>
                  <a:prstClr val="white"/>
                </a:solidFill>
                <a:effectLst/>
                <a:uLnTx/>
                <a:uFillTx/>
                <a:latin typeface="Calibri"/>
                <a:ea typeface="+mn-ea"/>
                <a:cs typeface="+mn-cs"/>
              </a:rPr>
              <a:t>philanthropic planning</a:t>
            </a:r>
          </a:p>
        </p:txBody>
      </p:sp>
      <p:sp>
        <p:nvSpPr>
          <p:cNvPr id="25" name="Rectangle 24">
            <a:extLst>
              <a:ext uri="{FF2B5EF4-FFF2-40B4-BE49-F238E27FC236}">
                <a16:creationId xmlns:a16="http://schemas.microsoft.com/office/drawing/2014/main" id="{F5528E06-C891-48FA-B070-BB90F8410221}"/>
              </a:ext>
            </a:extLst>
          </p:cNvPr>
          <p:cNvSpPr/>
          <p:nvPr/>
        </p:nvSpPr>
        <p:spPr>
          <a:xfrm>
            <a:off x="7315200" y="1767256"/>
            <a:ext cx="1828800" cy="2286000"/>
          </a:xfrm>
          <a:prstGeom prst="rect">
            <a:avLst/>
          </a:prstGeom>
          <a:solidFill>
            <a:srgbClr val="953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Being the </a:t>
            </a:r>
            <a:r>
              <a:rPr kumimoji="0" lang="en-US" sz="1800" b="1" i="0" u="none" strike="noStrike" kern="1200" cap="none" spc="0" normalizeH="0" baseline="0" noProof="0" dirty="0">
                <a:ln>
                  <a:noFill/>
                </a:ln>
                <a:solidFill>
                  <a:prstClr val="white"/>
                </a:solidFill>
                <a:effectLst/>
                <a:uLnTx/>
                <a:uFillTx/>
                <a:latin typeface="Calibri"/>
                <a:ea typeface="+mn-ea"/>
                <a:cs typeface="+mn-cs"/>
              </a:rPr>
              <a:t>watchdog</a:t>
            </a:r>
            <a:r>
              <a:rPr kumimoji="0" lang="en-US" sz="1800" b="0" i="0" u="none" strike="noStrike" kern="1200" cap="none" spc="0" normalizeH="0" baseline="0" noProof="0" dirty="0">
                <a:ln>
                  <a:noFill/>
                </a:ln>
                <a:solidFill>
                  <a:prstClr val="white"/>
                </a:solidFill>
                <a:effectLst/>
                <a:uLnTx/>
                <a:uFillTx/>
                <a:latin typeface="Calibri"/>
                <a:ea typeface="+mn-ea"/>
                <a:cs typeface="+mn-cs"/>
              </a:rPr>
              <a:t> who ensures state taxpayers’ money is being spent wisely</a:t>
            </a:r>
          </a:p>
        </p:txBody>
      </p:sp>
      <p:pic>
        <p:nvPicPr>
          <p:cNvPr id="28" name="Picture 27">
            <a:extLst>
              <a:ext uri="{FF2B5EF4-FFF2-40B4-BE49-F238E27FC236}">
                <a16:creationId xmlns:a16="http://schemas.microsoft.com/office/drawing/2014/main" id="{635D25D3-27C7-4187-B05C-D849D6789C72}"/>
              </a:ext>
            </a:extLst>
          </p:cNvPr>
          <p:cNvPicPr>
            <a:picLocks noChangeAspect="1"/>
          </p:cNvPicPr>
          <p:nvPr/>
        </p:nvPicPr>
        <p:blipFill>
          <a:blip r:embed="rId3"/>
          <a:srcRect l="23333" r="23333"/>
          <a:stretch/>
        </p:blipFill>
        <p:spPr>
          <a:xfrm>
            <a:off x="1828799" y="1767256"/>
            <a:ext cx="1828800" cy="2286000"/>
          </a:xfrm>
          <a:prstGeom prst="rect">
            <a:avLst/>
          </a:prstGeom>
          <a:ln>
            <a:noFill/>
          </a:ln>
        </p:spPr>
      </p:pic>
      <p:pic>
        <p:nvPicPr>
          <p:cNvPr id="32" name="Picture 31">
            <a:extLst>
              <a:ext uri="{FF2B5EF4-FFF2-40B4-BE49-F238E27FC236}">
                <a16:creationId xmlns:a16="http://schemas.microsoft.com/office/drawing/2014/main" id="{E607E999-58D4-4947-9DFF-313A85BF46C8}"/>
              </a:ext>
            </a:extLst>
          </p:cNvPr>
          <p:cNvPicPr>
            <a:picLocks noChangeAspect="1"/>
          </p:cNvPicPr>
          <p:nvPr/>
        </p:nvPicPr>
        <p:blipFill>
          <a:blip r:embed="rId4"/>
          <a:srcRect l="23333" r="23333"/>
          <a:stretch/>
        </p:blipFill>
        <p:spPr>
          <a:xfrm>
            <a:off x="4" y="4053249"/>
            <a:ext cx="1828798" cy="2286000"/>
          </a:xfrm>
          <a:prstGeom prst="rect">
            <a:avLst/>
          </a:prstGeom>
          <a:ln>
            <a:noFill/>
          </a:ln>
        </p:spPr>
      </p:pic>
      <p:pic>
        <p:nvPicPr>
          <p:cNvPr id="3" name="Picture 2">
            <a:extLst>
              <a:ext uri="{FF2B5EF4-FFF2-40B4-BE49-F238E27FC236}">
                <a16:creationId xmlns:a16="http://schemas.microsoft.com/office/drawing/2014/main" id="{DECAFEA7-1291-4261-A689-5018ABCC8A99}"/>
              </a:ext>
            </a:extLst>
          </p:cNvPr>
          <p:cNvPicPr>
            <a:picLocks noChangeAspect="1"/>
          </p:cNvPicPr>
          <p:nvPr/>
        </p:nvPicPr>
        <p:blipFill>
          <a:blip r:embed="rId5"/>
          <a:srcRect t="8333" b="8333"/>
          <a:stretch/>
        </p:blipFill>
        <p:spPr>
          <a:xfrm>
            <a:off x="3657602" y="4053254"/>
            <a:ext cx="1828798" cy="2285999"/>
          </a:xfrm>
          <a:prstGeom prst="rect">
            <a:avLst/>
          </a:prstGeom>
          <a:ln>
            <a:noFill/>
          </a:ln>
        </p:spPr>
      </p:pic>
      <p:pic>
        <p:nvPicPr>
          <p:cNvPr id="5" name="Picture 4">
            <a:extLst>
              <a:ext uri="{FF2B5EF4-FFF2-40B4-BE49-F238E27FC236}">
                <a16:creationId xmlns:a16="http://schemas.microsoft.com/office/drawing/2014/main" id="{4879BA3D-A65D-4C6E-AD80-3E4623F6DFAD}"/>
              </a:ext>
            </a:extLst>
          </p:cNvPr>
          <p:cNvPicPr>
            <a:picLocks noChangeAspect="1"/>
          </p:cNvPicPr>
          <p:nvPr/>
        </p:nvPicPr>
        <p:blipFill>
          <a:blip r:embed="rId6"/>
          <a:srcRect l="23313" r="23313"/>
          <a:stretch/>
        </p:blipFill>
        <p:spPr>
          <a:xfrm>
            <a:off x="5486398" y="1767256"/>
            <a:ext cx="1828798" cy="2286000"/>
          </a:xfrm>
          <a:prstGeom prst="rect">
            <a:avLst/>
          </a:prstGeom>
          <a:ln>
            <a:noFill/>
          </a:ln>
        </p:spPr>
      </p:pic>
      <p:pic>
        <p:nvPicPr>
          <p:cNvPr id="8" name="Picture 7">
            <a:extLst>
              <a:ext uri="{FF2B5EF4-FFF2-40B4-BE49-F238E27FC236}">
                <a16:creationId xmlns:a16="http://schemas.microsoft.com/office/drawing/2014/main" id="{F60E5D3A-C9EB-4CB4-9930-381FDE132358}"/>
              </a:ext>
            </a:extLst>
          </p:cNvPr>
          <p:cNvPicPr>
            <a:picLocks noChangeAspect="1"/>
          </p:cNvPicPr>
          <p:nvPr/>
        </p:nvPicPr>
        <p:blipFill>
          <a:blip r:embed="rId7"/>
          <a:srcRect l="23333" r="23333"/>
          <a:stretch/>
        </p:blipFill>
        <p:spPr>
          <a:xfrm>
            <a:off x="7315168" y="4053249"/>
            <a:ext cx="1828798" cy="2286001"/>
          </a:xfrm>
          <a:prstGeom prst="rect">
            <a:avLst/>
          </a:prstGeom>
        </p:spPr>
      </p:pic>
      <p:pic>
        <p:nvPicPr>
          <p:cNvPr id="31" name="Picture 30">
            <a:extLst>
              <a:ext uri="{FF2B5EF4-FFF2-40B4-BE49-F238E27FC236}">
                <a16:creationId xmlns:a16="http://schemas.microsoft.com/office/drawing/2014/main" id="{A14DC8DF-E025-4494-A7BE-1ECB8B269067}"/>
              </a:ext>
            </a:extLst>
          </p:cNvPr>
          <p:cNvPicPr>
            <a:picLocks noChangeAspect="1"/>
          </p:cNvPicPr>
          <p:nvPr/>
        </p:nvPicPr>
        <p:blipFill>
          <a:blip r:embed="rId8"/>
          <a:stretch>
            <a:fillRect/>
          </a:stretch>
        </p:blipFill>
        <p:spPr>
          <a:xfrm>
            <a:off x="-12356" y="6530376"/>
            <a:ext cx="9156356" cy="327012"/>
          </a:xfrm>
          <a:prstGeom prst="rect">
            <a:avLst/>
          </a:prstGeom>
        </p:spPr>
      </p:pic>
    </p:spTree>
    <p:extLst>
      <p:ext uri="{BB962C8B-B14F-4D97-AF65-F5344CB8AC3E}">
        <p14:creationId xmlns:p14="http://schemas.microsoft.com/office/powerpoint/2010/main" val="112878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21819B5-9959-FE42-9EE1-03DC283A7275}"/>
              </a:ext>
            </a:extLst>
          </p:cNvPr>
          <p:cNvPicPr>
            <a:picLocks noChangeAspect="1"/>
          </p:cNvPicPr>
          <p:nvPr/>
        </p:nvPicPr>
        <p:blipFill>
          <a:blip r:embed="rId3">
            <a:alphaModFix amt="20000"/>
          </a:blip>
          <a:stretch>
            <a:fillRect/>
          </a:stretch>
        </p:blipFill>
        <p:spPr>
          <a:xfrm>
            <a:off x="-2947947" y="-282388"/>
            <a:ext cx="12987635" cy="7140388"/>
          </a:xfrm>
          <a:prstGeom prst="rect">
            <a:avLst/>
          </a:prstGeom>
        </p:spPr>
      </p:pic>
      <p:sp>
        <p:nvSpPr>
          <p:cNvPr id="36" name="Rectangle 35">
            <a:extLst>
              <a:ext uri="{FF2B5EF4-FFF2-40B4-BE49-F238E27FC236}">
                <a16:creationId xmlns:a16="http://schemas.microsoft.com/office/drawing/2014/main" id="{026C0BF1-AC11-5147-AE3F-BBE46BAE8F6A}"/>
              </a:ext>
            </a:extLst>
          </p:cNvPr>
          <p:cNvSpPr/>
          <p:nvPr/>
        </p:nvSpPr>
        <p:spPr>
          <a:xfrm>
            <a:off x="4081979" y="5241854"/>
            <a:ext cx="3768152" cy="52817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71521C-F5C7-D340-8AD2-30C722BAE1FD}"/>
              </a:ext>
            </a:extLst>
          </p:cNvPr>
          <p:cNvSpPr/>
          <p:nvPr/>
        </p:nvSpPr>
        <p:spPr>
          <a:xfrm>
            <a:off x="4081979" y="2326538"/>
            <a:ext cx="1861621" cy="52817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12390BE-A5F8-C541-9AA9-2A2C1D67DB2F}"/>
              </a:ext>
            </a:extLst>
          </p:cNvPr>
          <p:cNvSpPr/>
          <p:nvPr/>
        </p:nvSpPr>
        <p:spPr>
          <a:xfrm>
            <a:off x="4828785" y="3089307"/>
            <a:ext cx="1545122" cy="52817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6BB5400-3BAD-7241-A39D-048F38C9F049}"/>
              </a:ext>
            </a:extLst>
          </p:cNvPr>
          <p:cNvSpPr/>
          <p:nvPr/>
        </p:nvSpPr>
        <p:spPr>
          <a:xfrm>
            <a:off x="4081979" y="3806885"/>
            <a:ext cx="4308986" cy="52817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02BFE3A-D923-394C-8709-AE56E4050081}"/>
              </a:ext>
            </a:extLst>
          </p:cNvPr>
          <p:cNvSpPr/>
          <p:nvPr/>
        </p:nvSpPr>
        <p:spPr>
          <a:xfrm>
            <a:off x="5495019" y="1597287"/>
            <a:ext cx="2452194" cy="52817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CD5F11F-A8D7-CD4E-A200-05FCEBD0C16A}"/>
              </a:ext>
            </a:extLst>
          </p:cNvPr>
          <p:cNvSpPr/>
          <p:nvPr/>
        </p:nvSpPr>
        <p:spPr>
          <a:xfrm>
            <a:off x="4494882" y="903505"/>
            <a:ext cx="2295884" cy="52817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C79A43B-F369-BB4C-A1B3-5058315077A5}"/>
              </a:ext>
            </a:extLst>
          </p:cNvPr>
          <p:cNvPicPr>
            <a:picLocks noChangeAspect="1"/>
          </p:cNvPicPr>
          <p:nvPr/>
        </p:nvPicPr>
        <p:blipFill>
          <a:blip r:embed="rId4"/>
          <a:stretch>
            <a:fillRect/>
          </a:stretch>
        </p:blipFill>
        <p:spPr>
          <a:xfrm>
            <a:off x="-2541494" y="-23982"/>
            <a:ext cx="6087365" cy="6879803"/>
          </a:xfrm>
          <a:prstGeom prst="rect">
            <a:avLst/>
          </a:prstGeom>
        </p:spPr>
      </p:pic>
      <p:sp>
        <p:nvSpPr>
          <p:cNvPr id="4" name="Rectangle 3"/>
          <p:cNvSpPr/>
          <p:nvPr/>
        </p:nvSpPr>
        <p:spPr>
          <a:xfrm>
            <a:off x="10896" y="741717"/>
            <a:ext cx="2984512" cy="5262979"/>
          </a:xfrm>
          <a:prstGeom prst="rect">
            <a:avLst/>
          </a:prstGeom>
        </p:spPr>
        <p:txBody>
          <a:bodyPr wrap="square">
            <a:spAutoFit/>
          </a:bodyPr>
          <a:lstStyle/>
          <a:p>
            <a:pPr algn="r"/>
            <a:r>
              <a:rPr lang="en-US" sz="4800" dirty="0">
                <a:solidFill>
                  <a:schemeClr val="bg1"/>
                </a:solidFill>
                <a:latin typeface="Roboto Light" panose="02000000000000000000" pitchFamily="2" charset="0"/>
                <a:ea typeface="Roboto Light" panose="02000000000000000000" pitchFamily="2" charset="0"/>
              </a:rPr>
              <a:t>Where</a:t>
            </a:r>
          </a:p>
          <a:p>
            <a:pPr algn="r"/>
            <a:r>
              <a:rPr lang="en-US" sz="4800" dirty="0">
                <a:solidFill>
                  <a:schemeClr val="bg1"/>
                </a:solidFill>
                <a:latin typeface="Roboto Light" panose="02000000000000000000" pitchFamily="2" charset="0"/>
                <a:ea typeface="Roboto Light" panose="02000000000000000000" pitchFamily="2" charset="0"/>
              </a:rPr>
              <a:t>the benefits just</a:t>
            </a:r>
          </a:p>
          <a:p>
            <a:pPr algn="r"/>
            <a:r>
              <a:rPr lang="en-US" sz="4800" dirty="0">
                <a:solidFill>
                  <a:schemeClr val="bg1"/>
                </a:solidFill>
                <a:latin typeface="Roboto Light" panose="02000000000000000000" pitchFamily="2" charset="0"/>
                <a:ea typeface="Roboto Light" panose="02000000000000000000" pitchFamily="2" charset="0"/>
              </a:rPr>
              <a:t>keep stacking up</a:t>
            </a:r>
          </a:p>
        </p:txBody>
      </p:sp>
      <p:sp>
        <p:nvSpPr>
          <p:cNvPr id="5" name="Rectangle 4"/>
          <p:cNvSpPr/>
          <p:nvPr/>
        </p:nvSpPr>
        <p:spPr>
          <a:xfrm>
            <a:off x="4184336" y="5007129"/>
            <a:ext cx="4572000" cy="769441"/>
          </a:xfrm>
          <a:prstGeom prst="rect">
            <a:avLst/>
          </a:prstGeom>
        </p:spPr>
        <p:txBody>
          <a:bodyPr>
            <a:spAutoFit/>
          </a:bodyPr>
          <a:lstStyle/>
          <a:p>
            <a:pPr lvl="0">
              <a:lnSpc>
                <a:spcPct val="200000"/>
              </a:lnSpc>
            </a:pPr>
            <a:r>
              <a:rPr lang="en-US" sz="2400" dirty="0">
                <a:solidFill>
                  <a:srgbClr val="FFFFFF"/>
                </a:solidFill>
              </a:rPr>
              <a:t>Nearly endless possibilities</a:t>
            </a:r>
          </a:p>
        </p:txBody>
      </p:sp>
      <p:sp>
        <p:nvSpPr>
          <p:cNvPr id="16" name="Rectangle 15"/>
          <p:cNvSpPr/>
          <p:nvPr/>
        </p:nvSpPr>
        <p:spPr>
          <a:xfrm>
            <a:off x="4622813" y="662241"/>
            <a:ext cx="4572000" cy="769441"/>
          </a:xfrm>
          <a:prstGeom prst="rect">
            <a:avLst/>
          </a:prstGeom>
        </p:spPr>
        <p:txBody>
          <a:bodyPr anchor="t">
            <a:spAutoFit/>
          </a:bodyPr>
          <a:lstStyle/>
          <a:p>
            <a:pPr lvl="0">
              <a:lnSpc>
                <a:spcPct val="200000"/>
              </a:lnSpc>
            </a:pPr>
            <a:r>
              <a:rPr lang="en-US" sz="2400" dirty="0">
                <a:solidFill>
                  <a:srgbClr val="FFFFFF"/>
                </a:solidFill>
              </a:rPr>
              <a:t>Demand is high</a:t>
            </a:r>
          </a:p>
        </p:txBody>
      </p:sp>
      <p:sp>
        <p:nvSpPr>
          <p:cNvPr id="17" name="Rectangle 16"/>
          <p:cNvSpPr/>
          <p:nvPr/>
        </p:nvSpPr>
        <p:spPr>
          <a:xfrm>
            <a:off x="5571823" y="1368355"/>
            <a:ext cx="4572000" cy="769441"/>
          </a:xfrm>
          <a:prstGeom prst="rect">
            <a:avLst/>
          </a:prstGeom>
        </p:spPr>
        <p:txBody>
          <a:bodyPr>
            <a:spAutoFit/>
          </a:bodyPr>
          <a:lstStyle/>
          <a:p>
            <a:pPr lvl="0">
              <a:lnSpc>
                <a:spcPct val="200000"/>
              </a:lnSpc>
            </a:pPr>
            <a:r>
              <a:rPr lang="en-US" sz="2400" dirty="0">
                <a:solidFill>
                  <a:srgbClr val="FFFFFF"/>
                </a:solidFill>
              </a:rPr>
              <a:t>Earning potential</a:t>
            </a:r>
          </a:p>
        </p:txBody>
      </p:sp>
      <p:sp>
        <p:nvSpPr>
          <p:cNvPr id="18" name="Rectangle 17"/>
          <p:cNvSpPr/>
          <p:nvPr/>
        </p:nvSpPr>
        <p:spPr>
          <a:xfrm>
            <a:off x="4191013" y="2106256"/>
            <a:ext cx="4572000" cy="769441"/>
          </a:xfrm>
          <a:prstGeom prst="rect">
            <a:avLst/>
          </a:prstGeom>
        </p:spPr>
        <p:txBody>
          <a:bodyPr>
            <a:spAutoFit/>
          </a:bodyPr>
          <a:lstStyle/>
          <a:p>
            <a:pPr lvl="0">
              <a:lnSpc>
                <a:spcPct val="200000"/>
              </a:lnSpc>
            </a:pPr>
            <a:r>
              <a:rPr lang="en-US" sz="2400" dirty="0">
                <a:solidFill>
                  <a:srgbClr val="FFFFFF"/>
                </a:solidFill>
              </a:rPr>
              <a:t>Job security</a:t>
            </a:r>
          </a:p>
        </p:txBody>
      </p:sp>
      <p:sp>
        <p:nvSpPr>
          <p:cNvPr id="20" name="Rectangle 19"/>
          <p:cNvSpPr/>
          <p:nvPr/>
        </p:nvSpPr>
        <p:spPr>
          <a:xfrm>
            <a:off x="4928356" y="2855849"/>
            <a:ext cx="4572000" cy="769441"/>
          </a:xfrm>
          <a:prstGeom prst="rect">
            <a:avLst/>
          </a:prstGeom>
        </p:spPr>
        <p:txBody>
          <a:bodyPr>
            <a:spAutoFit/>
          </a:bodyPr>
          <a:lstStyle/>
          <a:p>
            <a:pPr lvl="0">
              <a:lnSpc>
                <a:spcPct val="200000"/>
              </a:lnSpc>
            </a:pPr>
            <a:r>
              <a:rPr lang="en-US" sz="2400" dirty="0">
                <a:solidFill>
                  <a:srgbClr val="FFFFFF"/>
                </a:solidFill>
              </a:rPr>
              <a:t>Flexibility</a:t>
            </a:r>
          </a:p>
        </p:txBody>
      </p:sp>
      <p:sp>
        <p:nvSpPr>
          <p:cNvPr id="21" name="Rectangle 20"/>
          <p:cNvSpPr/>
          <p:nvPr/>
        </p:nvSpPr>
        <p:spPr>
          <a:xfrm>
            <a:off x="4191013" y="3574488"/>
            <a:ext cx="4572000" cy="769441"/>
          </a:xfrm>
          <a:prstGeom prst="rect">
            <a:avLst/>
          </a:prstGeom>
        </p:spPr>
        <p:txBody>
          <a:bodyPr>
            <a:spAutoFit/>
          </a:bodyPr>
          <a:lstStyle/>
          <a:p>
            <a:pPr lvl="0">
              <a:lnSpc>
                <a:spcPct val="200000"/>
              </a:lnSpc>
            </a:pPr>
            <a:r>
              <a:rPr lang="en-US" sz="2400" dirty="0">
                <a:solidFill>
                  <a:srgbClr val="FFFFFF"/>
                </a:solidFill>
              </a:rPr>
              <a:t>Opportunities for advancement</a:t>
            </a:r>
          </a:p>
        </p:txBody>
      </p:sp>
      <p:pic>
        <p:nvPicPr>
          <p:cNvPr id="30" name="Picture 29">
            <a:extLst>
              <a:ext uri="{FF2B5EF4-FFF2-40B4-BE49-F238E27FC236}">
                <a16:creationId xmlns:a16="http://schemas.microsoft.com/office/drawing/2014/main" id="{3D5136EA-045B-374C-B4B4-74DABE87390E}"/>
              </a:ext>
            </a:extLst>
          </p:cNvPr>
          <p:cNvPicPr>
            <a:picLocks noChangeAspect="1"/>
          </p:cNvPicPr>
          <p:nvPr/>
        </p:nvPicPr>
        <p:blipFill>
          <a:blip r:embed="rId5"/>
          <a:stretch>
            <a:fillRect/>
          </a:stretch>
        </p:blipFill>
        <p:spPr>
          <a:xfrm>
            <a:off x="-12356" y="6530376"/>
            <a:ext cx="9156356" cy="327012"/>
          </a:xfrm>
          <a:prstGeom prst="rect">
            <a:avLst/>
          </a:prstGeom>
        </p:spPr>
      </p:pic>
      <p:sp>
        <p:nvSpPr>
          <p:cNvPr id="19" name="Rectangle 18">
            <a:extLst>
              <a:ext uri="{FF2B5EF4-FFF2-40B4-BE49-F238E27FC236}">
                <a16:creationId xmlns:a16="http://schemas.microsoft.com/office/drawing/2014/main" id="{BC8A576D-EEF3-4B68-AE89-6B693053F51A}"/>
              </a:ext>
            </a:extLst>
          </p:cNvPr>
          <p:cNvSpPr/>
          <p:nvPr/>
        </p:nvSpPr>
        <p:spPr>
          <a:xfrm>
            <a:off x="4828785" y="4522992"/>
            <a:ext cx="3768152" cy="52817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623AD0-26DB-4933-AFF4-086012E5EB11}"/>
              </a:ext>
            </a:extLst>
          </p:cNvPr>
          <p:cNvSpPr/>
          <p:nvPr/>
        </p:nvSpPr>
        <p:spPr>
          <a:xfrm>
            <a:off x="4937819" y="4294526"/>
            <a:ext cx="4572000" cy="727571"/>
          </a:xfrm>
          <a:prstGeom prst="rect">
            <a:avLst/>
          </a:prstGeom>
        </p:spPr>
        <p:txBody>
          <a:bodyPr>
            <a:spAutoFit/>
          </a:bodyPr>
          <a:lstStyle/>
          <a:p>
            <a:pPr lvl="0">
              <a:lnSpc>
                <a:spcPct val="200000"/>
              </a:lnSpc>
            </a:pPr>
            <a:r>
              <a:rPr lang="en-US" sz="2400" dirty="0">
                <a:solidFill>
                  <a:srgbClr val="FFFFFF"/>
                </a:solidFill>
              </a:rPr>
              <a:t>Business ownership</a:t>
            </a:r>
          </a:p>
        </p:txBody>
      </p:sp>
    </p:spTree>
    <p:extLst>
      <p:ext uri="{BB962C8B-B14F-4D97-AF65-F5344CB8AC3E}">
        <p14:creationId xmlns:p14="http://schemas.microsoft.com/office/powerpoint/2010/main" val="4013380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CE2F9C4-E35F-D243-8978-EE31896D424F}"/>
              </a:ext>
            </a:extLst>
          </p:cNvPr>
          <p:cNvPicPr>
            <a:picLocks noChangeAspect="1"/>
          </p:cNvPicPr>
          <p:nvPr/>
        </p:nvPicPr>
        <p:blipFill>
          <a:blip r:embed="rId3"/>
          <a:stretch>
            <a:fillRect/>
          </a:stretch>
        </p:blipFill>
        <p:spPr>
          <a:xfrm>
            <a:off x="-12356" y="-214667"/>
            <a:ext cx="9156356" cy="2634837"/>
          </a:xfrm>
          <a:prstGeom prst="rect">
            <a:avLst/>
          </a:prstGeom>
        </p:spPr>
      </p:pic>
      <p:pic>
        <p:nvPicPr>
          <p:cNvPr id="3" name="Picture 2">
            <a:extLst>
              <a:ext uri="{FF2B5EF4-FFF2-40B4-BE49-F238E27FC236}">
                <a16:creationId xmlns:a16="http://schemas.microsoft.com/office/drawing/2014/main" id="{66442B12-7C23-8047-BA04-3B9F37CA2621}"/>
              </a:ext>
            </a:extLst>
          </p:cNvPr>
          <p:cNvPicPr>
            <a:picLocks noChangeAspect="1"/>
          </p:cNvPicPr>
          <p:nvPr/>
        </p:nvPicPr>
        <p:blipFill>
          <a:blip r:embed="rId4"/>
          <a:stretch>
            <a:fillRect/>
          </a:stretch>
        </p:blipFill>
        <p:spPr>
          <a:xfrm>
            <a:off x="2286000" y="889209"/>
            <a:ext cx="4572000" cy="863600"/>
          </a:xfrm>
          <a:prstGeom prst="rect">
            <a:avLst/>
          </a:prstGeom>
        </p:spPr>
      </p:pic>
      <p:pic>
        <p:nvPicPr>
          <p:cNvPr id="22" name="Picture 21">
            <a:extLst>
              <a:ext uri="{FF2B5EF4-FFF2-40B4-BE49-F238E27FC236}">
                <a16:creationId xmlns:a16="http://schemas.microsoft.com/office/drawing/2014/main" id="{B33FA954-A17A-AE47-A518-86852A7C63BC}"/>
              </a:ext>
            </a:extLst>
          </p:cNvPr>
          <p:cNvPicPr>
            <a:picLocks noChangeAspect="1"/>
          </p:cNvPicPr>
          <p:nvPr/>
        </p:nvPicPr>
        <p:blipFill>
          <a:blip r:embed="rId5"/>
          <a:stretch>
            <a:fillRect/>
          </a:stretch>
        </p:blipFill>
        <p:spPr>
          <a:xfrm>
            <a:off x="-12356" y="6530376"/>
            <a:ext cx="9156356" cy="327012"/>
          </a:xfrm>
          <a:prstGeom prst="rect">
            <a:avLst/>
          </a:prstGeom>
        </p:spPr>
      </p:pic>
      <p:grpSp>
        <p:nvGrpSpPr>
          <p:cNvPr id="5" name="Group 4">
            <a:extLst>
              <a:ext uri="{FF2B5EF4-FFF2-40B4-BE49-F238E27FC236}">
                <a16:creationId xmlns:a16="http://schemas.microsoft.com/office/drawing/2014/main" id="{AA4ACDBB-35F0-4D06-864F-F09A73E7F4E1}"/>
              </a:ext>
            </a:extLst>
          </p:cNvPr>
          <p:cNvGrpSpPr/>
          <p:nvPr/>
        </p:nvGrpSpPr>
        <p:grpSpPr>
          <a:xfrm>
            <a:off x="6177449" y="3175910"/>
            <a:ext cx="2944566" cy="2862322"/>
            <a:chOff x="6177449" y="3120871"/>
            <a:chExt cx="2944566" cy="2862322"/>
          </a:xfrm>
        </p:grpSpPr>
        <p:sp>
          <p:nvSpPr>
            <p:cNvPr id="10" name="Rectangle 9"/>
            <p:cNvSpPr/>
            <p:nvPr/>
          </p:nvSpPr>
          <p:spPr>
            <a:xfrm>
              <a:off x="6442823" y="3120871"/>
              <a:ext cx="2679192" cy="2862322"/>
            </a:xfrm>
            <a:prstGeom prst="rect">
              <a:avLst/>
            </a:prstGeom>
          </p:spPr>
          <p:txBody>
            <a:bodyPr wrap="square">
              <a:spAutoFit/>
            </a:bodyPr>
            <a:lstStyle/>
            <a:p>
              <a:pPr lvl="0"/>
              <a:r>
                <a:rPr lang="en-US" dirty="0"/>
                <a:t>Experience greater</a:t>
              </a:r>
              <a:br>
                <a:rPr lang="en-US" dirty="0"/>
              </a:br>
              <a:r>
                <a:rPr lang="en-US" dirty="0"/>
                <a:t>job security</a:t>
              </a:r>
            </a:p>
            <a:p>
              <a:pPr lvl="0"/>
              <a:endParaRPr lang="en-US" dirty="0"/>
            </a:p>
            <a:p>
              <a:pPr lvl="0"/>
              <a:br>
                <a:rPr lang="en-US" dirty="0"/>
              </a:br>
              <a:r>
                <a:rPr lang="en-US" dirty="0"/>
                <a:t>Can become even more specialized </a:t>
              </a:r>
            </a:p>
            <a:p>
              <a:pPr lvl="0"/>
              <a:endParaRPr lang="en-US" dirty="0"/>
            </a:p>
            <a:p>
              <a:pPr lvl="0"/>
              <a:endParaRPr lang="en-US" dirty="0"/>
            </a:p>
            <a:p>
              <a:pPr lvl="0"/>
              <a:r>
                <a:rPr lang="en-US" dirty="0"/>
                <a:t>Take on highly valued, consulting roles</a:t>
              </a:r>
            </a:p>
          </p:txBody>
        </p:sp>
        <p:pic>
          <p:nvPicPr>
            <p:cNvPr id="25" name="Picture 24">
              <a:extLst>
                <a:ext uri="{FF2B5EF4-FFF2-40B4-BE49-F238E27FC236}">
                  <a16:creationId xmlns:a16="http://schemas.microsoft.com/office/drawing/2014/main" id="{69402057-6DC0-F041-9116-5777BF960325}"/>
                </a:ext>
              </a:extLst>
            </p:cNvPr>
            <p:cNvPicPr>
              <a:picLocks noChangeAspect="1"/>
            </p:cNvPicPr>
            <p:nvPr/>
          </p:nvPicPr>
          <p:blipFill>
            <a:blip r:embed="rId6"/>
            <a:stretch>
              <a:fillRect/>
            </a:stretch>
          </p:blipFill>
          <p:spPr>
            <a:xfrm>
              <a:off x="6177449" y="3175910"/>
              <a:ext cx="315947" cy="243036"/>
            </a:xfrm>
            <a:prstGeom prst="rect">
              <a:avLst/>
            </a:prstGeom>
          </p:spPr>
        </p:pic>
        <p:pic>
          <p:nvPicPr>
            <p:cNvPr id="26" name="Picture 25">
              <a:extLst>
                <a:ext uri="{FF2B5EF4-FFF2-40B4-BE49-F238E27FC236}">
                  <a16:creationId xmlns:a16="http://schemas.microsoft.com/office/drawing/2014/main" id="{D6B9354A-0BE0-C444-A030-920B5557E790}"/>
                </a:ext>
              </a:extLst>
            </p:cNvPr>
            <p:cNvPicPr>
              <a:picLocks noChangeAspect="1"/>
            </p:cNvPicPr>
            <p:nvPr/>
          </p:nvPicPr>
          <p:blipFill>
            <a:blip r:embed="rId6"/>
            <a:stretch>
              <a:fillRect/>
            </a:stretch>
          </p:blipFill>
          <p:spPr>
            <a:xfrm>
              <a:off x="6177449" y="4263930"/>
              <a:ext cx="315947" cy="243036"/>
            </a:xfrm>
            <a:prstGeom prst="rect">
              <a:avLst/>
            </a:prstGeom>
          </p:spPr>
        </p:pic>
        <p:pic>
          <p:nvPicPr>
            <p:cNvPr id="27" name="Picture 26">
              <a:extLst>
                <a:ext uri="{FF2B5EF4-FFF2-40B4-BE49-F238E27FC236}">
                  <a16:creationId xmlns:a16="http://schemas.microsoft.com/office/drawing/2014/main" id="{228AEE54-173D-E543-AAA9-915B199DA592}"/>
                </a:ext>
              </a:extLst>
            </p:cNvPr>
            <p:cNvPicPr>
              <a:picLocks noChangeAspect="1"/>
            </p:cNvPicPr>
            <p:nvPr/>
          </p:nvPicPr>
          <p:blipFill>
            <a:blip r:embed="rId6"/>
            <a:stretch>
              <a:fillRect/>
            </a:stretch>
          </p:blipFill>
          <p:spPr>
            <a:xfrm>
              <a:off x="6177449" y="5337256"/>
              <a:ext cx="315947" cy="243036"/>
            </a:xfrm>
            <a:prstGeom prst="rect">
              <a:avLst/>
            </a:prstGeom>
          </p:spPr>
        </p:pic>
      </p:grpSp>
      <p:sp>
        <p:nvSpPr>
          <p:cNvPr id="29" name="TextBox 28">
            <a:extLst>
              <a:ext uri="{FF2B5EF4-FFF2-40B4-BE49-F238E27FC236}">
                <a16:creationId xmlns:a16="http://schemas.microsoft.com/office/drawing/2014/main" id="{5B64BF83-64BC-B74A-BAA2-2420AE88A25C}"/>
              </a:ext>
            </a:extLst>
          </p:cNvPr>
          <p:cNvSpPr txBox="1"/>
          <p:nvPr/>
        </p:nvSpPr>
        <p:spPr>
          <a:xfrm>
            <a:off x="0" y="2604278"/>
            <a:ext cx="9144000" cy="338554"/>
          </a:xfrm>
          <a:prstGeom prst="rect">
            <a:avLst/>
          </a:prstGeom>
          <a:noFill/>
        </p:spPr>
        <p:txBody>
          <a:bodyPr wrap="square">
            <a:spAutoFit/>
          </a:bodyPr>
          <a:lstStyle/>
          <a:p>
            <a:pPr algn="ctr"/>
            <a:r>
              <a:rPr lang="en-US" sz="1600" spc="100" dirty="0">
                <a:solidFill>
                  <a:srgbClr val="2F9590"/>
                </a:solidFill>
                <a:latin typeface="Roboto" panose="02000000000000000000" pitchFamily="2" charset="0"/>
                <a:ea typeface="Roboto" panose="02000000000000000000" pitchFamily="2" charset="0"/>
              </a:rPr>
              <a:t>CPAs ARE ACCOUNTANTS WHO:</a:t>
            </a:r>
          </a:p>
        </p:txBody>
      </p:sp>
      <p:grpSp>
        <p:nvGrpSpPr>
          <p:cNvPr id="4" name="Group 3">
            <a:extLst>
              <a:ext uri="{FF2B5EF4-FFF2-40B4-BE49-F238E27FC236}">
                <a16:creationId xmlns:a16="http://schemas.microsoft.com/office/drawing/2014/main" id="{6C9C38E2-0D37-427A-8E0F-3617716EB889}"/>
              </a:ext>
            </a:extLst>
          </p:cNvPr>
          <p:cNvGrpSpPr/>
          <p:nvPr/>
        </p:nvGrpSpPr>
        <p:grpSpPr>
          <a:xfrm>
            <a:off x="3503697" y="3120871"/>
            <a:ext cx="2566595" cy="3139321"/>
            <a:chOff x="3503697" y="3120871"/>
            <a:chExt cx="2566595" cy="3139321"/>
          </a:xfrm>
        </p:grpSpPr>
        <p:sp>
          <p:nvSpPr>
            <p:cNvPr id="9" name="Rectangle 8"/>
            <p:cNvSpPr/>
            <p:nvPr/>
          </p:nvSpPr>
          <p:spPr>
            <a:xfrm>
              <a:off x="3781317" y="3120871"/>
              <a:ext cx="2288975" cy="3139321"/>
            </a:xfrm>
            <a:prstGeom prst="rect">
              <a:avLst/>
            </a:prstGeom>
          </p:spPr>
          <p:txBody>
            <a:bodyPr wrap="square">
              <a:spAutoFit/>
            </a:bodyPr>
            <a:lstStyle/>
            <a:p>
              <a:pPr lvl="0"/>
              <a:r>
                <a:rPr lang="en-US" dirty="0"/>
                <a:t>Are able to start their own firm and be their own boss</a:t>
              </a:r>
            </a:p>
            <a:p>
              <a:pPr lvl="0"/>
              <a:endParaRPr lang="en-US" dirty="0"/>
            </a:p>
            <a:p>
              <a:r>
                <a:rPr lang="en-US" dirty="0"/>
                <a:t>Garner more respect and trust</a:t>
              </a:r>
            </a:p>
            <a:p>
              <a:pPr lvl="0"/>
              <a:endParaRPr lang="en-US" dirty="0"/>
            </a:p>
            <a:p>
              <a:pPr lvl="0"/>
              <a:r>
                <a:rPr lang="en-US" dirty="0"/>
                <a:t> </a:t>
              </a:r>
            </a:p>
            <a:p>
              <a:r>
                <a:rPr lang="en-US" dirty="0"/>
                <a:t>Have a competitive edge over non-CPAs </a:t>
              </a:r>
            </a:p>
            <a:p>
              <a:pPr lvl="0"/>
              <a:endParaRPr lang="en-US" dirty="0"/>
            </a:p>
          </p:txBody>
        </p:sp>
        <p:pic>
          <p:nvPicPr>
            <p:cNvPr id="24" name="Picture 23">
              <a:extLst>
                <a:ext uri="{FF2B5EF4-FFF2-40B4-BE49-F238E27FC236}">
                  <a16:creationId xmlns:a16="http://schemas.microsoft.com/office/drawing/2014/main" id="{17748CB9-84FA-DC4B-A003-1629415E76D9}"/>
                </a:ext>
              </a:extLst>
            </p:cNvPr>
            <p:cNvPicPr>
              <a:picLocks noChangeAspect="1"/>
            </p:cNvPicPr>
            <p:nvPr/>
          </p:nvPicPr>
          <p:blipFill>
            <a:blip r:embed="rId6"/>
            <a:stretch>
              <a:fillRect/>
            </a:stretch>
          </p:blipFill>
          <p:spPr>
            <a:xfrm>
              <a:off x="3503697" y="3175910"/>
              <a:ext cx="315947" cy="243036"/>
            </a:xfrm>
            <a:prstGeom prst="rect">
              <a:avLst/>
            </a:prstGeom>
          </p:spPr>
        </p:pic>
        <p:pic>
          <p:nvPicPr>
            <p:cNvPr id="30" name="Picture 29">
              <a:extLst>
                <a:ext uri="{FF2B5EF4-FFF2-40B4-BE49-F238E27FC236}">
                  <a16:creationId xmlns:a16="http://schemas.microsoft.com/office/drawing/2014/main" id="{012E3A1B-942B-2D4C-8FF1-EC07DB3F05A2}"/>
                </a:ext>
              </a:extLst>
            </p:cNvPr>
            <p:cNvPicPr>
              <a:picLocks noChangeAspect="1"/>
            </p:cNvPicPr>
            <p:nvPr/>
          </p:nvPicPr>
          <p:blipFill>
            <a:blip r:embed="rId6"/>
            <a:stretch>
              <a:fillRect/>
            </a:stretch>
          </p:blipFill>
          <p:spPr>
            <a:xfrm>
              <a:off x="3503697" y="4263930"/>
              <a:ext cx="315947" cy="243036"/>
            </a:xfrm>
            <a:prstGeom prst="rect">
              <a:avLst/>
            </a:prstGeom>
          </p:spPr>
        </p:pic>
        <p:pic>
          <p:nvPicPr>
            <p:cNvPr id="31" name="Picture 30">
              <a:extLst>
                <a:ext uri="{FF2B5EF4-FFF2-40B4-BE49-F238E27FC236}">
                  <a16:creationId xmlns:a16="http://schemas.microsoft.com/office/drawing/2014/main" id="{9B66B011-C358-3540-85C6-F5FB208E43D2}"/>
                </a:ext>
              </a:extLst>
            </p:cNvPr>
            <p:cNvPicPr>
              <a:picLocks noChangeAspect="1"/>
            </p:cNvPicPr>
            <p:nvPr/>
          </p:nvPicPr>
          <p:blipFill>
            <a:blip r:embed="rId6"/>
            <a:stretch>
              <a:fillRect/>
            </a:stretch>
          </p:blipFill>
          <p:spPr>
            <a:xfrm>
              <a:off x="3503697" y="5340376"/>
              <a:ext cx="315947" cy="243036"/>
            </a:xfrm>
            <a:prstGeom prst="rect">
              <a:avLst/>
            </a:prstGeom>
          </p:spPr>
        </p:pic>
      </p:grpSp>
      <p:grpSp>
        <p:nvGrpSpPr>
          <p:cNvPr id="2" name="Group 1">
            <a:extLst>
              <a:ext uri="{FF2B5EF4-FFF2-40B4-BE49-F238E27FC236}">
                <a16:creationId xmlns:a16="http://schemas.microsoft.com/office/drawing/2014/main" id="{1362AAB2-0629-4B31-8E4D-375F55EA7C1F}"/>
              </a:ext>
            </a:extLst>
          </p:cNvPr>
          <p:cNvGrpSpPr/>
          <p:nvPr/>
        </p:nvGrpSpPr>
        <p:grpSpPr>
          <a:xfrm>
            <a:off x="408902" y="3120871"/>
            <a:ext cx="2994390" cy="3416320"/>
            <a:chOff x="408902" y="3120871"/>
            <a:chExt cx="2994390" cy="3416320"/>
          </a:xfrm>
        </p:grpSpPr>
        <p:sp>
          <p:nvSpPr>
            <p:cNvPr id="8" name="Rectangle 7"/>
            <p:cNvSpPr/>
            <p:nvPr/>
          </p:nvSpPr>
          <p:spPr>
            <a:xfrm>
              <a:off x="724849" y="3120871"/>
              <a:ext cx="2678443" cy="3416320"/>
            </a:xfrm>
            <a:prstGeom prst="rect">
              <a:avLst/>
            </a:prstGeom>
          </p:spPr>
          <p:txBody>
            <a:bodyPr wrap="square">
              <a:spAutoFit/>
            </a:bodyPr>
            <a:lstStyle/>
            <a:p>
              <a:r>
                <a:rPr lang="en-US" dirty="0"/>
                <a:t>Are certified – </a:t>
              </a:r>
              <a:br>
                <a:rPr lang="en-US" dirty="0"/>
              </a:br>
              <a:r>
                <a:rPr lang="en-US" dirty="0"/>
                <a:t>CPA stands for Certified Public Accountant</a:t>
              </a:r>
            </a:p>
            <a:p>
              <a:endParaRPr lang="en-US" dirty="0"/>
            </a:p>
            <a:p>
              <a:r>
                <a:rPr lang="en-US" dirty="0"/>
                <a:t>Earn more throughout their career than their non-CPA counterparts</a:t>
              </a:r>
            </a:p>
            <a:p>
              <a:endParaRPr lang="en-US" dirty="0"/>
            </a:p>
            <a:p>
              <a:r>
                <a:rPr lang="en-US" dirty="0"/>
                <a:t>Often get more frequent and higher-level promotions </a:t>
              </a:r>
            </a:p>
            <a:p>
              <a:endParaRPr lang="en-US" dirty="0"/>
            </a:p>
          </p:txBody>
        </p:sp>
        <p:pic>
          <p:nvPicPr>
            <p:cNvPr id="20" name="Picture 19">
              <a:extLst>
                <a:ext uri="{FF2B5EF4-FFF2-40B4-BE49-F238E27FC236}">
                  <a16:creationId xmlns:a16="http://schemas.microsoft.com/office/drawing/2014/main" id="{009174F3-47F2-0340-904F-6CA79D0EF9EB}"/>
                </a:ext>
              </a:extLst>
            </p:cNvPr>
            <p:cNvPicPr>
              <a:picLocks noChangeAspect="1"/>
            </p:cNvPicPr>
            <p:nvPr/>
          </p:nvPicPr>
          <p:blipFill>
            <a:blip r:embed="rId6"/>
            <a:stretch>
              <a:fillRect/>
            </a:stretch>
          </p:blipFill>
          <p:spPr>
            <a:xfrm>
              <a:off x="447980" y="3175910"/>
              <a:ext cx="315947" cy="243036"/>
            </a:xfrm>
            <a:prstGeom prst="rect">
              <a:avLst/>
            </a:prstGeom>
          </p:spPr>
        </p:pic>
        <p:pic>
          <p:nvPicPr>
            <p:cNvPr id="19" name="Picture 18">
              <a:extLst>
                <a:ext uri="{FF2B5EF4-FFF2-40B4-BE49-F238E27FC236}">
                  <a16:creationId xmlns:a16="http://schemas.microsoft.com/office/drawing/2014/main" id="{A489FAE7-4DD5-48C1-A036-801E7E7D2CF3}"/>
                </a:ext>
              </a:extLst>
            </p:cNvPr>
            <p:cNvPicPr>
              <a:picLocks noChangeAspect="1"/>
            </p:cNvPicPr>
            <p:nvPr/>
          </p:nvPicPr>
          <p:blipFill>
            <a:blip r:embed="rId6"/>
            <a:stretch>
              <a:fillRect/>
            </a:stretch>
          </p:blipFill>
          <p:spPr>
            <a:xfrm>
              <a:off x="411434" y="4263930"/>
              <a:ext cx="315947" cy="243036"/>
            </a:xfrm>
            <a:prstGeom prst="rect">
              <a:avLst/>
            </a:prstGeom>
          </p:spPr>
        </p:pic>
        <p:pic>
          <p:nvPicPr>
            <p:cNvPr id="21" name="Picture 20">
              <a:extLst>
                <a:ext uri="{FF2B5EF4-FFF2-40B4-BE49-F238E27FC236}">
                  <a16:creationId xmlns:a16="http://schemas.microsoft.com/office/drawing/2014/main" id="{722E9BE4-9D97-4242-9022-046720C73615}"/>
                </a:ext>
              </a:extLst>
            </p:cNvPr>
            <p:cNvPicPr>
              <a:picLocks noChangeAspect="1"/>
            </p:cNvPicPr>
            <p:nvPr/>
          </p:nvPicPr>
          <p:blipFill>
            <a:blip r:embed="rId6"/>
            <a:stretch>
              <a:fillRect/>
            </a:stretch>
          </p:blipFill>
          <p:spPr>
            <a:xfrm>
              <a:off x="408902" y="5344603"/>
              <a:ext cx="315947" cy="243036"/>
            </a:xfrm>
            <a:prstGeom prst="rect">
              <a:avLst/>
            </a:prstGeom>
          </p:spPr>
        </p:pic>
      </p:grpSp>
    </p:spTree>
    <p:extLst>
      <p:ext uri="{BB962C8B-B14F-4D97-AF65-F5344CB8AC3E}">
        <p14:creationId xmlns:p14="http://schemas.microsoft.com/office/powerpoint/2010/main" val="17401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61840F1-0506-4409-8E38-BEACCA0F4301}"/>
              </a:ext>
            </a:extLst>
          </p:cNvPr>
          <p:cNvPicPr>
            <a:picLocks noChangeAspect="1"/>
          </p:cNvPicPr>
          <p:nvPr/>
        </p:nvPicPr>
        <p:blipFill>
          <a:blip r:embed="rId3"/>
          <a:stretch>
            <a:fillRect/>
          </a:stretch>
        </p:blipFill>
        <p:spPr>
          <a:xfrm>
            <a:off x="-87324" y="0"/>
            <a:ext cx="9231323" cy="1233220"/>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b="24948"/>
          <a:stretch/>
        </p:blipFill>
        <p:spPr>
          <a:xfrm>
            <a:off x="0" y="1851687"/>
            <a:ext cx="9144000" cy="2230395"/>
          </a:xfrm>
          <a:prstGeom prst="rect">
            <a:avLst/>
          </a:prstGeom>
        </p:spPr>
      </p:pic>
      <p:sp>
        <p:nvSpPr>
          <p:cNvPr id="2" name="Title 1"/>
          <p:cNvSpPr>
            <a:spLocks noGrp="1"/>
          </p:cNvSpPr>
          <p:nvPr>
            <p:ph type="title"/>
          </p:nvPr>
        </p:nvSpPr>
        <p:spPr/>
        <p:txBody>
          <a:bodyPr/>
          <a:lstStyle/>
          <a:p>
            <a:r>
              <a:rPr lang="en-US" sz="2400" dirty="0">
                <a:latin typeface="Arial" panose="020B0604020202020204" pitchFamily="34" charset="0"/>
                <a:cs typeface="Arial" panose="020B0604020202020204" pitchFamily="34" charset="0"/>
              </a:rPr>
              <a:t>What do you need to become a CPA?</a:t>
            </a:r>
            <a:endParaRPr lang="en-US" dirty="0"/>
          </a:p>
        </p:txBody>
      </p:sp>
      <p:sp>
        <p:nvSpPr>
          <p:cNvPr id="20" name="TextBox 19"/>
          <p:cNvSpPr txBox="1"/>
          <p:nvPr/>
        </p:nvSpPr>
        <p:spPr>
          <a:xfrm>
            <a:off x="147362" y="5317003"/>
            <a:ext cx="868698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 Certain states require a separate ethics assessment in addition to what is tested on the CPA Exam.</a:t>
            </a:r>
          </a:p>
        </p:txBody>
      </p:sp>
      <p:sp>
        <p:nvSpPr>
          <p:cNvPr id="3" name="Rectangle 2"/>
          <p:cNvSpPr/>
          <p:nvPr/>
        </p:nvSpPr>
        <p:spPr>
          <a:xfrm>
            <a:off x="0" y="4089061"/>
            <a:ext cx="7331894" cy="734425"/>
          </a:xfrm>
          <a:prstGeom prst="rect">
            <a:avLst/>
          </a:prstGeom>
          <a:solidFill>
            <a:srgbClr val="3B4A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p:cNvSpPr/>
          <p:nvPr/>
        </p:nvSpPr>
        <p:spPr>
          <a:xfrm>
            <a:off x="7308220" y="4089060"/>
            <a:ext cx="1835780" cy="734425"/>
          </a:xfrm>
          <a:prstGeom prst="rect">
            <a:avLst/>
          </a:prstGeom>
          <a:solidFill>
            <a:srgbClr val="EE64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7331894"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CPA</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5500116"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3666744"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Ethics*</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810512"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Experience</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21266"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2310" r="23278"/>
          <a:stretch/>
        </p:blipFill>
        <p:spPr>
          <a:xfrm>
            <a:off x="5486658" y="1844707"/>
            <a:ext cx="1821563" cy="2233388"/>
          </a:xfrm>
          <a:prstGeom prst="rect">
            <a:avLst/>
          </a:prstGeom>
        </p:spPr>
      </p:pic>
      <p:sp>
        <p:nvSpPr>
          <p:cNvPr id="10" name="Rectangle 9"/>
          <p:cNvSpPr/>
          <p:nvPr/>
        </p:nvSpPr>
        <p:spPr>
          <a:xfrm>
            <a:off x="5478850" y="1851685"/>
            <a:ext cx="1829370" cy="2226410"/>
          </a:xfrm>
          <a:prstGeom prst="rect">
            <a:avLst/>
          </a:prstGeom>
          <a:solidFill>
            <a:srgbClr val="485969">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Straight Connector 12"/>
          <p:cNvCxnSpPr/>
          <p:nvPr/>
        </p:nvCxnSpPr>
        <p:spPr>
          <a:xfrm>
            <a:off x="1814454" y="1814364"/>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3" idx="2"/>
          </p:cNvCxnSpPr>
          <p:nvPr/>
        </p:nvCxnSpPr>
        <p:spPr>
          <a:xfrm>
            <a:off x="3662173" y="1814363"/>
            <a:ext cx="3775" cy="300912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478360" y="1814364"/>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307160" y="1814364"/>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1" y="4078095"/>
            <a:ext cx="9144001" cy="10964"/>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1464157" y="2617038"/>
            <a:ext cx="706670" cy="706670"/>
            <a:chOff x="1457177" y="1106380"/>
            <a:chExt cx="706670" cy="706670"/>
          </a:xfrm>
          <a:solidFill>
            <a:srgbClr val="3B4A5A"/>
          </a:solidFill>
        </p:grpSpPr>
        <p:sp>
          <p:nvSpPr>
            <p:cNvPr id="4" name="Oval 3"/>
            <p:cNvSpPr/>
            <p:nvPr/>
          </p:nvSpPr>
          <p:spPr>
            <a:xfrm>
              <a:off x="145717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itle 1"/>
            <p:cNvSpPr txBox="1">
              <a:spLocks/>
            </p:cNvSpPr>
            <p:nvPr/>
          </p:nvSpPr>
          <p:spPr>
            <a:xfrm>
              <a:off x="172696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6" name="Group 5"/>
          <p:cNvGrpSpPr/>
          <p:nvPr/>
        </p:nvGrpSpPr>
        <p:grpSpPr>
          <a:xfrm>
            <a:off x="3299937" y="2617038"/>
            <a:ext cx="706670" cy="706670"/>
            <a:chOff x="3299937" y="1106380"/>
            <a:chExt cx="706670" cy="706670"/>
          </a:xfrm>
          <a:solidFill>
            <a:srgbClr val="3B4A5A"/>
          </a:solidFill>
        </p:grpSpPr>
        <p:sp>
          <p:nvSpPr>
            <p:cNvPr id="36" name="Oval 35"/>
            <p:cNvSpPr/>
            <p:nvPr/>
          </p:nvSpPr>
          <p:spPr>
            <a:xfrm>
              <a:off x="329993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itle 1"/>
            <p:cNvSpPr txBox="1">
              <a:spLocks/>
            </p:cNvSpPr>
            <p:nvPr/>
          </p:nvSpPr>
          <p:spPr>
            <a:xfrm>
              <a:off x="356972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7" name="Group 6"/>
          <p:cNvGrpSpPr/>
          <p:nvPr/>
        </p:nvGrpSpPr>
        <p:grpSpPr>
          <a:xfrm>
            <a:off x="5121757" y="2617038"/>
            <a:ext cx="706670" cy="706670"/>
            <a:chOff x="5121757" y="1106380"/>
            <a:chExt cx="706670" cy="706670"/>
          </a:xfrm>
        </p:grpSpPr>
        <p:sp>
          <p:nvSpPr>
            <p:cNvPr id="38" name="Oval 37"/>
            <p:cNvSpPr/>
            <p:nvPr/>
          </p:nvSpPr>
          <p:spPr>
            <a:xfrm>
              <a:off x="5121757" y="1106380"/>
              <a:ext cx="706670" cy="706670"/>
            </a:xfrm>
            <a:prstGeom prst="ellipse">
              <a:avLst/>
            </a:prstGeom>
            <a:solidFill>
              <a:srgbClr val="3B4A5A"/>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itle 1"/>
            <p:cNvSpPr txBox="1">
              <a:spLocks/>
            </p:cNvSpPr>
            <p:nvPr/>
          </p:nvSpPr>
          <p:spPr>
            <a:xfrm>
              <a:off x="5391548" y="1268007"/>
              <a:ext cx="240727" cy="296111"/>
            </a:xfrm>
            <a:prstGeom prst="rect">
              <a:avLst/>
            </a:prstGeom>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dirty="0">
                <a:ln>
                  <a:noFill/>
                </a:ln>
                <a:solidFill>
                  <a:prstClr val="white"/>
                </a:solidFill>
                <a:effectLst/>
                <a:uLnTx/>
                <a:uFillTx/>
                <a:latin typeface="Calibri"/>
                <a:ea typeface="+mj-ea"/>
                <a:cs typeface="+mj-cs"/>
              </a:endParaRPr>
            </a:p>
          </p:txBody>
        </p:sp>
      </p:grpSp>
      <p:grpSp>
        <p:nvGrpSpPr>
          <p:cNvPr id="8" name="Group 7"/>
          <p:cNvGrpSpPr/>
          <p:nvPr/>
        </p:nvGrpSpPr>
        <p:grpSpPr>
          <a:xfrm>
            <a:off x="6971497" y="2617038"/>
            <a:ext cx="706670" cy="706670"/>
            <a:chOff x="6971497" y="1106380"/>
            <a:chExt cx="706670" cy="706670"/>
          </a:xfrm>
          <a:solidFill>
            <a:srgbClr val="3B4A5A"/>
          </a:solidFill>
        </p:grpSpPr>
        <p:sp>
          <p:nvSpPr>
            <p:cNvPr id="40" name="Oval 39"/>
            <p:cNvSpPr/>
            <p:nvPr/>
          </p:nvSpPr>
          <p:spPr>
            <a:xfrm>
              <a:off x="697149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itle 1"/>
            <p:cNvSpPr txBox="1">
              <a:spLocks/>
            </p:cNvSpPr>
            <p:nvPr/>
          </p:nvSpPr>
          <p:spPr>
            <a:xfrm>
              <a:off x="724128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pic>
        <p:nvPicPr>
          <p:cNvPr id="49" name="Picture 48">
            <a:extLst>
              <a:ext uri="{FF2B5EF4-FFF2-40B4-BE49-F238E27FC236}">
                <a16:creationId xmlns:a16="http://schemas.microsoft.com/office/drawing/2014/main" id="{1C101347-73C5-4D4C-BF40-67E34640A275}"/>
              </a:ext>
            </a:extLst>
          </p:cNvPr>
          <p:cNvPicPr>
            <a:picLocks noChangeAspect="1"/>
          </p:cNvPicPr>
          <p:nvPr/>
        </p:nvPicPr>
        <p:blipFill>
          <a:blip r:embed="rId6"/>
          <a:stretch>
            <a:fillRect/>
          </a:stretch>
        </p:blipFill>
        <p:spPr>
          <a:xfrm>
            <a:off x="-12356" y="6530376"/>
            <a:ext cx="9156356" cy="327012"/>
          </a:xfrm>
          <a:prstGeom prst="rect">
            <a:avLst/>
          </a:prstGeom>
        </p:spPr>
      </p:pic>
    </p:spTree>
    <p:extLst>
      <p:ext uri="{BB962C8B-B14F-4D97-AF65-F5344CB8AC3E}">
        <p14:creationId xmlns:p14="http://schemas.microsoft.com/office/powerpoint/2010/main" val="177737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2178E-962A-5D4C-9003-8034C64CCC5C}"/>
              </a:ext>
            </a:extLst>
          </p:cNvPr>
          <p:cNvPicPr>
            <a:picLocks noChangeAspect="1"/>
          </p:cNvPicPr>
          <p:nvPr/>
        </p:nvPicPr>
        <p:blipFill>
          <a:blip r:embed="rId3"/>
          <a:stretch>
            <a:fillRect/>
          </a:stretch>
        </p:blipFill>
        <p:spPr>
          <a:xfrm>
            <a:off x="0" y="860612"/>
            <a:ext cx="9144000" cy="4908176"/>
          </a:xfrm>
          <a:prstGeom prst="rect">
            <a:avLst/>
          </a:prstGeom>
        </p:spPr>
      </p:pic>
      <p:pic>
        <p:nvPicPr>
          <p:cNvPr id="30" name="Picture 29">
            <a:extLst>
              <a:ext uri="{FF2B5EF4-FFF2-40B4-BE49-F238E27FC236}">
                <a16:creationId xmlns:a16="http://schemas.microsoft.com/office/drawing/2014/main" id="{3D5136EA-045B-374C-B4B4-74DABE87390E}"/>
              </a:ext>
            </a:extLst>
          </p:cNvPr>
          <p:cNvPicPr>
            <a:picLocks noChangeAspect="1"/>
          </p:cNvPicPr>
          <p:nvPr/>
        </p:nvPicPr>
        <p:blipFill>
          <a:blip r:embed="rId4"/>
          <a:stretch>
            <a:fillRect/>
          </a:stretch>
        </p:blipFill>
        <p:spPr>
          <a:xfrm>
            <a:off x="-12356" y="6530376"/>
            <a:ext cx="9156356" cy="327012"/>
          </a:xfrm>
          <a:prstGeom prst="rect">
            <a:avLst/>
          </a:prstGeom>
        </p:spPr>
      </p:pic>
      <p:pic>
        <p:nvPicPr>
          <p:cNvPr id="2" name="Picture 1">
            <a:extLst>
              <a:ext uri="{FF2B5EF4-FFF2-40B4-BE49-F238E27FC236}">
                <a16:creationId xmlns:a16="http://schemas.microsoft.com/office/drawing/2014/main" id="{3D33E64D-13BC-BE41-B3D0-C869C1B066C6}"/>
              </a:ext>
            </a:extLst>
          </p:cNvPr>
          <p:cNvPicPr>
            <a:picLocks noChangeAspect="1"/>
          </p:cNvPicPr>
          <p:nvPr/>
        </p:nvPicPr>
        <p:blipFill>
          <a:blip r:embed="rId5"/>
          <a:stretch>
            <a:fillRect/>
          </a:stretch>
        </p:blipFill>
        <p:spPr>
          <a:xfrm>
            <a:off x="327586" y="257362"/>
            <a:ext cx="1765300" cy="1206500"/>
          </a:xfrm>
          <a:prstGeom prst="rect">
            <a:avLst/>
          </a:prstGeom>
        </p:spPr>
      </p:pic>
      <p:pic>
        <p:nvPicPr>
          <p:cNvPr id="19" name="Picture 18">
            <a:extLst>
              <a:ext uri="{FF2B5EF4-FFF2-40B4-BE49-F238E27FC236}">
                <a16:creationId xmlns:a16="http://schemas.microsoft.com/office/drawing/2014/main" id="{784B5D84-29F4-B94A-8955-E3D0F9353815}"/>
              </a:ext>
            </a:extLst>
          </p:cNvPr>
          <p:cNvPicPr>
            <a:picLocks noChangeAspect="1"/>
          </p:cNvPicPr>
          <p:nvPr/>
        </p:nvPicPr>
        <p:blipFill>
          <a:blip r:embed="rId5"/>
          <a:stretch>
            <a:fillRect/>
          </a:stretch>
        </p:blipFill>
        <p:spPr>
          <a:xfrm rot="10800000">
            <a:off x="6997326" y="5165544"/>
            <a:ext cx="1765300" cy="1206500"/>
          </a:xfrm>
          <a:prstGeom prst="rect">
            <a:avLst/>
          </a:prstGeom>
        </p:spPr>
      </p:pic>
      <p:sp>
        <p:nvSpPr>
          <p:cNvPr id="6" name="TextBox 5">
            <a:extLst>
              <a:ext uri="{FF2B5EF4-FFF2-40B4-BE49-F238E27FC236}">
                <a16:creationId xmlns:a16="http://schemas.microsoft.com/office/drawing/2014/main" id="{551FBBFB-C79E-8C49-AC14-0C17B06D920C}"/>
              </a:ext>
            </a:extLst>
          </p:cNvPr>
          <p:cNvSpPr txBox="1"/>
          <p:nvPr/>
        </p:nvSpPr>
        <p:spPr>
          <a:xfrm>
            <a:off x="1257846" y="1582340"/>
            <a:ext cx="6615952" cy="3693319"/>
          </a:xfrm>
          <a:prstGeom prst="rect">
            <a:avLst/>
          </a:prstGeom>
          <a:noFill/>
        </p:spPr>
        <p:txBody>
          <a:bodyPr wrap="square" rtlCol="0">
            <a:spAutoFit/>
          </a:bodyPr>
          <a:lstStyle/>
          <a:p>
            <a:pPr algn="ctr"/>
            <a:r>
              <a:rPr lang="en-US" b="1" dirty="0"/>
              <a:t>“I’M REALLY GRATEFUL FOR THE OPPORTUNITY TO USE MY </a:t>
            </a:r>
            <a:br>
              <a:rPr lang="en-US" b="1" dirty="0"/>
            </a:br>
            <a:r>
              <a:rPr lang="en-US" b="1" dirty="0"/>
              <a:t>CPA LICENSE TO HELP OTHERS.” </a:t>
            </a:r>
            <a:endParaRPr lang="en-US" dirty="0"/>
          </a:p>
          <a:p>
            <a:pPr algn="ctr"/>
            <a:r>
              <a:rPr lang="en-US" i="1" dirty="0"/>
              <a:t>–</a:t>
            </a:r>
            <a:r>
              <a:rPr lang="en-US" i="1" dirty="0" err="1"/>
              <a:t>Belicia</a:t>
            </a:r>
            <a:r>
              <a:rPr lang="en-US" i="1" dirty="0"/>
              <a:t> Cespedes,</a:t>
            </a:r>
            <a:r>
              <a:rPr lang="en-US" b="1" i="1" dirty="0"/>
              <a:t> CPA</a:t>
            </a:r>
            <a:endParaRPr lang="en-US" dirty="0"/>
          </a:p>
          <a:p>
            <a:pPr algn="ctr"/>
            <a:br>
              <a:rPr lang="en-US" dirty="0"/>
            </a:br>
            <a:endParaRPr lang="en-US" dirty="0"/>
          </a:p>
          <a:p>
            <a:pPr algn="ctr"/>
            <a:r>
              <a:rPr lang="en-US" b="1" dirty="0"/>
              <a:t>“I ENJOY THE CHALLENGE AND THE FACT THAT I CAN DO SOMETHING DIFFERENT EVERY DAY.”</a:t>
            </a:r>
            <a:endParaRPr lang="en-US" dirty="0"/>
          </a:p>
          <a:p>
            <a:pPr algn="ctr"/>
            <a:r>
              <a:rPr lang="en-US" i="1" dirty="0"/>
              <a:t>–Tim Cowley,</a:t>
            </a:r>
            <a:r>
              <a:rPr lang="en-US" b="1" i="1" dirty="0"/>
              <a:t> CPA</a:t>
            </a:r>
            <a:endParaRPr lang="en-US" dirty="0"/>
          </a:p>
          <a:p>
            <a:pPr algn="ctr"/>
            <a:br>
              <a:rPr lang="en-US" dirty="0"/>
            </a:br>
            <a:endParaRPr lang="en-US" dirty="0"/>
          </a:p>
          <a:p>
            <a:pPr algn="ctr"/>
            <a:r>
              <a:rPr lang="en-US" b="1" dirty="0"/>
              <a:t>“BEING IN PUBLIC ACCOUNTING GAVE ME A LOT OF OPPORTUNITIES FOR INTERNATIONAL TRAVEL.”</a:t>
            </a:r>
            <a:endParaRPr lang="en-US" dirty="0"/>
          </a:p>
          <a:p>
            <a:pPr algn="ctr"/>
            <a:r>
              <a:rPr lang="en-US" i="1" dirty="0"/>
              <a:t>–Jennifer de Leon, </a:t>
            </a:r>
            <a:r>
              <a:rPr lang="en-US" b="1" i="1" dirty="0"/>
              <a:t>CPA </a:t>
            </a:r>
            <a:endParaRPr lang="en-US" dirty="0"/>
          </a:p>
        </p:txBody>
      </p:sp>
    </p:spTree>
    <p:extLst>
      <p:ext uri="{BB962C8B-B14F-4D97-AF65-F5344CB8AC3E}">
        <p14:creationId xmlns:p14="http://schemas.microsoft.com/office/powerpoint/2010/main" val="4232088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 name="Picture 108" descr="Empty round podium with neon spotlight ring in the back">
            <a:extLst>
              <a:ext uri="{FF2B5EF4-FFF2-40B4-BE49-F238E27FC236}">
                <a16:creationId xmlns:a16="http://schemas.microsoft.com/office/drawing/2014/main" id="{76DDDCA7-3C39-41B7-9A48-4F9F64D23A35}"/>
              </a:ext>
            </a:extLst>
          </p:cNvPr>
          <p:cNvPicPr>
            <a:picLocks noChangeAspect="1"/>
          </p:cNvPicPr>
          <p:nvPr/>
        </p:nvPicPr>
        <p:blipFill>
          <a:blip r:embed="rId3"/>
          <a:stretch>
            <a:fillRect/>
          </a:stretch>
        </p:blipFill>
        <p:spPr>
          <a:xfrm>
            <a:off x="-12390" y="-4576"/>
            <a:ext cx="9156390" cy="6522060"/>
          </a:xfrm>
          <a:prstGeom prst="rect">
            <a:avLst/>
          </a:prstGeom>
        </p:spPr>
      </p:pic>
      <p:pic>
        <p:nvPicPr>
          <p:cNvPr id="55" name="Picture 54">
            <a:extLst>
              <a:ext uri="{FF2B5EF4-FFF2-40B4-BE49-F238E27FC236}">
                <a16:creationId xmlns:a16="http://schemas.microsoft.com/office/drawing/2014/main" id="{577144C6-AF34-454D-87F0-25C1C41F429E}"/>
              </a:ext>
            </a:extLst>
          </p:cNvPr>
          <p:cNvPicPr>
            <a:picLocks noChangeAspect="1"/>
          </p:cNvPicPr>
          <p:nvPr/>
        </p:nvPicPr>
        <p:blipFill>
          <a:blip r:embed="rId4"/>
          <a:stretch>
            <a:fillRect/>
          </a:stretch>
        </p:blipFill>
        <p:spPr>
          <a:xfrm>
            <a:off x="-12356" y="6530376"/>
            <a:ext cx="9156356" cy="327012"/>
          </a:xfrm>
          <a:prstGeom prst="rect">
            <a:avLst/>
          </a:prstGeom>
        </p:spPr>
      </p:pic>
      <p:sp>
        <p:nvSpPr>
          <p:cNvPr id="63" name="Rectangle 62">
            <a:extLst>
              <a:ext uri="{FF2B5EF4-FFF2-40B4-BE49-F238E27FC236}">
                <a16:creationId xmlns:a16="http://schemas.microsoft.com/office/drawing/2014/main" id="{F368135C-D839-46D3-B08D-08E2B117B2D2}"/>
              </a:ext>
            </a:extLst>
          </p:cNvPr>
          <p:cNvSpPr/>
          <p:nvPr/>
        </p:nvSpPr>
        <p:spPr>
          <a:xfrm>
            <a:off x="3175217" y="1984771"/>
            <a:ext cx="2815275"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What jobs can you have as a CPA?</a:t>
            </a:r>
          </a:p>
        </p:txBody>
      </p:sp>
      <p:sp>
        <p:nvSpPr>
          <p:cNvPr id="116" name="TextBox 115">
            <a:extLst>
              <a:ext uri="{FF2B5EF4-FFF2-40B4-BE49-F238E27FC236}">
                <a16:creationId xmlns:a16="http://schemas.microsoft.com/office/drawing/2014/main" id="{4F07703E-069E-4701-8EEE-E4B99B569696}"/>
              </a:ext>
            </a:extLst>
          </p:cNvPr>
          <p:cNvSpPr txBox="1"/>
          <p:nvPr/>
        </p:nvSpPr>
        <p:spPr>
          <a:xfrm>
            <a:off x="700718" y="2061635"/>
            <a:ext cx="1761391" cy="461665"/>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Controller</a:t>
            </a:r>
          </a:p>
        </p:txBody>
      </p:sp>
      <p:sp>
        <p:nvSpPr>
          <p:cNvPr id="117" name="TextBox 116">
            <a:extLst>
              <a:ext uri="{FF2B5EF4-FFF2-40B4-BE49-F238E27FC236}">
                <a16:creationId xmlns:a16="http://schemas.microsoft.com/office/drawing/2014/main" id="{B66C93C8-1A4F-48D4-A9E8-C539EE28E876}"/>
              </a:ext>
            </a:extLst>
          </p:cNvPr>
          <p:cNvSpPr txBox="1"/>
          <p:nvPr/>
        </p:nvSpPr>
        <p:spPr>
          <a:xfrm>
            <a:off x="59298" y="2908489"/>
            <a:ext cx="2340384" cy="461665"/>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Tax Accountant</a:t>
            </a:r>
          </a:p>
        </p:txBody>
      </p:sp>
      <p:sp>
        <p:nvSpPr>
          <p:cNvPr id="119" name="TextBox 118">
            <a:extLst>
              <a:ext uri="{FF2B5EF4-FFF2-40B4-BE49-F238E27FC236}">
                <a16:creationId xmlns:a16="http://schemas.microsoft.com/office/drawing/2014/main" id="{76DF0A18-9248-4C18-9F22-16B2A3974BED}"/>
              </a:ext>
            </a:extLst>
          </p:cNvPr>
          <p:cNvSpPr txBox="1"/>
          <p:nvPr/>
        </p:nvSpPr>
        <p:spPr>
          <a:xfrm>
            <a:off x="6522543" y="908747"/>
            <a:ext cx="2365617" cy="830997"/>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Chief Financial Officer</a:t>
            </a:r>
          </a:p>
        </p:txBody>
      </p:sp>
      <p:sp>
        <p:nvSpPr>
          <p:cNvPr id="120" name="TextBox 119">
            <a:extLst>
              <a:ext uri="{FF2B5EF4-FFF2-40B4-BE49-F238E27FC236}">
                <a16:creationId xmlns:a16="http://schemas.microsoft.com/office/drawing/2014/main" id="{BCCA2896-570D-48FF-A080-1CB6B6B587ED}"/>
              </a:ext>
            </a:extLst>
          </p:cNvPr>
          <p:cNvSpPr txBox="1"/>
          <p:nvPr/>
        </p:nvSpPr>
        <p:spPr>
          <a:xfrm>
            <a:off x="7015233" y="1999704"/>
            <a:ext cx="2122133" cy="461665"/>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Auditor</a:t>
            </a:r>
          </a:p>
        </p:txBody>
      </p:sp>
      <p:sp>
        <p:nvSpPr>
          <p:cNvPr id="121" name="TextBox 120">
            <a:extLst>
              <a:ext uri="{FF2B5EF4-FFF2-40B4-BE49-F238E27FC236}">
                <a16:creationId xmlns:a16="http://schemas.microsoft.com/office/drawing/2014/main" id="{5F69924C-9F3F-4102-BF1F-35CC161983D5}"/>
              </a:ext>
            </a:extLst>
          </p:cNvPr>
          <p:cNvSpPr txBox="1"/>
          <p:nvPr/>
        </p:nvSpPr>
        <p:spPr>
          <a:xfrm>
            <a:off x="6766027" y="2675668"/>
            <a:ext cx="2122133" cy="830997"/>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Forensic Accountant</a:t>
            </a:r>
          </a:p>
        </p:txBody>
      </p:sp>
      <p:sp>
        <p:nvSpPr>
          <p:cNvPr id="122" name="TextBox 121">
            <a:extLst>
              <a:ext uri="{FF2B5EF4-FFF2-40B4-BE49-F238E27FC236}">
                <a16:creationId xmlns:a16="http://schemas.microsoft.com/office/drawing/2014/main" id="{0A758160-6AE0-4659-8AD7-2F9C267BCB3B}"/>
              </a:ext>
            </a:extLst>
          </p:cNvPr>
          <p:cNvSpPr txBox="1"/>
          <p:nvPr/>
        </p:nvSpPr>
        <p:spPr>
          <a:xfrm>
            <a:off x="59298" y="1416882"/>
            <a:ext cx="2651484" cy="461665"/>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Business Owner</a:t>
            </a:r>
          </a:p>
        </p:txBody>
      </p:sp>
      <p:sp>
        <p:nvSpPr>
          <p:cNvPr id="123" name="TextBox 122">
            <a:extLst>
              <a:ext uri="{FF2B5EF4-FFF2-40B4-BE49-F238E27FC236}">
                <a16:creationId xmlns:a16="http://schemas.microsoft.com/office/drawing/2014/main" id="{065F169F-052D-4EDE-811C-55E2355C6460}"/>
              </a:ext>
            </a:extLst>
          </p:cNvPr>
          <p:cNvSpPr txBox="1"/>
          <p:nvPr/>
        </p:nvSpPr>
        <p:spPr>
          <a:xfrm>
            <a:off x="6749793" y="3880874"/>
            <a:ext cx="2122133" cy="461665"/>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Educator</a:t>
            </a:r>
          </a:p>
        </p:txBody>
      </p:sp>
      <p:sp>
        <p:nvSpPr>
          <p:cNvPr id="13" name="TextBox 12">
            <a:extLst>
              <a:ext uri="{FF2B5EF4-FFF2-40B4-BE49-F238E27FC236}">
                <a16:creationId xmlns:a16="http://schemas.microsoft.com/office/drawing/2014/main" id="{9F49AEDD-490D-47F0-BF33-8B0624F3BFE0}"/>
              </a:ext>
            </a:extLst>
          </p:cNvPr>
          <p:cNvSpPr txBox="1"/>
          <p:nvPr/>
        </p:nvSpPr>
        <p:spPr>
          <a:xfrm>
            <a:off x="59297" y="3755344"/>
            <a:ext cx="3115919" cy="830997"/>
          </a:xfrm>
          <a:prstGeom prst="rect">
            <a:avLst/>
          </a:prstGeom>
          <a:noFill/>
        </p:spPr>
        <p:txBody>
          <a:bodyPr wrap="square">
            <a:spAutoFit/>
          </a:bodyPr>
          <a:lstStyle/>
          <a:p>
            <a:r>
              <a:rPr lang="en-US" sz="2400" dirty="0">
                <a:solidFill>
                  <a:schemeClr val="bg1"/>
                </a:solidFill>
                <a:latin typeface="Roboto" panose="02000000000000000000" pitchFamily="2" charset="0"/>
                <a:ea typeface="Roboto" panose="02000000000000000000" pitchFamily="2" charset="0"/>
              </a:rPr>
              <a:t>Financial Planning and Analysis Director</a:t>
            </a:r>
          </a:p>
        </p:txBody>
      </p:sp>
    </p:spTree>
    <p:extLst>
      <p:ext uri="{BB962C8B-B14F-4D97-AF65-F5344CB8AC3E}">
        <p14:creationId xmlns:p14="http://schemas.microsoft.com/office/powerpoint/2010/main" val="3273762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10305</TotalTime>
  <Words>2083</Words>
  <Application>Microsoft Office PowerPoint</Application>
  <PresentationFormat>On-screen Show (4:3)</PresentationFormat>
  <Paragraphs>200</Paragraphs>
  <Slides>18</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-apple-system</vt:lpstr>
      <vt:lpstr>Arial</vt:lpstr>
      <vt:lpstr>Calibri</vt:lpstr>
      <vt:lpstr>PT Sans</vt:lpstr>
      <vt:lpstr>Roboto</vt:lpstr>
      <vt:lpstr>Roboto Light</vt:lpstr>
      <vt:lpstr>Roboto Thin</vt:lpstr>
      <vt:lpstr>Segoe UI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What do you need to become a CPA?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Requena</dc:creator>
  <cp:lastModifiedBy>Christin Hunter</cp:lastModifiedBy>
  <cp:revision>83</cp:revision>
  <dcterms:created xsi:type="dcterms:W3CDTF">2017-05-11T18:59:51Z</dcterms:created>
  <dcterms:modified xsi:type="dcterms:W3CDTF">2022-06-23T15:44:21Z</dcterms:modified>
</cp:coreProperties>
</file>